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2D3C-A2C1-462D-88B3-AE75AF973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559B6E-C79F-4B1B-A87D-138AEE6D3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F98F0-404C-4448-B7BE-D777E004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1F5-0C5B-4C19-9EE9-216C3B830583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68BB7-F2A1-43E2-A992-1051D9D6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2020C-E783-47B6-A93F-50264CA8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232F-BD7F-4155-8D26-350549A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5FC6D-5450-454B-B74A-4C10B880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E8070-E55E-4C4C-AF6C-4ADE393F1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AD7E2-EED6-4EC3-95A6-0889AA07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1F5-0C5B-4C19-9EE9-216C3B830583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D7953-C6A3-4088-BB91-1384E97A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11F8B-D6B6-4A10-A4C6-448BE3BD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232F-BD7F-4155-8D26-350549A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43A25-5142-4F06-9AAE-C5844A456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8B470-4A48-4C58-B339-6FD6D1A95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623F-9648-4E4F-961A-C1FB1907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1F5-0C5B-4C19-9EE9-216C3B830583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9B8D6-EF05-4477-9025-99DF6B1F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EF3C8-C7A1-4904-9B5B-9566B4FC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232F-BD7F-4155-8D26-350549A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E352-0990-40D7-A84C-1B2245B4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F4F7D-D3E3-4547-92F7-E4D532A6F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43DCA-3339-4D3E-A160-E70EA8F4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1F5-0C5B-4C19-9EE9-216C3B830583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5A8A7-3C0B-4471-8C16-6236DFC8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74ACC-8A60-422B-9865-F6B87DFC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232F-BD7F-4155-8D26-350549A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A6719-1CD4-4AF9-8584-56361DD4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412B5-3FAA-48E8-80CC-2B31BD15A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9455-A1E7-4126-890B-833E9FF1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1F5-0C5B-4C19-9EE9-216C3B830583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DAE5D-1D58-43C6-912F-02316B8E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D75CA-80C9-4681-9164-BA0C80AD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232F-BD7F-4155-8D26-350549A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2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05494-F699-4442-8A73-0977C049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7762-884F-4FA7-BA98-A59FCD379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5AE31-8EC1-40DB-9709-E6CCC8A65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0FE8D-71FC-4FD5-8682-57571768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1F5-0C5B-4C19-9EE9-216C3B830583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45457-485D-4C9B-A35F-758DB3D2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582AF-D5F3-46F4-9C52-25440C7B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232F-BD7F-4155-8D26-350549A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0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BA8FE-8097-4F73-9CDB-193AE69F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1AEFA-B05D-40C3-B81B-AFFD0FE5B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1D9E0-76AE-41D1-8D13-ACDE483BF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2C9313-6599-454C-A466-187384E32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33B8B-64FB-4AB1-84A1-0CBC21E87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E00C62-EC59-4357-A630-701A152C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1F5-0C5B-4C19-9EE9-216C3B830583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804BC-95E3-494C-8049-B96C023D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61D8F8-5988-40BE-9D83-3D1BA3CD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232F-BD7F-4155-8D26-350549A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84F20-36F1-4F64-866B-AA404356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952E7-CD18-4EDD-8431-A9E8C5E5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1F5-0C5B-4C19-9EE9-216C3B830583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15B3D-45A3-4D11-A732-3932A330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73EF2-62E4-4EA8-98C2-0810B7BB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232F-BD7F-4155-8D26-350549A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89627-590F-47AD-A4EC-1D07BD72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1F5-0C5B-4C19-9EE9-216C3B830583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5FB01-4917-4BED-95D0-E54D170E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1A859-E140-462E-9A3F-771D1EFC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232F-BD7F-4155-8D26-350549A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5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0837-65D6-4868-8710-6F5D7315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ECF39-FCAB-4C35-8B5C-51370D51A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8C059-2D72-48E4-9A09-DACEF0E13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57B31-3AC3-4A58-B735-0DECEEE2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1F5-0C5B-4C19-9EE9-216C3B830583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81C5A-8FB0-439B-8551-58AC9F4A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4210E-0FFA-4685-B06F-4F0E194B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232F-BD7F-4155-8D26-350549A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7CF4-265C-44AD-8F3D-DFCBDD44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F3FB1A-64E4-4479-A44E-D45F930D4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93303-7A5B-4120-BAF9-B4DF087D3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5086A-2458-4DE3-BB08-6CCD67CBA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71F5-0C5B-4C19-9EE9-216C3B830583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0C43B-282F-469D-8BC0-AB4C3DE8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0F990-C839-4007-BF6C-24EA61EB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6232F-BD7F-4155-8D26-350549A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0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B849F4-B4D7-4876-AC9E-4EC9B24C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A4CBD-8144-4981-BC04-49C6D9487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4EE8B-88AD-43DF-B374-B5E4989C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71F5-0C5B-4C19-9EE9-216C3B830583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8160-03F1-4C1B-B5DB-42A89E16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D9A88-365C-4DC6-94A6-A5EAB7FE4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6232F-BD7F-4155-8D26-350549A13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3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mountain range&#10;&#10;Description automatically generated">
            <a:extLst>
              <a:ext uri="{FF2B5EF4-FFF2-40B4-BE49-F238E27FC236}">
                <a16:creationId xmlns:a16="http://schemas.microsoft.com/office/drawing/2014/main" id="{331175BF-878C-4F82-9BD5-4290C35B4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5CFEDF-D137-4D7D-8C9A-A1E0DC1B8C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Beware of Pridefulness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41855-B2DD-41E5-8C0C-6930BDCCFD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16:18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4A5AF-4A51-B440-C81D-8816DD97CEEF}"/>
              </a:ext>
            </a:extLst>
          </p:cNvPr>
          <p:cNvSpPr txBox="1"/>
          <p:nvPr/>
        </p:nvSpPr>
        <p:spPr>
          <a:xfrm>
            <a:off x="0" y="652389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84300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4575-39C6-445B-9585-CE67580A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86" y="2119085"/>
            <a:ext cx="11165112" cy="3860801"/>
          </a:xfrm>
        </p:spPr>
        <p:txBody>
          <a:bodyPr>
            <a:normAutofit/>
          </a:bodyPr>
          <a:lstStyle/>
          <a:p>
            <a:r>
              <a:rPr lang="en-US" sz="3600" b="1" dirty="0"/>
              <a:t>Pride is the opponent of humility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Romans 12:16</a:t>
            </a:r>
          </a:p>
          <a:p>
            <a:r>
              <a:rPr lang="en-US" sz="3600" b="1" dirty="0"/>
              <a:t>By destroying humility, pride</a:t>
            </a:r>
            <a:br>
              <a:rPr lang="en-US" sz="3600" b="1" dirty="0"/>
            </a:br>
            <a:r>
              <a:rPr lang="en-US" sz="3600" b="1" dirty="0"/>
              <a:t>destroys the servant heart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ED6B5-B2C7-4336-B798-0C1D424A2FB4}"/>
              </a:ext>
            </a:extLst>
          </p:cNvPr>
          <p:cNvSpPr/>
          <p:nvPr/>
        </p:nvSpPr>
        <p:spPr>
          <a:xfrm>
            <a:off x="0" y="0"/>
            <a:ext cx="246743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3630F2-50CF-4753-B6BD-2620F224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6" y="590099"/>
            <a:ext cx="11165113" cy="1325563"/>
          </a:xfrm>
          <a:prstGeom prst="rect">
            <a:avLst/>
          </a:prstGeom>
          <a:solidFill>
            <a:srgbClr val="AC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Destroys Humility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008CA-9192-4AB8-B5D4-F556CC8428E6}"/>
              </a:ext>
            </a:extLst>
          </p:cNvPr>
          <p:cNvSpPr/>
          <p:nvPr/>
        </p:nvSpPr>
        <p:spPr>
          <a:xfrm>
            <a:off x="11945257" y="0"/>
            <a:ext cx="246743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46479-54F1-4D64-8BFD-C38EF16BA62C}"/>
              </a:ext>
            </a:extLst>
          </p:cNvPr>
          <p:cNvSpPr/>
          <p:nvPr/>
        </p:nvSpPr>
        <p:spPr>
          <a:xfrm>
            <a:off x="0" y="0"/>
            <a:ext cx="12192000" cy="2902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27079-C944-4627-B520-340550A49E06}"/>
              </a:ext>
            </a:extLst>
          </p:cNvPr>
          <p:cNvSpPr/>
          <p:nvPr/>
        </p:nvSpPr>
        <p:spPr>
          <a:xfrm>
            <a:off x="0" y="6235019"/>
            <a:ext cx="12192000" cy="2902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A9562-2CDB-4B53-84E7-65860840EA3D}"/>
              </a:ext>
            </a:extLst>
          </p:cNvPr>
          <p:cNvSpPr txBox="1"/>
          <p:nvPr/>
        </p:nvSpPr>
        <p:spPr>
          <a:xfrm>
            <a:off x="0" y="6523895"/>
            <a:ext cx="12242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21FC86-3AD7-4B89-84A1-8AA7C311B51B}"/>
              </a:ext>
            </a:extLst>
          </p:cNvPr>
          <p:cNvSpPr/>
          <p:nvPr/>
        </p:nvSpPr>
        <p:spPr>
          <a:xfrm>
            <a:off x="246743" y="307069"/>
            <a:ext cx="108857" cy="59254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804931-D36B-4B9B-9203-2CEE55013067}"/>
              </a:ext>
            </a:extLst>
          </p:cNvPr>
          <p:cNvSpPr/>
          <p:nvPr/>
        </p:nvSpPr>
        <p:spPr>
          <a:xfrm>
            <a:off x="11836400" y="290286"/>
            <a:ext cx="108857" cy="59254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D215E-483F-454A-89BE-71F0CA91A97E}"/>
              </a:ext>
            </a:extLst>
          </p:cNvPr>
          <p:cNvSpPr/>
          <p:nvPr/>
        </p:nvSpPr>
        <p:spPr>
          <a:xfrm>
            <a:off x="246743" y="290285"/>
            <a:ext cx="11647714" cy="1533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A3B3BD-A80D-4EC0-B798-DA6AE36B4055}"/>
              </a:ext>
            </a:extLst>
          </p:cNvPr>
          <p:cNvSpPr/>
          <p:nvPr/>
        </p:nvSpPr>
        <p:spPr>
          <a:xfrm>
            <a:off x="297543" y="6081677"/>
            <a:ext cx="11647714" cy="1533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hexagon shaped sign with white text&#10;&#10;Description automatically generated">
            <a:extLst>
              <a:ext uri="{FF2B5EF4-FFF2-40B4-BE49-F238E27FC236}">
                <a16:creationId xmlns:a16="http://schemas.microsoft.com/office/drawing/2014/main" id="{66770630-5B00-4CA3-8E28-B8F490D26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1" y="2062132"/>
            <a:ext cx="3878943" cy="38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4575-39C6-445B-9585-CE67580A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86" y="2119085"/>
            <a:ext cx="11165112" cy="3860801"/>
          </a:xfrm>
        </p:spPr>
        <p:txBody>
          <a:bodyPr>
            <a:normAutofit/>
          </a:bodyPr>
          <a:lstStyle/>
          <a:p>
            <a:r>
              <a:rPr lang="en-US" sz="3600" b="1" dirty="0"/>
              <a:t>A contrite heart is crushed by its sin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Isaiah 57:15</a:t>
            </a:r>
          </a:p>
          <a:p>
            <a:r>
              <a:rPr lang="en-US" sz="3600" b="1" dirty="0"/>
              <a:t>God resists the proud,</a:t>
            </a:r>
            <a:br>
              <a:rPr lang="en-US" sz="3600" b="1" dirty="0"/>
            </a:br>
            <a:r>
              <a:rPr lang="en-US" sz="3600" b="1" dirty="0"/>
              <a:t>but gives grace to the humble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James 4:6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ED6B5-B2C7-4336-B798-0C1D424A2FB4}"/>
              </a:ext>
            </a:extLst>
          </p:cNvPr>
          <p:cNvSpPr/>
          <p:nvPr/>
        </p:nvSpPr>
        <p:spPr>
          <a:xfrm>
            <a:off x="0" y="0"/>
            <a:ext cx="246743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3630F2-50CF-4753-B6BD-2620F224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6" y="590099"/>
            <a:ext cx="11165113" cy="1325563"/>
          </a:xfrm>
          <a:prstGeom prst="rect">
            <a:avLst/>
          </a:prstGeom>
          <a:solidFill>
            <a:srgbClr val="AC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Destroys Remorse for Sin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008CA-9192-4AB8-B5D4-F556CC8428E6}"/>
              </a:ext>
            </a:extLst>
          </p:cNvPr>
          <p:cNvSpPr/>
          <p:nvPr/>
        </p:nvSpPr>
        <p:spPr>
          <a:xfrm>
            <a:off x="11945257" y="0"/>
            <a:ext cx="246743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46479-54F1-4D64-8BFD-C38EF16BA62C}"/>
              </a:ext>
            </a:extLst>
          </p:cNvPr>
          <p:cNvSpPr/>
          <p:nvPr/>
        </p:nvSpPr>
        <p:spPr>
          <a:xfrm>
            <a:off x="0" y="0"/>
            <a:ext cx="12192000" cy="2902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27079-C944-4627-B520-340550A49E06}"/>
              </a:ext>
            </a:extLst>
          </p:cNvPr>
          <p:cNvSpPr/>
          <p:nvPr/>
        </p:nvSpPr>
        <p:spPr>
          <a:xfrm>
            <a:off x="0" y="6235019"/>
            <a:ext cx="12192000" cy="2902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A9562-2CDB-4B53-84E7-65860840EA3D}"/>
              </a:ext>
            </a:extLst>
          </p:cNvPr>
          <p:cNvSpPr txBox="1"/>
          <p:nvPr/>
        </p:nvSpPr>
        <p:spPr>
          <a:xfrm>
            <a:off x="0" y="6523895"/>
            <a:ext cx="12242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21FC86-3AD7-4B89-84A1-8AA7C311B51B}"/>
              </a:ext>
            </a:extLst>
          </p:cNvPr>
          <p:cNvSpPr/>
          <p:nvPr/>
        </p:nvSpPr>
        <p:spPr>
          <a:xfrm>
            <a:off x="246743" y="307069"/>
            <a:ext cx="108857" cy="59254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804931-D36B-4B9B-9203-2CEE55013067}"/>
              </a:ext>
            </a:extLst>
          </p:cNvPr>
          <p:cNvSpPr/>
          <p:nvPr/>
        </p:nvSpPr>
        <p:spPr>
          <a:xfrm>
            <a:off x="11836400" y="290286"/>
            <a:ext cx="108857" cy="59254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D215E-483F-454A-89BE-71F0CA91A97E}"/>
              </a:ext>
            </a:extLst>
          </p:cNvPr>
          <p:cNvSpPr/>
          <p:nvPr/>
        </p:nvSpPr>
        <p:spPr>
          <a:xfrm>
            <a:off x="246743" y="290285"/>
            <a:ext cx="11647714" cy="1533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A3B3BD-A80D-4EC0-B798-DA6AE36B4055}"/>
              </a:ext>
            </a:extLst>
          </p:cNvPr>
          <p:cNvSpPr/>
          <p:nvPr/>
        </p:nvSpPr>
        <p:spPr>
          <a:xfrm>
            <a:off x="297543" y="6081677"/>
            <a:ext cx="11647714" cy="1533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mountain with snow and clouds in the sky&#10;&#10;Description automatically generated">
            <a:extLst>
              <a:ext uri="{FF2B5EF4-FFF2-40B4-BE49-F238E27FC236}">
                <a16:creationId xmlns:a16="http://schemas.microsoft.com/office/drawing/2014/main" id="{1EF97F1B-5D41-4E4E-8758-00314EC8C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457" y="2062133"/>
            <a:ext cx="3864427" cy="386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4575-39C6-445B-9585-CE67580A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86" y="2119085"/>
            <a:ext cx="11165112" cy="3860801"/>
          </a:xfrm>
        </p:spPr>
        <p:txBody>
          <a:bodyPr>
            <a:normAutofit/>
          </a:bodyPr>
          <a:lstStyle/>
          <a:p>
            <a:r>
              <a:rPr lang="en-US" sz="3600" b="1" dirty="0"/>
              <a:t>Pride is selfish arrogance</a:t>
            </a:r>
          </a:p>
          <a:p>
            <a:r>
              <a:rPr lang="en-US" sz="3600" b="1" dirty="0"/>
              <a:t>Generosity comes from a</a:t>
            </a:r>
            <a:br>
              <a:rPr lang="en-US" sz="3600" b="1" dirty="0"/>
            </a:br>
            <a:r>
              <a:rPr lang="en-US" sz="3600" b="1" dirty="0"/>
              <a:t>humble, thankful heart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1 Timothy 6:17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ED6B5-B2C7-4336-B798-0C1D424A2FB4}"/>
              </a:ext>
            </a:extLst>
          </p:cNvPr>
          <p:cNvSpPr/>
          <p:nvPr/>
        </p:nvSpPr>
        <p:spPr>
          <a:xfrm>
            <a:off x="0" y="0"/>
            <a:ext cx="246743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3630F2-50CF-4753-B6BD-2620F224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6" y="590099"/>
            <a:ext cx="11165113" cy="1325563"/>
          </a:xfrm>
          <a:prstGeom prst="rect">
            <a:avLst/>
          </a:prstGeom>
          <a:solidFill>
            <a:srgbClr val="AC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Destroys Generosity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008CA-9192-4AB8-B5D4-F556CC8428E6}"/>
              </a:ext>
            </a:extLst>
          </p:cNvPr>
          <p:cNvSpPr/>
          <p:nvPr/>
        </p:nvSpPr>
        <p:spPr>
          <a:xfrm>
            <a:off x="11945257" y="0"/>
            <a:ext cx="246743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46479-54F1-4D64-8BFD-C38EF16BA62C}"/>
              </a:ext>
            </a:extLst>
          </p:cNvPr>
          <p:cNvSpPr/>
          <p:nvPr/>
        </p:nvSpPr>
        <p:spPr>
          <a:xfrm>
            <a:off x="0" y="0"/>
            <a:ext cx="12192000" cy="2902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27079-C944-4627-B520-340550A49E06}"/>
              </a:ext>
            </a:extLst>
          </p:cNvPr>
          <p:cNvSpPr/>
          <p:nvPr/>
        </p:nvSpPr>
        <p:spPr>
          <a:xfrm>
            <a:off x="0" y="6235019"/>
            <a:ext cx="12192000" cy="2902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A9562-2CDB-4B53-84E7-65860840EA3D}"/>
              </a:ext>
            </a:extLst>
          </p:cNvPr>
          <p:cNvSpPr txBox="1"/>
          <p:nvPr/>
        </p:nvSpPr>
        <p:spPr>
          <a:xfrm>
            <a:off x="0" y="6523895"/>
            <a:ext cx="12242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21FC86-3AD7-4B89-84A1-8AA7C311B51B}"/>
              </a:ext>
            </a:extLst>
          </p:cNvPr>
          <p:cNvSpPr/>
          <p:nvPr/>
        </p:nvSpPr>
        <p:spPr>
          <a:xfrm>
            <a:off x="246743" y="307069"/>
            <a:ext cx="108857" cy="59254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804931-D36B-4B9B-9203-2CEE55013067}"/>
              </a:ext>
            </a:extLst>
          </p:cNvPr>
          <p:cNvSpPr/>
          <p:nvPr/>
        </p:nvSpPr>
        <p:spPr>
          <a:xfrm>
            <a:off x="11836400" y="290286"/>
            <a:ext cx="108857" cy="59254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D215E-483F-454A-89BE-71F0CA91A97E}"/>
              </a:ext>
            </a:extLst>
          </p:cNvPr>
          <p:cNvSpPr/>
          <p:nvPr/>
        </p:nvSpPr>
        <p:spPr>
          <a:xfrm>
            <a:off x="246743" y="290285"/>
            <a:ext cx="11647714" cy="1533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A3B3BD-A80D-4EC0-B798-DA6AE36B4055}"/>
              </a:ext>
            </a:extLst>
          </p:cNvPr>
          <p:cNvSpPr/>
          <p:nvPr/>
        </p:nvSpPr>
        <p:spPr>
          <a:xfrm>
            <a:off x="297543" y="6081677"/>
            <a:ext cx="11647714" cy="1533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andscape with trees and mountains&#10;&#10;Description automatically generated">
            <a:extLst>
              <a:ext uri="{FF2B5EF4-FFF2-40B4-BE49-F238E27FC236}">
                <a16:creationId xmlns:a16="http://schemas.microsoft.com/office/drawing/2014/main" id="{F554CE3A-7956-4025-B9DA-1155EEA2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2116554"/>
            <a:ext cx="5943598" cy="38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4575-39C6-445B-9585-CE67580A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86" y="2119085"/>
            <a:ext cx="11165112" cy="3860801"/>
          </a:xfrm>
        </p:spPr>
        <p:txBody>
          <a:bodyPr>
            <a:normAutofit/>
          </a:bodyPr>
          <a:lstStyle/>
          <a:p>
            <a:r>
              <a:rPr lang="en-US" sz="3600" b="1" dirty="0"/>
              <a:t>Pharaoh’s heart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Exodus 9:18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ED6B5-B2C7-4336-B798-0C1D424A2FB4}"/>
              </a:ext>
            </a:extLst>
          </p:cNvPr>
          <p:cNvSpPr/>
          <p:nvPr/>
        </p:nvSpPr>
        <p:spPr>
          <a:xfrm>
            <a:off x="0" y="0"/>
            <a:ext cx="246743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3630F2-50CF-4753-B6BD-2620F224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6" y="590099"/>
            <a:ext cx="11165113" cy="1325563"/>
          </a:xfrm>
          <a:prstGeom prst="rect">
            <a:avLst/>
          </a:prstGeom>
          <a:solidFill>
            <a:srgbClr val="AC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Hardens the Heart Against God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008CA-9192-4AB8-B5D4-F556CC8428E6}"/>
              </a:ext>
            </a:extLst>
          </p:cNvPr>
          <p:cNvSpPr/>
          <p:nvPr/>
        </p:nvSpPr>
        <p:spPr>
          <a:xfrm>
            <a:off x="11945257" y="0"/>
            <a:ext cx="246743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46479-54F1-4D64-8BFD-C38EF16BA62C}"/>
              </a:ext>
            </a:extLst>
          </p:cNvPr>
          <p:cNvSpPr/>
          <p:nvPr/>
        </p:nvSpPr>
        <p:spPr>
          <a:xfrm>
            <a:off x="0" y="0"/>
            <a:ext cx="12192000" cy="2902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27079-C944-4627-B520-340550A49E06}"/>
              </a:ext>
            </a:extLst>
          </p:cNvPr>
          <p:cNvSpPr/>
          <p:nvPr/>
        </p:nvSpPr>
        <p:spPr>
          <a:xfrm>
            <a:off x="0" y="6235019"/>
            <a:ext cx="12192000" cy="2902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A9562-2CDB-4B53-84E7-65860840EA3D}"/>
              </a:ext>
            </a:extLst>
          </p:cNvPr>
          <p:cNvSpPr txBox="1"/>
          <p:nvPr/>
        </p:nvSpPr>
        <p:spPr>
          <a:xfrm>
            <a:off x="0" y="6523895"/>
            <a:ext cx="12242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21FC86-3AD7-4B89-84A1-8AA7C311B51B}"/>
              </a:ext>
            </a:extLst>
          </p:cNvPr>
          <p:cNvSpPr/>
          <p:nvPr/>
        </p:nvSpPr>
        <p:spPr>
          <a:xfrm>
            <a:off x="246743" y="307069"/>
            <a:ext cx="108857" cy="59254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804931-D36B-4B9B-9203-2CEE55013067}"/>
              </a:ext>
            </a:extLst>
          </p:cNvPr>
          <p:cNvSpPr/>
          <p:nvPr/>
        </p:nvSpPr>
        <p:spPr>
          <a:xfrm>
            <a:off x="11836400" y="290286"/>
            <a:ext cx="108857" cy="59254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D215E-483F-454A-89BE-71F0CA91A97E}"/>
              </a:ext>
            </a:extLst>
          </p:cNvPr>
          <p:cNvSpPr/>
          <p:nvPr/>
        </p:nvSpPr>
        <p:spPr>
          <a:xfrm>
            <a:off x="246743" y="290285"/>
            <a:ext cx="11647714" cy="1533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A3B3BD-A80D-4EC0-B798-DA6AE36B4055}"/>
              </a:ext>
            </a:extLst>
          </p:cNvPr>
          <p:cNvSpPr/>
          <p:nvPr/>
        </p:nvSpPr>
        <p:spPr>
          <a:xfrm>
            <a:off x="297543" y="6081677"/>
            <a:ext cx="11647714" cy="1533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rock in the shape of a heart with a light shining through the pages of a book&#10;&#10;Description automatically generated">
            <a:extLst>
              <a:ext uri="{FF2B5EF4-FFF2-40B4-BE49-F238E27FC236}">
                <a16:creationId xmlns:a16="http://schemas.microsoft.com/office/drawing/2014/main" id="{DEAEFFCA-6F9C-43F6-92BF-1373DE548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71" y="2116554"/>
            <a:ext cx="7638143" cy="381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B4575-39C6-445B-9585-CE67580A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86" y="2119085"/>
            <a:ext cx="11165112" cy="3860801"/>
          </a:xfrm>
        </p:spPr>
        <p:txBody>
          <a:bodyPr>
            <a:normAutofit/>
          </a:bodyPr>
          <a:lstStyle/>
          <a:p>
            <a:r>
              <a:rPr lang="en-US" sz="3600" b="1" dirty="0"/>
              <a:t>Pride is an abomination to God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Proverbs 6:17-19</a:t>
            </a:r>
          </a:p>
          <a:p>
            <a:r>
              <a:rPr lang="en-US" sz="3600" b="1" dirty="0"/>
              <a:t>Those who elevate themselves</a:t>
            </a:r>
            <a:br>
              <a:rPr lang="en-US" sz="3600" b="1" dirty="0"/>
            </a:br>
            <a:r>
              <a:rPr lang="en-US" sz="3600" b="1" dirty="0"/>
              <a:t>will be humbled by God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Luke 18:14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ED6B5-B2C7-4336-B798-0C1D424A2FB4}"/>
              </a:ext>
            </a:extLst>
          </p:cNvPr>
          <p:cNvSpPr/>
          <p:nvPr/>
        </p:nvSpPr>
        <p:spPr>
          <a:xfrm>
            <a:off x="0" y="0"/>
            <a:ext cx="246743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3630F2-50CF-4753-B6BD-2620F224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86" y="590099"/>
            <a:ext cx="11165113" cy="1325563"/>
          </a:xfrm>
          <a:prstGeom prst="rect">
            <a:avLst/>
          </a:prstGeom>
          <a:solidFill>
            <a:srgbClr val="AC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 Destroys the Soul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008CA-9192-4AB8-B5D4-F556CC8428E6}"/>
              </a:ext>
            </a:extLst>
          </p:cNvPr>
          <p:cNvSpPr/>
          <p:nvPr/>
        </p:nvSpPr>
        <p:spPr>
          <a:xfrm>
            <a:off x="11945257" y="0"/>
            <a:ext cx="246743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046479-54F1-4D64-8BFD-C38EF16BA62C}"/>
              </a:ext>
            </a:extLst>
          </p:cNvPr>
          <p:cNvSpPr/>
          <p:nvPr/>
        </p:nvSpPr>
        <p:spPr>
          <a:xfrm>
            <a:off x="0" y="0"/>
            <a:ext cx="12192000" cy="2902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27079-C944-4627-B520-340550A49E06}"/>
              </a:ext>
            </a:extLst>
          </p:cNvPr>
          <p:cNvSpPr/>
          <p:nvPr/>
        </p:nvSpPr>
        <p:spPr>
          <a:xfrm>
            <a:off x="0" y="6235019"/>
            <a:ext cx="12192000" cy="2902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A9562-2CDB-4B53-84E7-65860840EA3D}"/>
              </a:ext>
            </a:extLst>
          </p:cNvPr>
          <p:cNvSpPr txBox="1"/>
          <p:nvPr/>
        </p:nvSpPr>
        <p:spPr>
          <a:xfrm>
            <a:off x="0" y="6523895"/>
            <a:ext cx="122428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 www.thetfordcountry.com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21FC86-3AD7-4B89-84A1-8AA7C311B51B}"/>
              </a:ext>
            </a:extLst>
          </p:cNvPr>
          <p:cNvSpPr/>
          <p:nvPr/>
        </p:nvSpPr>
        <p:spPr>
          <a:xfrm>
            <a:off x="246743" y="307069"/>
            <a:ext cx="108857" cy="59254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804931-D36B-4B9B-9203-2CEE55013067}"/>
              </a:ext>
            </a:extLst>
          </p:cNvPr>
          <p:cNvSpPr/>
          <p:nvPr/>
        </p:nvSpPr>
        <p:spPr>
          <a:xfrm>
            <a:off x="11836400" y="290286"/>
            <a:ext cx="108857" cy="59254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D215E-483F-454A-89BE-71F0CA91A97E}"/>
              </a:ext>
            </a:extLst>
          </p:cNvPr>
          <p:cNvSpPr/>
          <p:nvPr/>
        </p:nvSpPr>
        <p:spPr>
          <a:xfrm>
            <a:off x="246743" y="290285"/>
            <a:ext cx="11647714" cy="1533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A3B3BD-A80D-4EC0-B798-DA6AE36B4055}"/>
              </a:ext>
            </a:extLst>
          </p:cNvPr>
          <p:cNvSpPr/>
          <p:nvPr/>
        </p:nvSpPr>
        <p:spPr>
          <a:xfrm>
            <a:off x="297543" y="6081677"/>
            <a:ext cx="11647714" cy="1533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flower&#10;&#10;Description automatically generated">
            <a:extLst>
              <a:ext uri="{FF2B5EF4-FFF2-40B4-BE49-F238E27FC236}">
                <a16:creationId xmlns:a16="http://schemas.microsoft.com/office/drawing/2014/main" id="{520CB171-2613-4E8A-AA96-F36820E9D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5" y="2062133"/>
            <a:ext cx="4749800" cy="38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4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mountain range&#10;&#10;Description automatically generated">
            <a:extLst>
              <a:ext uri="{FF2B5EF4-FFF2-40B4-BE49-F238E27FC236}">
                <a16:creationId xmlns:a16="http://schemas.microsoft.com/office/drawing/2014/main" id="{331175BF-878C-4F82-9BD5-4290C35B4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7E41855-B2DD-41E5-8C0C-6930BDCCF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343" y="4037462"/>
            <a:ext cx="11517086" cy="236333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“When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comes, then comes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shame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b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with the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11:2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2DC6ED-AE7E-CCA7-ECCA-49E2FC1FAF65}"/>
              </a:ext>
            </a:extLst>
          </p:cNvPr>
          <p:cNvSpPr txBox="1"/>
          <p:nvPr/>
        </p:nvSpPr>
        <p:spPr>
          <a:xfrm>
            <a:off x="0" y="6523895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0189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246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Beware of Pridefulness</vt:lpstr>
      <vt:lpstr>Pride Destroys Humility</vt:lpstr>
      <vt:lpstr>Pride Destroys Remorse for Sin</vt:lpstr>
      <vt:lpstr>Pride Destroys Generosity</vt:lpstr>
      <vt:lpstr>Pride Hardens the Heart Against God</vt:lpstr>
      <vt:lpstr>Pride Destroys the Soul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Beware of Pridefulness</dc:title>
  <dc:creator>Richard Thetford</dc:creator>
  <cp:lastModifiedBy>Richard Thetford</cp:lastModifiedBy>
  <cp:revision>4</cp:revision>
  <dcterms:created xsi:type="dcterms:W3CDTF">2024-08-06T23:16:05Z</dcterms:created>
  <dcterms:modified xsi:type="dcterms:W3CDTF">2025-07-13T20:17:21Z</dcterms:modified>
</cp:coreProperties>
</file>