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72EBFB-87BD-40D4-97E8-384C0F4DD6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55380A-2769-485A-96AC-8B3D02917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134700-845B-43E6-9A10-BF5893FFED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7DCD7E-A729-41BB-8135-F3E47EF7FB4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9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01D6EC-7D99-42F5-A008-A14480900A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5825E4-EAE7-4434-8EBB-495D580D6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FC8B6C-4021-4BBC-9B36-9D08C00A1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CB8E4B-46FF-49C0-A557-4A61D13E059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6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EDEF"/>
            </a:gs>
            <a:gs pos="100000">
              <a:srgbClr val="D5FFA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F78E363-2282-4673-9F7F-443BC7164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EC9995-26DE-4F14-B871-C6E5497E7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9356A27-53CB-4D82-8861-14484194CDE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D0B09C-3BF7-4B2B-B076-A456C4C8F8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8D808A-8F07-489E-BA56-F922383CE7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8CDFA2FC-25A3-428A-A6F5-DBEDB2873C7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142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Segoe UI" panose="020B0502040204020203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>
            <a:extLst>
              <a:ext uri="{FF2B5EF4-FFF2-40B4-BE49-F238E27FC236}">
                <a16:creationId xmlns:a16="http://schemas.microsoft.com/office/drawing/2014/main" id="{AB0FD855-854B-48B0-93A5-B836A3A34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5CC93A07-443D-4435-A454-0C07E61AD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7" y="1219200"/>
            <a:ext cx="5173460" cy="404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0EA93F8D-95A4-4D3F-9CDC-1C7C7376525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23373"/>
            <a:ext cx="7772400" cy="914399"/>
          </a:xfrm>
          <a:effectLst/>
        </p:spPr>
        <p:txBody>
          <a:bodyPr anchor="ctr"/>
          <a:lstStyle/>
          <a:p>
            <a:pPr eaLnBrk="1" hangingPunct="1"/>
            <a:r>
              <a:rPr lang="en-US" altLang="en-US" sz="6600" b="1" dirty="0">
                <a:solidFill>
                  <a:schemeClr val="bg1"/>
                </a:solidFill>
              </a:rPr>
              <a:t>God’s Teaching on</a:t>
            </a:r>
          </a:p>
        </p:txBody>
      </p:sp>
      <p:pic>
        <p:nvPicPr>
          <p:cNvPr id="2052" name="Picture 5">
            <a:extLst>
              <a:ext uri="{FF2B5EF4-FFF2-40B4-BE49-F238E27FC236}">
                <a16:creationId xmlns:a16="http://schemas.microsoft.com/office/drawing/2014/main" id="{51BBAA13-6BC2-46B5-A9FD-31EE5410D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43" y="5257800"/>
            <a:ext cx="12025086" cy="1292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WordArt 11">
            <a:extLst>
              <a:ext uri="{FF2B5EF4-FFF2-40B4-BE49-F238E27FC236}">
                <a16:creationId xmlns:a16="http://schemas.microsoft.com/office/drawing/2014/main" id="{87D4CBEA-C25B-461D-B984-E6BE8924FE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14600" y="5445870"/>
            <a:ext cx="7315200" cy="98395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000000"/>
                  </a:outerShdw>
                </a:effectLst>
                <a:latin typeface="Segoe UI" panose="020B0502040204020203" pitchFamily="34" charset="0"/>
              </a:rPr>
              <a:t>Baptism</a:t>
            </a:r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4040A366-366C-4ADA-B4C5-23F04685F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682" y="1165134"/>
            <a:ext cx="4760686" cy="4094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1" name="WordArt 13">
            <a:extLst>
              <a:ext uri="{FF2B5EF4-FFF2-40B4-BE49-F238E27FC236}">
                <a16:creationId xmlns:a16="http://schemas.microsoft.com/office/drawing/2014/main" id="{851DD0C8-B64A-437B-A81F-9B87A77482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48595" y="1905000"/>
            <a:ext cx="1981200" cy="2133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solidFill>
                  <a:srgbClr val="003300">
                    <a:alpha val="43921"/>
                  </a:srgbClr>
                </a:solidFill>
                <a:latin typeface="Segoe UI" panose="020B0502040204020203" pitchFamily="34" charset="0"/>
              </a:rPr>
              <a:t>?</a:t>
            </a:r>
          </a:p>
        </p:txBody>
      </p:sp>
      <p:sp>
        <p:nvSpPr>
          <p:cNvPr id="2" name="Rectangle 15">
            <a:extLst>
              <a:ext uri="{FF2B5EF4-FFF2-40B4-BE49-F238E27FC236}">
                <a16:creationId xmlns:a16="http://schemas.microsoft.com/office/drawing/2014/main" id="{FDE81FFC-C8BC-4F92-B87C-379D4C900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828800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pic>
        <p:nvPicPr>
          <p:cNvPr id="2066" name="Picture 18">
            <a:extLst>
              <a:ext uri="{FF2B5EF4-FFF2-40B4-BE49-F238E27FC236}">
                <a16:creationId xmlns:a16="http://schemas.microsoft.com/office/drawing/2014/main" id="{AEB7C08C-1773-4FA0-8521-6B60378FE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85" y="1524001"/>
            <a:ext cx="3770086" cy="2917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D6ED1118-5C69-4435-8635-686FA4563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A36C17A7-4103-4B48-A1B7-CE7858A5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8435F1-5CF2-4CFE-86D8-15D03C8C60F6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2487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>
            <a:extLst>
              <a:ext uri="{FF2B5EF4-FFF2-40B4-BE49-F238E27FC236}">
                <a16:creationId xmlns:a16="http://schemas.microsoft.com/office/drawing/2014/main" id="{9717D800-6698-4008-8F7C-A95413703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250F94F7-0FBF-4929-B283-EE4F0BF4E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3029" y="1295399"/>
            <a:ext cx="11647714" cy="479334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Those old enough to believe the gospel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16:30-33</a:t>
            </a:r>
          </a:p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Those old enough to understand sin and repentance from it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2:36-38</a:t>
            </a:r>
          </a:p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Those old enough to confess Jesus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10:10; Acts 8:37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DA1853FF-A238-41AD-9575-9D3C321CC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chemeClr val="bg1"/>
                </a:solidFill>
              </a:rPr>
              <a:t>Who Should Be Baptized?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18DBBFD-9AF2-43D5-AB62-CEE49C948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02B4833F-9718-4928-B49F-24918EDE7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265D5200-14CE-4866-A240-A29D40F34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E5F0E4-2897-4DF8-A755-A6DC7127165F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9155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9843A8F3-BB99-42F0-8413-0E1A5D6D9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>
            <a:extLst>
              <a:ext uri="{FF2B5EF4-FFF2-40B4-BE49-F238E27FC236}">
                <a16:creationId xmlns:a16="http://schemas.microsoft.com/office/drawing/2014/main" id="{841A3BF1-6EC5-4449-9DAA-84BF0993D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7543" y="1295400"/>
            <a:ext cx="4122057" cy="4800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Those ready to begin a new life in Christ</a:t>
            </a:r>
            <a:endParaRPr lang="en-US" altLang="en-US" sz="3600" i="1" dirty="0">
              <a:solidFill>
                <a:srgbClr val="005C00"/>
              </a:solidFill>
            </a:endParaRP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5863D1A-EFCB-461E-8D8E-79D4E05B4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chemeClr val="bg1"/>
                </a:solidFill>
              </a:rPr>
              <a:t>Who Should Be Baptized?</a:t>
            </a:r>
          </a:p>
        </p:txBody>
      </p:sp>
      <p:pic>
        <p:nvPicPr>
          <p:cNvPr id="11274" name="Picture 10">
            <a:extLst>
              <a:ext uri="{FF2B5EF4-FFF2-40B4-BE49-F238E27FC236}">
                <a16:creationId xmlns:a16="http://schemas.microsoft.com/office/drawing/2014/main" id="{9D0A8830-8A5A-4047-B128-1F74012CB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736" y="1219200"/>
            <a:ext cx="7347863" cy="4960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5" name="Text Box 11">
            <a:extLst>
              <a:ext uri="{FF2B5EF4-FFF2-40B4-BE49-F238E27FC236}">
                <a16:creationId xmlns:a16="http://schemas.microsoft.com/office/drawing/2014/main" id="{F788EAEA-C4AC-4553-9E50-F5AA41614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200" y="1701800"/>
            <a:ext cx="591457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“Therefore, we were buried with Him through baptism into death, that just as Christ was raised from the dead by the glory of the Father, even so we also </a:t>
            </a:r>
            <a:r>
              <a:rPr lang="en-US" altLang="en-US" sz="24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should walk in newness of life</a:t>
            </a:r>
            <a:r>
              <a:rPr lang="en-US" altLang="en-US" sz="24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 For if we have been united together in the likeness of His death, certainly we also shall be</a:t>
            </a:r>
            <a:br>
              <a:rPr lang="en-US" altLang="en-US" sz="24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altLang="en-US" sz="24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 the likeness of His resurrection</a:t>
            </a:r>
            <a:r>
              <a:rPr lang="en-US" altLang="en-US" sz="24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Segoe UI" panose="020B0502040204020203" pitchFamily="34" charset="0"/>
              </a:rPr>
              <a:t>Romans 6:4-5</a:t>
            </a:r>
            <a:endParaRPr lang="en-US" altLang="en-US" sz="2400" dirty="0">
              <a:solidFill>
                <a:srgbClr val="0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45B37BB6-C58E-4724-9E15-D2065008B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F7742CED-9084-4117-BE42-6483384BD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44C7A607-D98D-4E26-949F-F4AA246BD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A48ED9-7C97-41C3-A624-99D1F1E39B44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561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  <p:bldP spid="112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>
            <a:extLst>
              <a:ext uri="{FF2B5EF4-FFF2-40B4-BE49-F238E27FC236}">
                <a16:creationId xmlns:a16="http://schemas.microsoft.com/office/drawing/2014/main" id="{32D630F0-D308-4FA7-A68D-790411B54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>
            <a:extLst>
              <a:ext uri="{FF2B5EF4-FFF2-40B4-BE49-F238E27FC236}">
                <a16:creationId xmlns:a16="http://schemas.microsoft.com/office/drawing/2014/main" id="{CE275214-991E-4474-ADD7-E08E06FE2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5771" y="1295400"/>
            <a:ext cx="11669486" cy="480785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There is </a:t>
            </a:r>
            <a:r>
              <a:rPr lang="en-US" altLang="en-US" sz="3600" b="1" u="sng" dirty="0">
                <a:solidFill>
                  <a:srgbClr val="003300"/>
                </a:solidFill>
                <a:highlight>
                  <a:srgbClr val="FFFF00"/>
                </a:highlight>
              </a:rPr>
              <a:t>NO ROOM</a:t>
            </a:r>
            <a:r>
              <a:rPr lang="en-US" altLang="en-US" sz="3600" b="1" dirty="0">
                <a:solidFill>
                  <a:srgbClr val="003300"/>
                </a:solidFill>
              </a:rPr>
              <a:t> for opinions or traditions</a:t>
            </a:r>
          </a:p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One will either accept God’s way and live forever with Him OR accept man’s way and suffer an eternal death!</a:t>
            </a:r>
            <a:endParaRPr lang="en-US" altLang="en-US" sz="3600" i="1" dirty="0">
              <a:solidFill>
                <a:srgbClr val="005C00"/>
              </a:solidFill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CB22913C-8E12-439E-A68B-CDDB6D75C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3322" name="AutoShape 10">
            <a:extLst>
              <a:ext uri="{FF2B5EF4-FFF2-40B4-BE49-F238E27FC236}">
                <a16:creationId xmlns:a16="http://schemas.microsoft.com/office/drawing/2014/main" id="{51CACECC-C448-4F72-93EA-E3151A15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998688"/>
            <a:ext cx="8382000" cy="6858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AF2C9D6A-579E-44AE-97D1-505DE116E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98689"/>
            <a:ext cx="80010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5FFAB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500" b="1" dirty="0">
                <a:solidFill>
                  <a:srgbClr val="FFFFFF"/>
                </a:solidFill>
                <a:latin typeface="Segoe UI" panose="020B0502040204020203" pitchFamily="34" charset="0"/>
              </a:rPr>
              <a:t>Why not become a Christian today?</a:t>
            </a:r>
          </a:p>
        </p:txBody>
      </p:sp>
      <p:sp>
        <p:nvSpPr>
          <p:cNvPr id="13324" name="WordArt 12">
            <a:extLst>
              <a:ext uri="{FF2B5EF4-FFF2-40B4-BE49-F238E27FC236}">
                <a16:creationId xmlns:a16="http://schemas.microsoft.com/office/drawing/2014/main" id="{1319B09C-5F8C-49CB-81F8-C44BEEF6C1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5246915"/>
            <a:ext cx="8077200" cy="400050"/>
          </a:xfrm>
          <a:prstGeom prst="rect">
            <a:avLst/>
          </a:prstGeom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50021"/>
                </a:solidFill>
                <a:effectLst>
                  <a:outerShdw dist="35921" dir="2700000" algn="ctr" rotWithShape="0">
                    <a:srgbClr val="003300"/>
                  </a:outerShdw>
                </a:effectLst>
                <a:latin typeface="Segoe UI" panose="020B0502040204020203" pitchFamily="34" charset="0"/>
              </a:rPr>
              <a:t>Acts 22:16; 2 Corinthians 6:2</a:t>
            </a: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B25DEE47-23D6-4852-98E0-4E3851459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6">
            <a:extLst>
              <a:ext uri="{FF2B5EF4-FFF2-40B4-BE49-F238E27FC236}">
                <a16:creationId xmlns:a16="http://schemas.microsoft.com/office/drawing/2014/main" id="{5B39FAD5-85C7-4C45-8822-DF5D5E2AF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F8C0ABE4-27A3-4CAF-8827-1628667EB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6C5A46A-85D6-451D-8503-2C988692043B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8435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4DA1D93F-8672-4901-ACE5-65A9D6F8D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4000" y="1295400"/>
            <a:ext cx="11684000" cy="2819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An immersion or burial in water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</a:rPr>
              <a:t>Greek word </a:t>
            </a:r>
            <a:r>
              <a:rPr lang="en-US" altLang="en-US" sz="3400" b="1" i="1" dirty="0" err="1">
                <a:solidFill>
                  <a:srgbClr val="005C00"/>
                </a:solidFill>
              </a:rPr>
              <a:t>baptizo</a:t>
            </a:r>
            <a:r>
              <a:rPr lang="en-US" altLang="en-US" sz="3400" dirty="0">
                <a:solidFill>
                  <a:srgbClr val="005C00"/>
                </a:solidFill>
              </a:rPr>
              <a:t> means:</a:t>
            </a:r>
            <a:br>
              <a:rPr lang="en-US" altLang="en-US" sz="3400" dirty="0">
                <a:solidFill>
                  <a:srgbClr val="005C00"/>
                </a:solidFill>
              </a:rPr>
            </a:br>
            <a:r>
              <a:rPr lang="en-US" altLang="en-US" sz="3400" i="1" dirty="0">
                <a:solidFill>
                  <a:srgbClr val="005C00"/>
                </a:solidFill>
              </a:rPr>
              <a:t>“to dip, immerse, submerge, or plunge.”</a:t>
            </a:r>
          </a:p>
          <a:p>
            <a:pPr lvl="2" eaLnBrk="1" hangingPunct="1"/>
            <a:r>
              <a:rPr lang="en-US" altLang="en-US" sz="3200" dirty="0">
                <a:solidFill>
                  <a:srgbClr val="000000"/>
                </a:solidFill>
              </a:rPr>
              <a:t>Context of God’s Word proves that baptism is immersion</a:t>
            </a:r>
            <a:endParaRPr lang="en-US" altLang="en-US" sz="3200" b="1" dirty="0">
              <a:solidFill>
                <a:srgbClr val="003300"/>
              </a:solidFill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E3E64DF7-BB8C-417B-A92A-52429A128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>
            <a:extLst>
              <a:ext uri="{FF2B5EF4-FFF2-40B4-BE49-F238E27FC236}">
                <a16:creationId xmlns:a16="http://schemas.microsoft.com/office/drawing/2014/main" id="{C3D054BC-12D2-4E11-8491-4653F0C3C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6">
            <a:extLst>
              <a:ext uri="{FF2B5EF4-FFF2-40B4-BE49-F238E27FC236}">
                <a16:creationId xmlns:a16="http://schemas.microsoft.com/office/drawing/2014/main" id="{CCBCA976-69BD-4A4D-AA47-7952C935D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78" name="Rectangle 7">
            <a:extLst>
              <a:ext uri="{FF2B5EF4-FFF2-40B4-BE49-F238E27FC236}">
                <a16:creationId xmlns:a16="http://schemas.microsoft.com/office/drawing/2014/main" id="{C40DF7CC-C0DB-47C0-8243-002F2FAA9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9A8EAF2-A818-4443-A6F7-763C529D5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chemeClr val="bg1"/>
                </a:solidFill>
              </a:rPr>
              <a:t>What Is Baptism?</a:t>
            </a:r>
          </a:p>
        </p:txBody>
      </p:sp>
      <p:sp>
        <p:nvSpPr>
          <p:cNvPr id="3080" name="AutoShape 8">
            <a:extLst>
              <a:ext uri="{FF2B5EF4-FFF2-40B4-BE49-F238E27FC236}">
                <a16:creationId xmlns:a16="http://schemas.microsoft.com/office/drawing/2014/main" id="{9555F062-4B71-4214-B37E-9DAAD29C0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71" y="3643089"/>
            <a:ext cx="11371943" cy="2438400"/>
          </a:xfrm>
          <a:prstGeom prst="horizontalScroll">
            <a:avLst>
              <a:gd name="adj" fmla="val 12500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DC2D61F9-A708-4236-9FBA-E0BAC9A65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1" y="4481291"/>
            <a:ext cx="10798628" cy="707886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Segoe UI" panose="020B0502040204020203" pitchFamily="34" charset="0"/>
              </a:rPr>
              <a:t>Acts 8:36-38; Romans 6:4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3DA912-FBCB-4D4D-A4BE-4FB997301FEA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1307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>
            <a:extLst>
              <a:ext uri="{FF2B5EF4-FFF2-40B4-BE49-F238E27FC236}">
                <a16:creationId xmlns:a16="http://schemas.microsoft.com/office/drawing/2014/main" id="{227A775A-024A-4532-8597-9EC70C598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7">
            <a:extLst>
              <a:ext uri="{FF2B5EF4-FFF2-40B4-BE49-F238E27FC236}">
                <a16:creationId xmlns:a16="http://schemas.microsoft.com/office/drawing/2014/main" id="{D027158F-2E25-41C1-969B-E3CCE8C4B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chemeClr val="bg1"/>
                </a:solidFill>
              </a:rPr>
              <a:t>What Is Baptism?</a:t>
            </a:r>
          </a:p>
        </p:txBody>
      </p:sp>
      <p:pic>
        <p:nvPicPr>
          <p:cNvPr id="4107" name="Picture 11">
            <a:extLst>
              <a:ext uri="{FF2B5EF4-FFF2-40B4-BE49-F238E27FC236}">
                <a16:creationId xmlns:a16="http://schemas.microsoft.com/office/drawing/2014/main" id="{7ABCD0D3-7979-41D1-8BFD-603898F11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382714"/>
            <a:ext cx="7543800" cy="486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8" name="Text Box 12">
            <a:extLst>
              <a:ext uri="{FF2B5EF4-FFF2-40B4-BE49-F238E27FC236}">
                <a16:creationId xmlns:a16="http://schemas.microsoft.com/office/drawing/2014/main" id="{513AC9AB-1E78-488F-B44E-739817EB4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921101"/>
            <a:ext cx="6019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</a:t>
            </a:r>
            <a:r>
              <a:rPr lang="en-US" altLang="en-US" sz="34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buried with Him in baptism</a:t>
            </a:r>
            <a:r>
              <a:rPr lang="en-US" altLang="en-US" sz="34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in which you also were raised with Him through faith in the working of God, who raised Him from the dead.”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0000"/>
                </a:solidFill>
                <a:latin typeface="Segoe UI" panose="020B0502040204020203" pitchFamily="34" charset="0"/>
              </a:rPr>
              <a:t>Colossians 2:12</a:t>
            </a:r>
            <a:endParaRPr lang="en-US" altLang="en-US" sz="3400" dirty="0">
              <a:solidFill>
                <a:srgbClr val="0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8597F9BB-49BA-4080-B03F-C3279278F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FF156EB2-A73C-4FEB-8926-D7E7148F5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F9403D98-1980-4BA1-837D-0CD03ABCC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C5F5F1-414C-4140-A94F-62128D73747D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1057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BAE190DD-0F0F-440D-90A5-BC9826348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5AC6430D-1540-4FEA-BF7C-CA58A2DFD1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0286" y="1295400"/>
            <a:ext cx="8248130" cy="4800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It is a death, burial and resurrection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6:3-5</a:t>
            </a:r>
          </a:p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It is a new birth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3:3-5</a:t>
            </a:r>
          </a:p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It is a washing away of all one’s past sins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22:16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F146F34-FFF5-44C3-96B1-543255C72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chemeClr val="bg1"/>
                </a:solidFill>
              </a:rPr>
              <a:t>What Is Baptism?</a:t>
            </a:r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1E25788B-5867-475B-86F0-6EE07C41A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666" y="1197500"/>
            <a:ext cx="3508443" cy="4981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07515823-AA39-4FC4-BF3F-33C1BCF51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EC8DC31D-BCF5-417E-9509-6B7CE4222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699E0824-2B3E-4771-BA03-5A6FE8C5A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A3831D-00A4-4EF3-A2DB-9CE68CDF8479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29456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>
            <a:extLst>
              <a:ext uri="{FF2B5EF4-FFF2-40B4-BE49-F238E27FC236}">
                <a16:creationId xmlns:a16="http://schemas.microsoft.com/office/drawing/2014/main" id="{4C01F807-B4E6-455D-AB7C-18C1583D9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6">
            <a:extLst>
              <a:ext uri="{FF2B5EF4-FFF2-40B4-BE49-F238E27FC236}">
                <a16:creationId xmlns:a16="http://schemas.microsoft.com/office/drawing/2014/main" id="{0955777C-93C3-4CDB-9405-2CC9D2F86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chemeClr val="bg1"/>
                </a:solidFill>
              </a:rPr>
              <a:t>What Is Baptism?</a:t>
            </a:r>
          </a:p>
        </p:txBody>
      </p:sp>
      <p:pic>
        <p:nvPicPr>
          <p:cNvPr id="6151" name="Picture 7">
            <a:extLst>
              <a:ext uri="{FF2B5EF4-FFF2-40B4-BE49-F238E27FC236}">
                <a16:creationId xmlns:a16="http://schemas.microsoft.com/office/drawing/2014/main" id="{49B7094E-4DB6-428E-9592-40E1AC3E5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382714"/>
            <a:ext cx="7543800" cy="486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2" name="Text Box 8">
            <a:extLst>
              <a:ext uri="{FF2B5EF4-FFF2-40B4-BE49-F238E27FC236}">
                <a16:creationId xmlns:a16="http://schemas.microsoft.com/office/drawing/2014/main" id="{76947782-17A7-4AFC-8392-12D524A96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935615"/>
            <a:ext cx="6019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400" b="1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“And now why are you waiting? Arise and be baptized, and </a:t>
            </a:r>
            <a:r>
              <a:rPr lang="en-US" altLang="en-US" sz="3400" b="1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wash away your sins</a:t>
            </a:r>
            <a:r>
              <a:rPr lang="en-US" altLang="en-US" sz="3400" b="1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calling on the name of the Lord.”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0000"/>
                </a:solidFill>
                <a:latin typeface="Segoe UI" panose="020B0502040204020203" pitchFamily="34" charset="0"/>
              </a:rPr>
              <a:t>Acts 22:16</a:t>
            </a:r>
            <a:endParaRPr lang="en-US" altLang="en-US" sz="3400" b="1" dirty="0">
              <a:solidFill>
                <a:srgbClr val="0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4151244-BCFB-4FA5-8298-646FA0D01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66B5D2C4-28BD-4109-BB2A-74E789BCD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0EC2C9B3-B51E-4574-8B6A-201382EA3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8C5825-4708-4B28-8054-8AE788FC3B1D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98897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A6250C9B-1E85-40F2-A0D5-35D3F58EE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A72EF3E9-F27C-491D-A78D-D86616E441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4000" y="1295400"/>
            <a:ext cx="7424054" cy="4758194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Because God commanded it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28:18-20</a:t>
            </a:r>
          </a:p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Because one has faith in God </a:t>
            </a:r>
            <a:r>
              <a:rPr lang="en-US" altLang="en-US" sz="3400" dirty="0">
                <a:solidFill>
                  <a:srgbClr val="003300"/>
                </a:solidFill>
              </a:rPr>
              <a:t>(baptism is the result, or action,</a:t>
            </a:r>
            <a:br>
              <a:rPr lang="en-US" altLang="en-US" sz="3400" dirty="0">
                <a:solidFill>
                  <a:srgbClr val="003300"/>
                </a:solidFill>
              </a:rPr>
            </a:br>
            <a:r>
              <a:rPr lang="en-US" altLang="en-US" sz="3400" dirty="0">
                <a:solidFill>
                  <a:srgbClr val="003300"/>
                </a:solidFill>
              </a:rPr>
              <a:t>of our faith)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11:6</a:t>
            </a:r>
          </a:p>
          <a:p>
            <a:pPr lvl="1" eaLnBrk="1" hangingPunct="1"/>
            <a:endParaRPr lang="en-US" altLang="en-US" sz="3200" i="1" dirty="0">
              <a:solidFill>
                <a:srgbClr val="005C00"/>
              </a:solidFill>
            </a:endParaRP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F46E816C-BD2B-4A68-B235-91AB16DCC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chemeClr val="bg1"/>
                </a:solidFill>
              </a:rPr>
              <a:t>Why Be Baptized?</a:t>
            </a:r>
          </a:p>
        </p:txBody>
      </p:sp>
      <p:pic>
        <p:nvPicPr>
          <p:cNvPr id="7178" name="Picture 10">
            <a:extLst>
              <a:ext uri="{FF2B5EF4-FFF2-40B4-BE49-F238E27FC236}">
                <a16:creationId xmlns:a16="http://schemas.microsoft.com/office/drawing/2014/main" id="{6020DAD3-9167-4A9D-AB98-FBF4AB275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857" y="1531257"/>
            <a:ext cx="4444995" cy="45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9" name="Text Box 11">
            <a:extLst>
              <a:ext uri="{FF2B5EF4-FFF2-40B4-BE49-F238E27FC236}">
                <a16:creationId xmlns:a16="http://schemas.microsoft.com/office/drawing/2014/main" id="{52E17C99-B4AD-4753-AB5C-EAC707DBA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3029" y="2001837"/>
            <a:ext cx="357051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“And he </a:t>
            </a:r>
            <a:r>
              <a:rPr lang="en-US" altLang="en-US" sz="3200" dirty="0">
                <a:solidFill>
                  <a:srgbClr val="A5002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commanded them</a:t>
            </a:r>
            <a:r>
              <a:rPr lang="en-US" altLang="en-US" sz="32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to be baptized</a:t>
            </a:r>
            <a:br>
              <a:rPr lang="en-US" altLang="en-US" sz="32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altLang="en-US" sz="3200" dirty="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 the name of the Lord….”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Segoe UI" panose="020B0502040204020203" pitchFamily="34" charset="0"/>
              </a:rPr>
              <a:t>Acts 10:48</a:t>
            </a:r>
            <a:endParaRPr lang="en-US" altLang="en-US" sz="3200" dirty="0">
              <a:solidFill>
                <a:srgbClr val="0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BFF79ABC-7DC1-45F1-8265-DF9CA85C2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D3785B02-BE0E-4E34-B191-CF67DE117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A77B885D-9F3B-482F-84EF-55F4DAB04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18B6E2-A9C6-43B6-BB8C-29C9145BD161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313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21DDACDA-E3E3-40C0-8802-3A2FA0F50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>
            <a:extLst>
              <a:ext uri="{FF2B5EF4-FFF2-40B4-BE49-F238E27FC236}">
                <a16:creationId xmlns:a16="http://schemas.microsoft.com/office/drawing/2014/main" id="{1E230CFC-6A51-4737-8F78-4AD99AD257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7" y="1295400"/>
            <a:ext cx="7395025" cy="4731658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Because we love God and want to keep His commandments</a:t>
            </a:r>
            <a:endParaRPr lang="en-US" altLang="en-US" sz="3600" i="1" dirty="0">
              <a:solidFill>
                <a:srgbClr val="005C00"/>
              </a:solidFill>
            </a:endParaRPr>
          </a:p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Because Jesus said it is necessary in order to receive salvation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Mark 16:16</a:t>
            </a:r>
          </a:p>
          <a:p>
            <a:pPr lvl="1" eaLnBrk="1" hangingPunct="1"/>
            <a:r>
              <a:rPr lang="en-US" altLang="en-US" sz="34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3:21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7A1451B3-CCB6-4AFE-B6EB-D1D912B6D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chemeClr val="bg1"/>
                </a:solidFill>
              </a:rPr>
              <a:t>Why Be Baptized?</a:t>
            </a:r>
          </a:p>
        </p:txBody>
      </p:sp>
      <p:sp>
        <p:nvSpPr>
          <p:cNvPr id="8202" name="AutoShape 10">
            <a:extLst>
              <a:ext uri="{FF2B5EF4-FFF2-40B4-BE49-F238E27FC236}">
                <a16:creationId xmlns:a16="http://schemas.microsoft.com/office/drawing/2014/main" id="{7383D90D-18D0-4663-9AE8-26776869E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082" y="1447800"/>
            <a:ext cx="4238171" cy="4503058"/>
          </a:xfrm>
          <a:custGeom>
            <a:avLst/>
            <a:gdLst>
              <a:gd name="T0" fmla="*/ 1800648 w 21600"/>
              <a:gd name="T1" fmla="*/ 447485 h 21600"/>
              <a:gd name="T2" fmla="*/ 485479 w 21600"/>
              <a:gd name="T3" fmla="*/ 2209800 h 21600"/>
              <a:gd name="T4" fmla="*/ 1800648 w 21600"/>
              <a:gd name="T5" fmla="*/ 4419600 h 21600"/>
              <a:gd name="T6" fmla="*/ 3095921 w 21600"/>
              <a:gd name="T7" fmla="*/ 2209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A5002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F97D4EF5-1155-4F11-B4E7-9E7597BCA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1428" y="1952173"/>
            <a:ext cx="406399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"If you love Me, keep My commandments.”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FF"/>
                </a:solidFill>
                <a:latin typeface="Segoe UI" panose="020B0502040204020203" pitchFamily="34" charset="0"/>
              </a:rPr>
              <a:t>John 14:15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8431ED72-9AE8-462F-958E-25AC515A2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0829BF99-D940-40C7-85D9-2E2580674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1DADB99F-C9DB-470A-A291-32F5CE8CC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7B9926-1451-4B22-BB1E-7D16D0EE5D09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83308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>
            <a:extLst>
              <a:ext uri="{FF2B5EF4-FFF2-40B4-BE49-F238E27FC236}">
                <a16:creationId xmlns:a16="http://schemas.microsoft.com/office/drawing/2014/main" id="{F9F53BCD-9AAB-432A-9447-7940775CA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>
            <a:extLst>
              <a:ext uri="{FF2B5EF4-FFF2-40B4-BE49-F238E27FC236}">
                <a16:creationId xmlns:a16="http://schemas.microsoft.com/office/drawing/2014/main" id="{F8168CBE-60DD-4DBD-B2EB-413707AF20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6743" y="1295400"/>
            <a:ext cx="11684000" cy="4884058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400" b="1" dirty="0">
                <a:solidFill>
                  <a:srgbClr val="003300"/>
                </a:solidFill>
              </a:rPr>
              <a:t>To have all past sins forgiven</a:t>
            </a:r>
          </a:p>
          <a:p>
            <a:pPr lvl="1" eaLnBrk="1" hangingPunct="1"/>
            <a:r>
              <a:rPr lang="en-US" altLang="en-US" sz="32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Acts 2:38; 22:16</a:t>
            </a:r>
          </a:p>
          <a:p>
            <a:pPr eaLnBrk="1" hangingPunct="1"/>
            <a:r>
              <a:rPr lang="en-US" altLang="en-US" sz="3400" b="1" dirty="0">
                <a:solidFill>
                  <a:srgbClr val="003300"/>
                </a:solidFill>
              </a:rPr>
              <a:t>To “put on Christ”</a:t>
            </a:r>
          </a:p>
          <a:p>
            <a:pPr lvl="1" eaLnBrk="1" hangingPunct="1"/>
            <a:r>
              <a:rPr lang="en-US" altLang="en-US" sz="32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Galatians 3:26-27</a:t>
            </a:r>
          </a:p>
          <a:p>
            <a:pPr eaLnBrk="1" hangingPunct="1"/>
            <a:r>
              <a:rPr lang="en-US" altLang="en-US" sz="3400" b="1" dirty="0">
                <a:solidFill>
                  <a:srgbClr val="003300"/>
                </a:solidFill>
              </a:rPr>
              <a:t>To be added to the church</a:t>
            </a:r>
          </a:p>
          <a:p>
            <a:pPr lvl="1" eaLnBrk="1" hangingPunct="1"/>
            <a:r>
              <a:rPr lang="en-US" altLang="en-US" sz="32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12:13; Acts 2:47</a:t>
            </a:r>
          </a:p>
          <a:p>
            <a:pPr eaLnBrk="1" hangingPunct="1"/>
            <a:r>
              <a:rPr lang="en-US" altLang="en-US" sz="3400" b="1" dirty="0">
                <a:solidFill>
                  <a:srgbClr val="003300"/>
                </a:solidFill>
              </a:rPr>
              <a:t>To be obedient to Christ</a:t>
            </a:r>
          </a:p>
          <a:p>
            <a:pPr lvl="1" eaLnBrk="1" hangingPunct="1"/>
            <a:r>
              <a:rPr lang="en-US" altLang="en-US" sz="3200" dirty="0">
                <a:solidFill>
                  <a:srgbClr val="005C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5:9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1BCB82BE-664E-452A-81F2-DD3753FA0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b="1" dirty="0">
                <a:solidFill>
                  <a:schemeClr val="bg1"/>
                </a:solidFill>
              </a:rPr>
              <a:t>Why Be Baptized?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A838DE36-17DF-4B3C-9176-B735C3830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B76BDBBF-5159-48EB-9248-9B2E064DC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6488AFB4-309A-42D2-A1D4-C70D021EB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83ACB7-5A43-4D85-864C-DF2375E3C95A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  <p:pic>
        <p:nvPicPr>
          <p:cNvPr id="3" name="Picture 2" descr="A person and person in water&#10;&#10;Description automatically generated">
            <a:extLst>
              <a:ext uri="{FF2B5EF4-FFF2-40B4-BE49-F238E27FC236}">
                <a16:creationId xmlns:a16="http://schemas.microsoft.com/office/drawing/2014/main" id="{B789C382-36D0-40B4-A7DA-442CFEB87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258" y="1768856"/>
            <a:ext cx="5099600" cy="394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0021889E-6EEA-42E1-B9F8-6F4444457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199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>
            <a:extLst>
              <a:ext uri="{FF2B5EF4-FFF2-40B4-BE49-F238E27FC236}">
                <a16:creationId xmlns:a16="http://schemas.microsoft.com/office/drawing/2014/main" id="{49BC74E8-6B13-4A72-8523-437C1813A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3029" y="1295400"/>
            <a:ext cx="11625942" cy="4800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003300"/>
                </a:solidFill>
              </a:rPr>
              <a:t>Those old enough to hear God’s word and to be taught it’s truths about sin and salvation</a:t>
            </a:r>
            <a:endParaRPr lang="en-US" altLang="en-US" sz="3600" i="1" dirty="0">
              <a:solidFill>
                <a:srgbClr val="005C00"/>
              </a:solidFill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8BCB7E02-F01E-484C-963C-8F2873587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8229600" cy="9906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chemeClr val="bg1"/>
                </a:solidFill>
              </a:rPr>
              <a:t>Who Should Be Baptized?</a:t>
            </a:r>
          </a:p>
        </p:txBody>
      </p:sp>
      <p:sp>
        <p:nvSpPr>
          <p:cNvPr id="10248" name="AutoShape 8">
            <a:extLst>
              <a:ext uri="{FF2B5EF4-FFF2-40B4-BE49-F238E27FC236}">
                <a16:creationId xmlns:a16="http://schemas.microsoft.com/office/drawing/2014/main" id="{2465B735-1DC5-4E2C-B9AA-0DE4DA03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85" y="2376719"/>
            <a:ext cx="11466285" cy="3581400"/>
          </a:xfrm>
          <a:prstGeom prst="horizontalScroll">
            <a:avLst>
              <a:gd name="adj" fmla="val 12500"/>
            </a:avLst>
          </a:prstGeom>
          <a:solidFill>
            <a:srgbClr val="D3FFA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70861" dir="2519233" algn="ctr" rotWithShape="0">
              <a:srgbClr val="003300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FC117D3E-4FDF-4C31-815E-13A2B60DC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53229"/>
            <a:ext cx="10805886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000000"/>
                </a:solidFill>
                <a:latin typeface="Segoe UI" panose="020B0502040204020203" pitchFamily="34" charset="0"/>
              </a:rPr>
              <a:t>“It is written in the prophets, ‘And they shall all be taught by God.’ Therefore, everyone who has heard and learned from the Father comes to Me.”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000000"/>
                </a:solidFill>
                <a:latin typeface="Segoe UI" panose="020B0502040204020203" pitchFamily="34" charset="0"/>
              </a:rPr>
              <a:t>John 6:45</a:t>
            </a:r>
            <a:endParaRPr lang="en-US" altLang="en-US" sz="3200" b="1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056E0B77-1EE6-4D4C-B4C2-9DF17B2B8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9458"/>
            <a:ext cx="1219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32131746-2016-4A81-960D-B05365EA2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32C93708-3CE8-4A03-94C8-AB5C113C6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850" y="0"/>
            <a:ext cx="152400" cy="6858000"/>
          </a:xfrm>
          <a:prstGeom prst="rect">
            <a:avLst/>
          </a:prstGeom>
          <a:solidFill>
            <a:srgbClr val="005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93D7F7-D094-4CFA-B73F-FD5A3D00AA4C}"/>
              </a:ext>
            </a:extLst>
          </p:cNvPr>
          <p:cNvSpPr txBox="1"/>
          <p:nvPr/>
        </p:nvSpPr>
        <p:spPr>
          <a:xfrm>
            <a:off x="0" y="6560454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Richard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6198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705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Segoe UI</vt:lpstr>
      <vt:lpstr>Segoe UI Semibold</vt:lpstr>
      <vt:lpstr>Default Design</vt:lpstr>
      <vt:lpstr>God’s Teaching on</vt:lpstr>
      <vt:lpstr>What Is Baptism?</vt:lpstr>
      <vt:lpstr>What Is Baptism?</vt:lpstr>
      <vt:lpstr>What Is Baptism?</vt:lpstr>
      <vt:lpstr>What Is Baptism?</vt:lpstr>
      <vt:lpstr>Why Be Baptized?</vt:lpstr>
      <vt:lpstr>Why Be Baptized?</vt:lpstr>
      <vt:lpstr>Why Be Baptized?</vt:lpstr>
      <vt:lpstr>Who Should Be Baptized?</vt:lpstr>
      <vt:lpstr>Who Should Be Baptized?</vt:lpstr>
      <vt:lpstr>Who Should Be Baptized?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Teaching on</dc:title>
  <dc:creator>Richard Thetford</dc:creator>
  <cp:lastModifiedBy>Richard Thetford</cp:lastModifiedBy>
  <cp:revision>5</cp:revision>
  <dcterms:created xsi:type="dcterms:W3CDTF">2024-08-19T17:07:33Z</dcterms:created>
  <dcterms:modified xsi:type="dcterms:W3CDTF">2025-07-27T20:40:23Z</dcterms:modified>
</cp:coreProperties>
</file>