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29215-D3F6-4251-8EED-E49231A13E23}" type="datetimeFigureOut">
              <a:rPr lang="en-US" smtClean="0"/>
              <a:t>7/20/2025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38129-E801-4076-952B-A550ECC21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6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D56AFA-F5C4-48CA-A2F2-BE2EAF18AB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pPr marL="0" marR="0" lvl="0" indent="0" algn="l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 Root of Christianity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DE4484F-7BF6-4932-B573-E06A0402B6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RICHIE THETFORD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30BF4164-DC64-47BE-A90F-01BCB3AD2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5E7B63B-1F2D-4DBB-98EF-B94BA9C78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28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28F22-85EC-46F9-AFF7-EF2F25983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FF3F0-A874-4B9D-A6AF-D237E8C15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95792796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2031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73D503C-75D9-4FAE-B737-3BD65B6CB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"/>
            <a:ext cx="12189884" cy="68564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20000"/>
                  <a:invGamma/>
                </a:srgbClr>
              </a:gs>
              <a:gs pos="100000">
                <a:srgbClr val="0000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Segoe UI" panose="020B0502040204020203" pitchFamily="34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DF7A970-B552-4E6E-A784-4242DB4EA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3817" y="5334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A43A77E-CCD6-495E-994A-337C003E2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4984" y="21336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level0</a:t>
            </a:r>
          </a:p>
        </p:txBody>
      </p:sp>
      <p:sp>
        <p:nvSpPr>
          <p:cNvPr id="16389" name="Freeform 5">
            <a:extLst>
              <a:ext uri="{FF2B5EF4-FFF2-40B4-BE49-F238E27FC236}">
                <a16:creationId xmlns:a16="http://schemas.microsoft.com/office/drawing/2014/main" id="{46CAC836-432C-4A6A-A7E5-676C4180704C}"/>
              </a:ext>
            </a:extLst>
          </p:cNvPr>
          <p:cNvSpPr>
            <a:spLocks/>
          </p:cNvSpPr>
          <p:nvPr/>
        </p:nvSpPr>
        <p:spPr bwMode="auto">
          <a:xfrm>
            <a:off x="8578852" y="5181600"/>
            <a:ext cx="1847849" cy="1055688"/>
          </a:xfrm>
          <a:custGeom>
            <a:avLst/>
            <a:gdLst>
              <a:gd name="T0" fmla="*/ 0 w 982"/>
              <a:gd name="T1" fmla="*/ 332 h 665"/>
              <a:gd name="T2" fmla="*/ 187 w 982"/>
              <a:gd name="T3" fmla="*/ 332 h 665"/>
              <a:gd name="T4" fmla="*/ 244 w 982"/>
              <a:gd name="T5" fmla="*/ 140 h 665"/>
              <a:gd name="T6" fmla="*/ 324 w 982"/>
              <a:gd name="T7" fmla="*/ 461 h 665"/>
              <a:gd name="T8" fmla="*/ 443 w 982"/>
              <a:gd name="T9" fmla="*/ 0 h 665"/>
              <a:gd name="T10" fmla="*/ 561 w 982"/>
              <a:gd name="T11" fmla="*/ 664 h 665"/>
              <a:gd name="T12" fmla="*/ 697 w 982"/>
              <a:gd name="T13" fmla="*/ 114 h 665"/>
              <a:gd name="T14" fmla="*/ 742 w 982"/>
              <a:gd name="T15" fmla="*/ 294 h 665"/>
              <a:gd name="T16" fmla="*/ 981 w 982"/>
              <a:gd name="T17" fmla="*/ 294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2" h="665">
                <a:moveTo>
                  <a:pt x="0" y="332"/>
                </a:moveTo>
                <a:lnTo>
                  <a:pt x="187" y="332"/>
                </a:lnTo>
                <a:lnTo>
                  <a:pt x="244" y="140"/>
                </a:lnTo>
                <a:lnTo>
                  <a:pt x="324" y="461"/>
                </a:lnTo>
                <a:lnTo>
                  <a:pt x="443" y="0"/>
                </a:lnTo>
                <a:lnTo>
                  <a:pt x="561" y="664"/>
                </a:lnTo>
                <a:lnTo>
                  <a:pt x="697" y="114"/>
                </a:lnTo>
                <a:lnTo>
                  <a:pt x="742" y="294"/>
                </a:lnTo>
                <a:lnTo>
                  <a:pt x="981" y="294"/>
                </a:lnTo>
              </a:path>
            </a:pathLst>
          </a:custGeom>
          <a:noFill/>
          <a:ln w="25400" cap="rnd" cmpd="sng">
            <a:solidFill>
              <a:srgbClr val="E5003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latin typeface="Segoe UI" panose="020B0502040204020203" pitchFamily="34" charset="0"/>
            </a:endParaRPr>
          </a:p>
        </p:txBody>
      </p:sp>
      <p:grpSp>
        <p:nvGrpSpPr>
          <p:cNvPr id="16390" name="Group 6">
            <a:extLst>
              <a:ext uri="{FF2B5EF4-FFF2-40B4-BE49-F238E27FC236}">
                <a16:creationId xmlns:a16="http://schemas.microsoft.com/office/drawing/2014/main" id="{2D981070-BA37-46C7-97D5-C9374229459C}"/>
              </a:ext>
            </a:extLst>
          </p:cNvPr>
          <p:cNvGrpSpPr>
            <a:grpSpLocks/>
          </p:cNvGrpSpPr>
          <p:nvPr/>
        </p:nvGrpSpPr>
        <p:grpSpPr bwMode="auto">
          <a:xfrm>
            <a:off x="9662585" y="4799014"/>
            <a:ext cx="2169583" cy="1830387"/>
            <a:chOff x="5136" y="3023"/>
            <a:chExt cx="1153" cy="1153"/>
          </a:xfrm>
        </p:grpSpPr>
        <p:sp>
          <p:nvSpPr>
            <p:cNvPr id="16391" name="Rectangle 7">
              <a:extLst>
                <a:ext uri="{FF2B5EF4-FFF2-40B4-BE49-F238E27FC236}">
                  <a16:creationId xmlns:a16="http://schemas.microsoft.com/office/drawing/2014/main" id="{0D57F10E-21D4-4801-A886-749A02102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4" y="3349"/>
              <a:ext cx="165" cy="40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>
                <a:latin typeface="Segoe UI" panose="020B0502040204020203" pitchFamily="34" charset="0"/>
              </a:endParaRPr>
            </a:p>
          </p:txBody>
        </p:sp>
        <p:sp>
          <p:nvSpPr>
            <p:cNvPr id="16392" name="Rectangle 8">
              <a:extLst>
                <a:ext uri="{FF2B5EF4-FFF2-40B4-BE49-F238E27FC236}">
                  <a16:creationId xmlns:a16="http://schemas.microsoft.com/office/drawing/2014/main" id="{68775429-EF00-445E-B344-CE9ADC7339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3469"/>
              <a:ext cx="409" cy="16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>
                <a:latin typeface="Segoe UI" panose="020B0502040204020203" pitchFamily="34" charset="0"/>
              </a:endParaRPr>
            </a:p>
          </p:txBody>
        </p:sp>
        <p:sp>
          <p:nvSpPr>
            <p:cNvPr id="16393" name="Freeform 9">
              <a:extLst>
                <a:ext uri="{FF2B5EF4-FFF2-40B4-BE49-F238E27FC236}">
                  <a16:creationId xmlns:a16="http://schemas.microsoft.com/office/drawing/2014/main" id="{14924128-C5E4-4843-9186-41B659760B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6" y="3023"/>
              <a:ext cx="1153" cy="1153"/>
            </a:xfrm>
            <a:custGeom>
              <a:avLst/>
              <a:gdLst>
                <a:gd name="T0" fmla="*/ 211 w 1153"/>
                <a:gd name="T1" fmla="*/ 654 h 1153"/>
                <a:gd name="T2" fmla="*/ 310 w 1153"/>
                <a:gd name="T3" fmla="*/ 793 h 1153"/>
                <a:gd name="T4" fmla="*/ 423 w 1153"/>
                <a:gd name="T5" fmla="*/ 914 h 1153"/>
                <a:gd name="T6" fmla="*/ 557 w 1153"/>
                <a:gd name="T7" fmla="*/ 1042 h 1153"/>
                <a:gd name="T8" fmla="*/ 701 w 1153"/>
                <a:gd name="T9" fmla="*/ 914 h 1153"/>
                <a:gd name="T10" fmla="*/ 818 w 1153"/>
                <a:gd name="T11" fmla="*/ 793 h 1153"/>
                <a:gd name="T12" fmla="*/ 928 w 1153"/>
                <a:gd name="T13" fmla="*/ 643 h 1153"/>
                <a:gd name="T14" fmla="*/ 979 w 1153"/>
                <a:gd name="T15" fmla="*/ 549 h 1153"/>
                <a:gd name="T16" fmla="*/ 1014 w 1153"/>
                <a:gd name="T17" fmla="*/ 456 h 1153"/>
                <a:gd name="T18" fmla="*/ 1021 w 1153"/>
                <a:gd name="T19" fmla="*/ 399 h 1153"/>
                <a:gd name="T20" fmla="*/ 1015 w 1153"/>
                <a:gd name="T21" fmla="*/ 332 h 1153"/>
                <a:gd name="T22" fmla="*/ 998 w 1153"/>
                <a:gd name="T23" fmla="*/ 270 h 1153"/>
                <a:gd name="T24" fmla="*/ 972 w 1153"/>
                <a:gd name="T25" fmla="*/ 219 h 1153"/>
                <a:gd name="T26" fmla="*/ 938 w 1153"/>
                <a:gd name="T27" fmla="*/ 187 h 1153"/>
                <a:gd name="T28" fmla="*/ 888 w 1153"/>
                <a:gd name="T29" fmla="*/ 159 h 1153"/>
                <a:gd name="T30" fmla="*/ 830 w 1153"/>
                <a:gd name="T31" fmla="*/ 142 h 1153"/>
                <a:gd name="T32" fmla="*/ 766 w 1153"/>
                <a:gd name="T33" fmla="*/ 137 h 1153"/>
                <a:gd name="T34" fmla="*/ 710 w 1153"/>
                <a:gd name="T35" fmla="*/ 148 h 1153"/>
                <a:gd name="T36" fmla="*/ 657 w 1153"/>
                <a:gd name="T37" fmla="*/ 170 h 1153"/>
                <a:gd name="T38" fmla="*/ 566 w 1153"/>
                <a:gd name="T39" fmla="*/ 242 h 1153"/>
                <a:gd name="T40" fmla="*/ 476 w 1153"/>
                <a:gd name="T41" fmla="*/ 170 h 1153"/>
                <a:gd name="T42" fmla="*/ 423 w 1153"/>
                <a:gd name="T43" fmla="*/ 148 h 1153"/>
                <a:gd name="T44" fmla="*/ 364 w 1153"/>
                <a:gd name="T45" fmla="*/ 137 h 1153"/>
                <a:gd name="T46" fmla="*/ 301 w 1153"/>
                <a:gd name="T47" fmla="*/ 142 h 1153"/>
                <a:gd name="T48" fmla="*/ 245 w 1153"/>
                <a:gd name="T49" fmla="*/ 161 h 1153"/>
                <a:gd name="T50" fmla="*/ 199 w 1153"/>
                <a:gd name="T51" fmla="*/ 189 h 1153"/>
                <a:gd name="T52" fmla="*/ 169 w 1153"/>
                <a:gd name="T53" fmla="*/ 225 h 1153"/>
                <a:gd name="T54" fmla="*/ 146 w 1153"/>
                <a:gd name="T55" fmla="*/ 264 h 1153"/>
                <a:gd name="T56" fmla="*/ 0 w 1153"/>
                <a:gd name="T57" fmla="*/ 266 h 1153"/>
                <a:gd name="T58" fmla="*/ 27 w 1153"/>
                <a:gd name="T59" fmla="*/ 178 h 1153"/>
                <a:gd name="T60" fmla="*/ 67 w 1153"/>
                <a:gd name="T61" fmla="*/ 113 h 1153"/>
                <a:gd name="T62" fmla="*/ 110 w 1153"/>
                <a:gd name="T63" fmla="*/ 72 h 1153"/>
                <a:gd name="T64" fmla="*/ 169 w 1153"/>
                <a:gd name="T65" fmla="*/ 34 h 1153"/>
                <a:gd name="T66" fmla="*/ 237 w 1153"/>
                <a:gd name="T67" fmla="*/ 8 h 1153"/>
                <a:gd name="T68" fmla="*/ 316 w 1153"/>
                <a:gd name="T69" fmla="*/ 0 h 1153"/>
                <a:gd name="T70" fmla="*/ 388 w 1153"/>
                <a:gd name="T71" fmla="*/ 13 h 1153"/>
                <a:gd name="T72" fmla="*/ 457 w 1153"/>
                <a:gd name="T73" fmla="*/ 43 h 1153"/>
                <a:gd name="T74" fmla="*/ 572 w 1153"/>
                <a:gd name="T75" fmla="*/ 135 h 1153"/>
                <a:gd name="T76" fmla="*/ 688 w 1153"/>
                <a:gd name="T77" fmla="*/ 43 h 1153"/>
                <a:gd name="T78" fmla="*/ 754 w 1153"/>
                <a:gd name="T79" fmla="*/ 13 h 1153"/>
                <a:gd name="T80" fmla="*/ 824 w 1153"/>
                <a:gd name="T81" fmla="*/ 0 h 1153"/>
                <a:gd name="T82" fmla="*/ 905 w 1153"/>
                <a:gd name="T83" fmla="*/ 8 h 1153"/>
                <a:gd name="T84" fmla="*/ 978 w 1153"/>
                <a:gd name="T85" fmla="*/ 32 h 1153"/>
                <a:gd name="T86" fmla="*/ 1032 w 1153"/>
                <a:gd name="T87" fmla="*/ 69 h 1153"/>
                <a:gd name="T88" fmla="*/ 1076 w 1153"/>
                <a:gd name="T89" fmla="*/ 113 h 1153"/>
                <a:gd name="T90" fmla="*/ 1110 w 1153"/>
                <a:gd name="T91" fmla="*/ 163 h 1153"/>
                <a:gd name="T92" fmla="*/ 1138 w 1153"/>
                <a:gd name="T93" fmla="*/ 225 h 1153"/>
                <a:gd name="T94" fmla="*/ 1152 w 1153"/>
                <a:gd name="T95" fmla="*/ 304 h 1153"/>
                <a:gd name="T96" fmla="*/ 1144 w 1153"/>
                <a:gd name="T97" fmla="*/ 405 h 1153"/>
                <a:gd name="T98" fmla="*/ 1107 w 1153"/>
                <a:gd name="T99" fmla="*/ 525 h 1153"/>
                <a:gd name="T100" fmla="*/ 1040 w 1153"/>
                <a:gd name="T101" fmla="*/ 647 h 1153"/>
                <a:gd name="T102" fmla="*/ 964 w 1153"/>
                <a:gd name="T103" fmla="*/ 753 h 1153"/>
                <a:gd name="T104" fmla="*/ 892 w 1153"/>
                <a:gd name="T105" fmla="*/ 834 h 1153"/>
                <a:gd name="T106" fmla="*/ 563 w 1153"/>
                <a:gd name="T107" fmla="*/ 1152 h 1153"/>
                <a:gd name="T108" fmla="*/ 388 w 1153"/>
                <a:gd name="T109" fmla="*/ 990 h 1153"/>
                <a:gd name="T110" fmla="*/ 248 w 1153"/>
                <a:gd name="T111" fmla="*/ 834 h 1153"/>
                <a:gd name="T112" fmla="*/ 119 w 1153"/>
                <a:gd name="T113" fmla="*/ 654 h 1153"/>
                <a:gd name="T114" fmla="*/ 211 w 1153"/>
                <a:gd name="T115" fmla="*/ 65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53" h="1153">
                  <a:moveTo>
                    <a:pt x="211" y="654"/>
                  </a:moveTo>
                  <a:lnTo>
                    <a:pt x="310" y="793"/>
                  </a:lnTo>
                  <a:lnTo>
                    <a:pt x="423" y="914"/>
                  </a:lnTo>
                  <a:lnTo>
                    <a:pt x="557" y="1042"/>
                  </a:lnTo>
                  <a:lnTo>
                    <a:pt x="701" y="914"/>
                  </a:lnTo>
                  <a:lnTo>
                    <a:pt x="818" y="793"/>
                  </a:lnTo>
                  <a:lnTo>
                    <a:pt x="928" y="643"/>
                  </a:lnTo>
                  <a:lnTo>
                    <a:pt x="979" y="549"/>
                  </a:lnTo>
                  <a:lnTo>
                    <a:pt x="1014" y="456"/>
                  </a:lnTo>
                  <a:lnTo>
                    <a:pt x="1021" y="399"/>
                  </a:lnTo>
                  <a:lnTo>
                    <a:pt x="1015" y="332"/>
                  </a:lnTo>
                  <a:lnTo>
                    <a:pt x="998" y="270"/>
                  </a:lnTo>
                  <a:lnTo>
                    <a:pt x="972" y="219"/>
                  </a:lnTo>
                  <a:lnTo>
                    <a:pt x="938" y="187"/>
                  </a:lnTo>
                  <a:lnTo>
                    <a:pt x="888" y="159"/>
                  </a:lnTo>
                  <a:lnTo>
                    <a:pt x="830" y="142"/>
                  </a:lnTo>
                  <a:lnTo>
                    <a:pt x="766" y="137"/>
                  </a:lnTo>
                  <a:lnTo>
                    <a:pt x="710" y="148"/>
                  </a:lnTo>
                  <a:lnTo>
                    <a:pt x="657" y="170"/>
                  </a:lnTo>
                  <a:lnTo>
                    <a:pt x="566" y="242"/>
                  </a:lnTo>
                  <a:lnTo>
                    <a:pt x="476" y="170"/>
                  </a:lnTo>
                  <a:lnTo>
                    <a:pt x="423" y="148"/>
                  </a:lnTo>
                  <a:lnTo>
                    <a:pt x="364" y="137"/>
                  </a:lnTo>
                  <a:lnTo>
                    <a:pt x="301" y="142"/>
                  </a:lnTo>
                  <a:lnTo>
                    <a:pt x="245" y="161"/>
                  </a:lnTo>
                  <a:lnTo>
                    <a:pt x="199" y="189"/>
                  </a:lnTo>
                  <a:lnTo>
                    <a:pt x="169" y="225"/>
                  </a:lnTo>
                  <a:lnTo>
                    <a:pt x="146" y="264"/>
                  </a:lnTo>
                  <a:lnTo>
                    <a:pt x="0" y="266"/>
                  </a:lnTo>
                  <a:lnTo>
                    <a:pt x="27" y="178"/>
                  </a:lnTo>
                  <a:lnTo>
                    <a:pt x="67" y="113"/>
                  </a:lnTo>
                  <a:lnTo>
                    <a:pt x="110" y="72"/>
                  </a:lnTo>
                  <a:lnTo>
                    <a:pt x="169" y="34"/>
                  </a:lnTo>
                  <a:lnTo>
                    <a:pt x="237" y="8"/>
                  </a:lnTo>
                  <a:lnTo>
                    <a:pt x="316" y="0"/>
                  </a:lnTo>
                  <a:lnTo>
                    <a:pt x="388" y="13"/>
                  </a:lnTo>
                  <a:lnTo>
                    <a:pt x="457" y="43"/>
                  </a:lnTo>
                  <a:lnTo>
                    <a:pt x="572" y="135"/>
                  </a:lnTo>
                  <a:lnTo>
                    <a:pt x="688" y="43"/>
                  </a:lnTo>
                  <a:lnTo>
                    <a:pt x="754" y="13"/>
                  </a:lnTo>
                  <a:lnTo>
                    <a:pt x="824" y="0"/>
                  </a:lnTo>
                  <a:lnTo>
                    <a:pt x="905" y="8"/>
                  </a:lnTo>
                  <a:lnTo>
                    <a:pt x="978" y="32"/>
                  </a:lnTo>
                  <a:lnTo>
                    <a:pt x="1032" y="69"/>
                  </a:lnTo>
                  <a:lnTo>
                    <a:pt x="1076" y="113"/>
                  </a:lnTo>
                  <a:lnTo>
                    <a:pt x="1110" y="163"/>
                  </a:lnTo>
                  <a:lnTo>
                    <a:pt x="1138" y="225"/>
                  </a:lnTo>
                  <a:lnTo>
                    <a:pt x="1152" y="304"/>
                  </a:lnTo>
                  <a:lnTo>
                    <a:pt x="1144" y="405"/>
                  </a:lnTo>
                  <a:lnTo>
                    <a:pt x="1107" y="525"/>
                  </a:lnTo>
                  <a:lnTo>
                    <a:pt x="1040" y="647"/>
                  </a:lnTo>
                  <a:lnTo>
                    <a:pt x="964" y="753"/>
                  </a:lnTo>
                  <a:lnTo>
                    <a:pt x="892" y="834"/>
                  </a:lnTo>
                  <a:lnTo>
                    <a:pt x="563" y="1152"/>
                  </a:lnTo>
                  <a:lnTo>
                    <a:pt x="388" y="990"/>
                  </a:lnTo>
                  <a:lnTo>
                    <a:pt x="248" y="834"/>
                  </a:lnTo>
                  <a:lnTo>
                    <a:pt x="119" y="654"/>
                  </a:lnTo>
                  <a:lnTo>
                    <a:pt x="211" y="654"/>
                  </a:lnTo>
                </a:path>
              </a:pathLst>
            </a:custGeom>
            <a:solidFill>
              <a:schemeClr val="tx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>
                <a:latin typeface="Segoe UI" panose="020B0502040204020203" pitchFamily="34" charset="0"/>
              </a:endParaRPr>
            </a:p>
          </p:txBody>
        </p:sp>
      </p:grpSp>
      <p:sp>
        <p:nvSpPr>
          <p:cNvPr id="16394" name="Line 10">
            <a:extLst>
              <a:ext uri="{FF2B5EF4-FFF2-40B4-BE49-F238E27FC236}">
                <a16:creationId xmlns:a16="http://schemas.microsoft.com/office/drawing/2014/main" id="{6F4181B8-7A0E-4D39-BC8A-7E0093CD8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917" y="1905000"/>
            <a:ext cx="1056428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4673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wmf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5.bin"/><Relationship Id="rId7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10.gi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Oval 7">
            <a:extLst>
              <a:ext uri="{FF2B5EF4-FFF2-40B4-BE49-F238E27FC236}">
                <a16:creationId xmlns:a16="http://schemas.microsoft.com/office/drawing/2014/main" id="{9FC0E756-B250-4CFD-991D-44413CE54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30" y="2024742"/>
            <a:ext cx="4419600" cy="4191000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81577BBF-499D-4820-B5CC-BC30AEA08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1" y="5072742"/>
            <a:ext cx="990600" cy="1066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B447829E-7A23-41DF-9C73-A0BC40E92E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533400"/>
            <a:ext cx="7848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Segoe UI" panose="020B0502040204020203" pitchFamily="34" charset="0"/>
              </a:rPr>
              <a:t>The Root of Christianity</a:t>
            </a:r>
          </a:p>
        </p:txBody>
      </p:sp>
      <p:pic>
        <p:nvPicPr>
          <p:cNvPr id="2083" name="Picture 35">
            <a:extLst>
              <a:ext uri="{FF2B5EF4-FFF2-40B4-BE49-F238E27FC236}">
                <a16:creationId xmlns:a16="http://schemas.microsoft.com/office/drawing/2014/main" id="{EF8BAB99-3A5A-4DB8-8964-B07A8A9E8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030" y="5225142"/>
            <a:ext cx="2743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84" name="Object 36">
            <a:extLst>
              <a:ext uri="{FF2B5EF4-FFF2-40B4-BE49-F238E27FC236}">
                <a16:creationId xmlns:a16="http://schemas.microsoft.com/office/drawing/2014/main" id="{DE416C62-8317-49E2-87DA-87E407444F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1" y="5029200"/>
          <a:ext cx="4429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4" imgW="1114560" imgH="3267000" progId="Presentations.Drawing.11">
                  <p:embed/>
                </p:oleObj>
              </mc:Choice>
              <mc:Fallback>
                <p:oleObj name="Drawing" r:id="rId4" imgW="1114560" imgH="3267000" progId="Presentations.Drawing.11">
                  <p:embed/>
                  <p:pic>
                    <p:nvPicPr>
                      <p:cNvPr id="2084" name="Object 36">
                        <a:extLst>
                          <a:ext uri="{FF2B5EF4-FFF2-40B4-BE49-F238E27FC236}">
                            <a16:creationId xmlns:a16="http://schemas.microsoft.com/office/drawing/2014/main" id="{DE416C62-8317-49E2-87DA-87E407444F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5029200"/>
                        <a:ext cx="44291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5" name="Text Box 37">
            <a:extLst>
              <a:ext uri="{FF2B5EF4-FFF2-40B4-BE49-F238E27FC236}">
                <a16:creationId xmlns:a16="http://schemas.microsoft.com/office/drawing/2014/main" id="{344FBB61-9909-4522-8234-58D5E9FB1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230" y="5453742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“In Christ”</a:t>
            </a:r>
          </a:p>
        </p:txBody>
      </p:sp>
      <p:sp>
        <p:nvSpPr>
          <p:cNvPr id="2086" name="Text Box 38">
            <a:extLst>
              <a:ext uri="{FF2B5EF4-FFF2-40B4-BE49-F238E27FC236}">
                <a16:creationId xmlns:a16="http://schemas.microsoft.com/office/drawing/2014/main" id="{2C3C69A7-E8E4-4EDB-8212-F498F02B0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2114" y="2384428"/>
            <a:ext cx="640805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99"/>
                </a:solidFill>
                <a:latin typeface="Segoe UI" panose="020B0502040204020203" pitchFamily="34" charset="0"/>
              </a:rPr>
              <a:t>Why is it that some Christians are not </a:t>
            </a:r>
            <a:r>
              <a:rPr lang="en-US" altLang="en-US" sz="3600" b="1" dirty="0">
                <a:solidFill>
                  <a:srgbClr val="FFFF99"/>
                </a:solidFill>
                <a:latin typeface="Segoe UI" panose="020B0502040204020203" pitchFamily="34" charset="0"/>
              </a:rPr>
              <a:t>serving Christ first</a:t>
            </a:r>
            <a:br>
              <a:rPr lang="en-US" altLang="en-US" sz="3600" b="1" dirty="0">
                <a:solidFill>
                  <a:srgbClr val="FFFF99"/>
                </a:solidFill>
                <a:latin typeface="Segoe UI" panose="020B0502040204020203" pitchFamily="34" charset="0"/>
              </a:rPr>
            </a:br>
            <a:r>
              <a:rPr lang="en-US" altLang="en-US" sz="3600" dirty="0">
                <a:solidFill>
                  <a:srgbClr val="FFFF99"/>
                </a:solidFill>
                <a:latin typeface="Segoe UI" panose="020B0502040204020203" pitchFamily="34" charset="0"/>
              </a:rPr>
              <a:t>in their life?</a:t>
            </a:r>
          </a:p>
        </p:txBody>
      </p:sp>
      <p:pic>
        <p:nvPicPr>
          <p:cNvPr id="2088" name="Picture 40">
            <a:extLst>
              <a:ext uri="{FF2B5EF4-FFF2-40B4-BE49-F238E27FC236}">
                <a16:creationId xmlns:a16="http://schemas.microsoft.com/office/drawing/2014/main" id="{9F93069A-03AB-465C-8646-F401E94F7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630" y="4506006"/>
            <a:ext cx="865188" cy="209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>
            <a:extLst>
              <a:ext uri="{FF2B5EF4-FFF2-40B4-BE49-F238E27FC236}">
                <a16:creationId xmlns:a16="http://schemas.microsoft.com/office/drawing/2014/main" id="{7F133FD3-D76C-4A84-AAD1-C8B3EF8F2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45" y="4662714"/>
            <a:ext cx="549275" cy="132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>
            <a:extLst>
              <a:ext uri="{FF2B5EF4-FFF2-40B4-BE49-F238E27FC236}">
                <a16:creationId xmlns:a16="http://schemas.microsoft.com/office/drawing/2014/main" id="{27320010-6975-445D-B35C-96CB541BC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30" y="21771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2" name="Picture 44">
            <a:extLst>
              <a:ext uri="{FF2B5EF4-FFF2-40B4-BE49-F238E27FC236}">
                <a16:creationId xmlns:a16="http://schemas.microsoft.com/office/drawing/2014/main" id="{9F5C2FC3-2E55-4EDB-B75A-B8F6CF2AD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230" y="21009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3" name="Picture 45">
            <a:extLst>
              <a:ext uri="{FF2B5EF4-FFF2-40B4-BE49-F238E27FC236}">
                <a16:creationId xmlns:a16="http://schemas.microsoft.com/office/drawing/2014/main" id="{44C34F3D-9454-482E-A77E-12ED85F8D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30" y="32439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4" name="Picture 46">
            <a:extLst>
              <a:ext uri="{FF2B5EF4-FFF2-40B4-BE49-F238E27FC236}">
                <a16:creationId xmlns:a16="http://schemas.microsoft.com/office/drawing/2014/main" id="{26473151-4DA3-4CB9-A965-183F71C1C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230" y="25581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5" name="Picture 47">
            <a:extLst>
              <a:ext uri="{FF2B5EF4-FFF2-40B4-BE49-F238E27FC236}">
                <a16:creationId xmlns:a16="http://schemas.microsoft.com/office/drawing/2014/main" id="{4AB1A160-51AB-4D30-A750-DB77153E0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49" y="4434117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6" name="Picture 48">
            <a:extLst>
              <a:ext uri="{FF2B5EF4-FFF2-40B4-BE49-F238E27FC236}">
                <a16:creationId xmlns:a16="http://schemas.microsoft.com/office/drawing/2014/main" id="{373CA0F2-2586-4128-A1D0-A7CCCE9B1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30" y="49965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7" name="Picture 49">
            <a:extLst>
              <a:ext uri="{FF2B5EF4-FFF2-40B4-BE49-F238E27FC236}">
                <a16:creationId xmlns:a16="http://schemas.microsoft.com/office/drawing/2014/main" id="{43F2642B-0208-4CD8-8F29-1989D4EC8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830" y="53013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8" name="Picture 50">
            <a:extLst>
              <a:ext uri="{FF2B5EF4-FFF2-40B4-BE49-F238E27FC236}">
                <a16:creationId xmlns:a16="http://schemas.microsoft.com/office/drawing/2014/main" id="{2F62AE4E-419E-43B2-A409-644E6C462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30" y="43107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9" name="Picture 51">
            <a:extLst>
              <a:ext uri="{FF2B5EF4-FFF2-40B4-BE49-F238E27FC236}">
                <a16:creationId xmlns:a16="http://schemas.microsoft.com/office/drawing/2014/main" id="{C0D3AFA5-3408-43AD-AD75-E7F01B114B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30" y="37011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0" name="Picture 52">
            <a:extLst>
              <a:ext uri="{FF2B5EF4-FFF2-40B4-BE49-F238E27FC236}">
                <a16:creationId xmlns:a16="http://schemas.microsoft.com/office/drawing/2014/main" id="{E9E987D1-7EA7-4B47-9624-8BFFB4633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30" y="43869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1" name="Picture 53">
            <a:extLst>
              <a:ext uri="{FF2B5EF4-FFF2-40B4-BE49-F238E27FC236}">
                <a16:creationId xmlns:a16="http://schemas.microsoft.com/office/drawing/2014/main" id="{328E48B5-BBF2-4A83-8825-CA5806BF3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30" y="27105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2" name="Picture 54">
            <a:extLst>
              <a:ext uri="{FF2B5EF4-FFF2-40B4-BE49-F238E27FC236}">
                <a16:creationId xmlns:a16="http://schemas.microsoft.com/office/drawing/2014/main" id="{C2BDCD5F-8A68-47FE-BCC5-27814AE33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30" y="35487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3" name="Picture 55">
            <a:extLst>
              <a:ext uri="{FF2B5EF4-FFF2-40B4-BE49-F238E27FC236}">
                <a16:creationId xmlns:a16="http://schemas.microsoft.com/office/drawing/2014/main" id="{09251F64-AAFD-46F5-A78B-DEBD30691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30" y="30915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4" name="Picture 56">
            <a:extLst>
              <a:ext uri="{FF2B5EF4-FFF2-40B4-BE49-F238E27FC236}">
                <a16:creationId xmlns:a16="http://schemas.microsoft.com/office/drawing/2014/main" id="{7832E966-E020-44B2-B9CC-7B651EC67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830" y="38535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5" name="Picture 57">
            <a:extLst>
              <a:ext uri="{FF2B5EF4-FFF2-40B4-BE49-F238E27FC236}">
                <a16:creationId xmlns:a16="http://schemas.microsoft.com/office/drawing/2014/main" id="{1695351A-2654-4CFC-8600-EBA1BC2FA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830" y="36249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6" name="Picture 58">
            <a:extLst>
              <a:ext uri="{FF2B5EF4-FFF2-40B4-BE49-F238E27FC236}">
                <a16:creationId xmlns:a16="http://schemas.microsoft.com/office/drawing/2014/main" id="{7D756064-7592-4EFF-8388-869399B18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230" y="2939143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B84EDC-0680-4430-BE62-438A2485DC98}"/>
              </a:ext>
            </a:extLst>
          </p:cNvPr>
          <p:cNvSpPr txBox="1"/>
          <p:nvPr/>
        </p:nvSpPr>
        <p:spPr>
          <a:xfrm>
            <a:off x="0" y="6567716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1219409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4">
            <a:extLst>
              <a:ext uri="{FF2B5EF4-FFF2-40B4-BE49-F238E27FC236}">
                <a16:creationId xmlns:a16="http://schemas.microsoft.com/office/drawing/2014/main" id="{DF63340D-6354-423E-B68F-ABB04D2DB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55332"/>
              </p:ext>
            </p:extLst>
          </p:nvPr>
        </p:nvGraphicFramePr>
        <p:xfrm>
          <a:off x="7395861" y="1265528"/>
          <a:ext cx="1769910" cy="2072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1171440" imgH="1371600" progId="Presentations.Drawing.11">
                  <p:embed/>
                </p:oleObj>
              </mc:Choice>
              <mc:Fallback>
                <p:oleObj name="Drawing" r:id="rId2" imgW="1171440" imgH="1371600" progId="Presentations.Drawing.11">
                  <p:embed/>
                  <p:pic>
                    <p:nvPicPr>
                      <p:cNvPr id="22532" name="Object 4">
                        <a:extLst>
                          <a:ext uri="{FF2B5EF4-FFF2-40B4-BE49-F238E27FC236}">
                            <a16:creationId xmlns:a16="http://schemas.microsoft.com/office/drawing/2014/main" id="{DF63340D-6354-423E-B68F-ABB04D2DB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5861" y="1265528"/>
                        <a:ext cx="1769910" cy="20720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1C38A178-9B09-49F1-BF33-0C46777CCB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261109"/>
              </p:ext>
            </p:extLst>
          </p:nvPr>
        </p:nvGraphicFramePr>
        <p:xfrm>
          <a:off x="7042156" y="3259330"/>
          <a:ext cx="2624358" cy="1421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4" imgW="1495440" imgH="809640" progId="Presentations.Drawing.11">
                  <p:embed/>
                </p:oleObj>
              </mc:Choice>
              <mc:Fallback>
                <p:oleObj name="Drawing" r:id="rId4" imgW="1495440" imgH="809640" progId="Presentations.Drawing.11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1C38A178-9B09-49F1-BF33-0C46777CCB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2156" y="3259330"/>
                        <a:ext cx="2624358" cy="1421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>
            <a:extLst>
              <a:ext uri="{FF2B5EF4-FFF2-40B4-BE49-F238E27FC236}">
                <a16:creationId xmlns:a16="http://schemas.microsoft.com/office/drawing/2014/main" id="{04D032A0-1D0B-438E-9116-37C05CD01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863" y="228600"/>
            <a:ext cx="7772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“…I will build My church…”</a:t>
            </a:r>
            <a:b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</a:br>
            <a:r>
              <a:rPr lang="en-US" altLang="en-US" sz="3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Matthew 16:18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2F548E14-82B5-4B61-B935-A4270A02F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63" y="3349173"/>
            <a:ext cx="3437611" cy="3131456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2537" name="Oval 9">
            <a:extLst>
              <a:ext uri="{FF2B5EF4-FFF2-40B4-BE49-F238E27FC236}">
                <a16:creationId xmlns:a16="http://schemas.microsoft.com/office/drawing/2014/main" id="{D2BC5017-5F8D-4A51-AEC0-97A393C18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063" y="1977573"/>
            <a:ext cx="1676400" cy="1600200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31E96F1D-ABFA-4620-BB09-0A3A31796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863" y="2464937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Segoe UI" panose="020B0502040204020203" pitchFamily="34" charset="0"/>
              </a:rPr>
              <a:t>CHRIST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689307E8-CEB3-43CD-9FD0-60FDE8582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63" y="3653973"/>
            <a:ext cx="35052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0000"/>
                </a:solidFill>
                <a:latin typeface="Segoe UI" panose="020B0502040204020203" pitchFamily="34" charset="0"/>
              </a:rPr>
              <a:t>Christ’s</a:t>
            </a:r>
            <a:r>
              <a:rPr lang="en-US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 Church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0000"/>
                </a:solidFill>
                <a:latin typeface="Segoe UI" panose="020B0502040204020203" pitchFamily="34" charset="0"/>
              </a:rPr>
              <a:t>Christ’s</a:t>
            </a:r>
            <a:r>
              <a:rPr lang="en-US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 Body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And He put all things under His feet, and gave Him to be head over all things to </a:t>
            </a:r>
            <a:r>
              <a:rPr lang="en-US" altLang="en-US" b="1" i="1" dirty="0">
                <a:solidFill>
                  <a:srgbClr val="FF0000"/>
                </a:solidFill>
                <a:latin typeface="Segoe UI" panose="020B0502040204020203" pitchFamily="34" charset="0"/>
              </a:rPr>
              <a:t>the church</a:t>
            </a:r>
            <a:r>
              <a:rPr lang="en-US" alt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, which is </a:t>
            </a:r>
            <a:r>
              <a:rPr lang="en-US" altLang="en-US" b="1" i="1" dirty="0">
                <a:solidFill>
                  <a:srgbClr val="FF0000"/>
                </a:solidFill>
                <a:latin typeface="Segoe UI" panose="020B0502040204020203" pitchFamily="34" charset="0"/>
              </a:rPr>
              <a:t>His body</a:t>
            </a:r>
            <a:r>
              <a:rPr lang="en-US" alt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, the fullness</a:t>
            </a:r>
            <a:br>
              <a:rPr lang="en-US" altLang="en-US" i="1" dirty="0">
                <a:solidFill>
                  <a:srgbClr val="000000"/>
                </a:solidFill>
                <a:latin typeface="Segoe UI" panose="020B0502040204020203" pitchFamily="34" charset="0"/>
              </a:rPr>
            </a:br>
            <a:r>
              <a:rPr lang="en-US" alt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of Him who fills all in all. </a:t>
            </a:r>
            <a:r>
              <a:rPr lang="en-US" altLang="en-US" b="1" dirty="0">
                <a:solidFill>
                  <a:srgbClr val="000000"/>
                </a:solidFill>
                <a:latin typeface="Segoe UI" panose="020B0502040204020203" pitchFamily="34" charset="0"/>
              </a:rPr>
              <a:t>Ephesians 1:22-23</a:t>
            </a:r>
            <a:endParaRPr lang="en-US" altLang="en-US" i="1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pic>
        <p:nvPicPr>
          <p:cNvPr id="22540" name="Picture 12">
            <a:extLst>
              <a:ext uri="{FF2B5EF4-FFF2-40B4-BE49-F238E27FC236}">
                <a16:creationId xmlns:a16="http://schemas.microsoft.com/office/drawing/2014/main" id="{D5502EF2-65B4-407D-A866-DB2C7986E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976" y="5424716"/>
            <a:ext cx="31099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id="{7895B2D4-91D1-4784-A37F-A663A9C946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0439" y="4724400"/>
          <a:ext cx="7270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7" imgW="1114560" imgH="3267000" progId="Presentations.Drawing.11">
                  <p:embed/>
                </p:oleObj>
              </mc:Choice>
              <mc:Fallback>
                <p:oleObj name="Drawing" r:id="rId7" imgW="1114560" imgH="3267000" progId="Presentations.Drawing.11">
                  <p:embed/>
                  <p:pic>
                    <p:nvPicPr>
                      <p:cNvPr id="22541" name="Object 13">
                        <a:extLst>
                          <a:ext uri="{FF2B5EF4-FFF2-40B4-BE49-F238E27FC236}">
                            <a16:creationId xmlns:a16="http://schemas.microsoft.com/office/drawing/2014/main" id="{7895B2D4-91D1-4784-A37F-A663A9C946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9" y="4724400"/>
                        <a:ext cx="7270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2" name="Text Box 14">
            <a:extLst>
              <a:ext uri="{FF2B5EF4-FFF2-40B4-BE49-F238E27FC236}">
                <a16:creationId xmlns:a16="http://schemas.microsoft.com/office/drawing/2014/main" id="{0849E381-C483-4183-9555-F847CF839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175" y="5653316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Segoe UI" panose="020B0502040204020203" pitchFamily="34" charset="0"/>
              </a:rPr>
              <a:t>the </a:t>
            </a:r>
            <a:r>
              <a:rPr lang="en-US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“Called Out”</a:t>
            </a:r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593D018F-61FF-4504-8141-E08D2BDFB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063" y="2057401"/>
            <a:ext cx="395513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FF99"/>
                </a:solidFill>
                <a:latin typeface="Segoe UI" panose="020B0502040204020203" pitchFamily="34" charset="0"/>
              </a:rPr>
              <a:t>Not</a:t>
            </a:r>
            <a:r>
              <a:rPr lang="en-US" altLang="en-US" sz="3200" dirty="0">
                <a:solidFill>
                  <a:srgbClr val="FFFF99"/>
                </a:solidFill>
                <a:latin typeface="Segoe UI" panose="020B0502040204020203" pitchFamily="34" charset="0"/>
              </a:rPr>
              <a:t> a Building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srgbClr val="FFFF99"/>
              </a:solidFill>
              <a:latin typeface="Segoe UI" panose="020B0502040204020203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FF99"/>
                </a:solidFill>
                <a:latin typeface="Segoe UI" panose="020B0502040204020203" pitchFamily="34" charset="0"/>
              </a:rPr>
              <a:t>Not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99"/>
                </a:solidFill>
                <a:latin typeface="Segoe UI" panose="020B0502040204020203" pitchFamily="34" charset="0"/>
              </a:rPr>
              <a:t>Denominations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99"/>
                </a:solidFill>
                <a:latin typeface="Segoe UI" panose="020B0502040204020203" pitchFamily="34" charset="0"/>
              </a:rPr>
              <a:t>of People</a:t>
            </a:r>
            <a:endParaRPr lang="en-US" altLang="en-US" sz="2800" dirty="0">
              <a:solidFill>
                <a:srgbClr val="FFFF99"/>
              </a:solidFill>
              <a:latin typeface="Segoe UI" panose="020B0502040204020203" pitchFamily="34" charset="0"/>
            </a:endParaRPr>
          </a:p>
        </p:txBody>
      </p:sp>
      <p:pic>
        <p:nvPicPr>
          <p:cNvPr id="22544" name="Picture 16">
            <a:extLst>
              <a:ext uri="{FF2B5EF4-FFF2-40B4-BE49-F238E27FC236}">
                <a16:creationId xmlns:a16="http://schemas.microsoft.com/office/drawing/2014/main" id="{A5BBD03B-B205-4393-A94B-3AA2B6B1B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75" y="4476980"/>
            <a:ext cx="865188" cy="209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1E2FF42-0D7A-4373-84DC-917D0027947E}"/>
              </a:ext>
            </a:extLst>
          </p:cNvPr>
          <p:cNvSpPr txBox="1"/>
          <p:nvPr/>
        </p:nvSpPr>
        <p:spPr>
          <a:xfrm>
            <a:off x="0" y="6567716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16" name="AutoShape 4">
            <a:extLst>
              <a:ext uri="{FF2B5EF4-FFF2-40B4-BE49-F238E27FC236}">
                <a16:creationId xmlns:a16="http://schemas.microsoft.com/office/drawing/2014/main" id="{4CA40020-902B-4A81-8112-C1662BB85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1" y="5072742"/>
            <a:ext cx="990600" cy="1066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29919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>
            <a:extLst>
              <a:ext uri="{FF2B5EF4-FFF2-40B4-BE49-F238E27FC236}">
                <a16:creationId xmlns:a16="http://schemas.microsoft.com/office/drawing/2014/main" id="{32CB7104-0B60-469A-90B4-6A0044473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i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The Body of Christ – Christians</a:t>
            </a:r>
            <a:endParaRPr lang="en-US" altLang="en-US" sz="3600" i="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UI" panose="020B0502040204020203" pitchFamily="34" charset="0"/>
            </a:endParaRPr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0BF8A529-7EAB-4C1C-8793-9C8192284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81400"/>
            <a:ext cx="3064774" cy="2957514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3560" name="Oval 8">
            <a:extLst>
              <a:ext uri="{FF2B5EF4-FFF2-40B4-BE49-F238E27FC236}">
                <a16:creationId xmlns:a16="http://schemas.microsoft.com/office/drawing/2014/main" id="{8183E6F8-BBAE-42F3-80DC-6195B599D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133600"/>
            <a:ext cx="1676400" cy="1600200"/>
          </a:xfrm>
          <a:prstGeom prst="ellipse">
            <a:avLst/>
          </a:prstGeom>
          <a:solidFill>
            <a:schemeClr val="tx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CB97D28B-D694-4F58-98E4-EB97EC42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620964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Segoe UI" panose="020B0502040204020203" pitchFamily="34" charset="0"/>
              </a:rPr>
              <a:t>CHRIST</a:t>
            </a:r>
          </a:p>
        </p:txBody>
      </p:sp>
      <p:pic>
        <p:nvPicPr>
          <p:cNvPr id="23576" name="Picture 24">
            <a:extLst>
              <a:ext uri="{FF2B5EF4-FFF2-40B4-BE49-F238E27FC236}">
                <a16:creationId xmlns:a16="http://schemas.microsoft.com/office/drawing/2014/main" id="{7420363A-2557-4BF4-B7CD-993AEEA02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741" y="4982033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559" name="Object 7">
            <a:extLst>
              <a:ext uri="{FF2B5EF4-FFF2-40B4-BE49-F238E27FC236}">
                <a16:creationId xmlns:a16="http://schemas.microsoft.com/office/drawing/2014/main" id="{6125AA18-3368-41CF-97C9-32A444B17E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0439" y="4724400"/>
          <a:ext cx="7270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3" imgW="1114560" imgH="3267000" progId="Presentations.Drawing.11">
                  <p:embed/>
                </p:oleObj>
              </mc:Choice>
              <mc:Fallback>
                <p:oleObj name="Drawing" r:id="rId3" imgW="1114560" imgH="3267000" progId="Presentations.Drawing.11">
                  <p:embed/>
                  <p:pic>
                    <p:nvPicPr>
                      <p:cNvPr id="23559" name="Object 7">
                        <a:extLst>
                          <a:ext uri="{FF2B5EF4-FFF2-40B4-BE49-F238E27FC236}">
                            <a16:creationId xmlns:a16="http://schemas.microsoft.com/office/drawing/2014/main" id="{6125AA18-3368-41CF-97C9-32A444B17E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9" y="4724400"/>
                        <a:ext cx="7270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7" name="Text Box 25">
            <a:extLst>
              <a:ext uri="{FF2B5EF4-FFF2-40B4-BE49-F238E27FC236}">
                <a16:creationId xmlns:a16="http://schemas.microsoft.com/office/drawing/2014/main" id="{29ABCD2A-75BA-44BB-A6BE-C673C61C7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3141" y="5210633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Sanctified</a:t>
            </a:r>
          </a:p>
        </p:txBody>
      </p:sp>
      <p:sp>
        <p:nvSpPr>
          <p:cNvPr id="23581" name="Text Box 29">
            <a:extLst>
              <a:ext uri="{FF2B5EF4-FFF2-40B4-BE49-F238E27FC236}">
                <a16:creationId xmlns:a16="http://schemas.microsoft.com/office/drawing/2014/main" id="{4A0E604C-9B3B-4457-85A9-C1FB35925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1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anose="020B0502040204020203" pitchFamily="34" charset="0"/>
              </a:rPr>
              <a:t>Married to Christ</a:t>
            </a:r>
          </a:p>
        </p:txBody>
      </p:sp>
      <p:sp>
        <p:nvSpPr>
          <p:cNvPr id="23582" name="Text Box 30">
            <a:extLst>
              <a:ext uri="{FF2B5EF4-FFF2-40B4-BE49-F238E27FC236}">
                <a16:creationId xmlns:a16="http://schemas.microsoft.com/office/drawing/2014/main" id="{150EBB10-0341-4D36-BFB6-071AE97D0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43" y="2286001"/>
            <a:ext cx="351245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  <a:t>1 Corinthians 14:33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  <a:t>1 Corinthians 1:2</a:t>
            </a:r>
          </a:p>
        </p:txBody>
      </p:sp>
      <p:graphicFrame>
        <p:nvGraphicFramePr>
          <p:cNvPr id="23583" name="Object 31">
            <a:extLst>
              <a:ext uri="{FF2B5EF4-FFF2-40B4-BE49-F238E27FC236}">
                <a16:creationId xmlns:a16="http://schemas.microsoft.com/office/drawing/2014/main" id="{C32C19AB-0404-4808-A743-DE407B0B28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389426"/>
              </p:ext>
            </p:extLst>
          </p:nvPr>
        </p:nvGraphicFramePr>
        <p:xfrm>
          <a:off x="5925457" y="1951130"/>
          <a:ext cx="2149476" cy="2602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5" imgW="2066760" imgH="2523960" progId="Presentations.Drawing.11">
                  <p:embed/>
                </p:oleObj>
              </mc:Choice>
              <mc:Fallback>
                <p:oleObj name="Drawing" r:id="rId5" imgW="2066760" imgH="2523960" progId="Presentations.Drawing.11">
                  <p:embed/>
                  <p:pic>
                    <p:nvPicPr>
                      <p:cNvPr id="23583" name="Object 31">
                        <a:extLst>
                          <a:ext uri="{FF2B5EF4-FFF2-40B4-BE49-F238E27FC236}">
                            <a16:creationId xmlns:a16="http://schemas.microsoft.com/office/drawing/2014/main" id="{C32C19AB-0404-4808-A743-DE407B0B28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5457" y="1951130"/>
                        <a:ext cx="2149476" cy="2602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4" name="Text Box 32">
            <a:extLst>
              <a:ext uri="{FF2B5EF4-FFF2-40B4-BE49-F238E27FC236}">
                <a16:creationId xmlns:a16="http://schemas.microsoft.com/office/drawing/2014/main" id="{359F75D3-5475-480F-97E7-A20BDCC6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3" y="4826001"/>
            <a:ext cx="30647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99"/>
                </a:solidFill>
                <a:latin typeface="Segoe UI" panose="020B0502040204020203" pitchFamily="34" charset="0"/>
              </a:rPr>
              <a:t>1 Corinthians 12:20</a:t>
            </a:r>
          </a:p>
        </p:txBody>
      </p:sp>
      <p:sp>
        <p:nvSpPr>
          <p:cNvPr id="23585" name="Text Box 33">
            <a:extLst>
              <a:ext uri="{FF2B5EF4-FFF2-40B4-BE49-F238E27FC236}">
                <a16:creationId xmlns:a16="http://schemas.microsoft.com/office/drawing/2014/main" id="{4FC24455-8824-4E84-9FBD-79DFE0E24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36" y="3750581"/>
            <a:ext cx="264749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i="1" dirty="0">
                <a:solidFill>
                  <a:srgbClr val="FFFFFF"/>
                </a:solidFill>
                <a:latin typeface="Segoe UI" panose="020B0502040204020203" pitchFamily="34" charset="0"/>
              </a:rPr>
              <a:t>“But now indeed there are many members, yet one body.”</a:t>
            </a:r>
          </a:p>
        </p:txBody>
      </p:sp>
      <p:sp>
        <p:nvSpPr>
          <p:cNvPr id="23586" name="Text Box 34">
            <a:extLst>
              <a:ext uri="{FF2B5EF4-FFF2-40B4-BE49-F238E27FC236}">
                <a16:creationId xmlns:a16="http://schemas.microsoft.com/office/drawing/2014/main" id="{54E92ED9-01AB-49EB-939D-490034BC7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744" y="2880632"/>
            <a:ext cx="3741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FFFF"/>
                </a:solidFill>
                <a:latin typeface="Segoe UI" panose="020B0502040204020203" pitchFamily="34" charset="0"/>
              </a:rPr>
              <a:t>Ephesians 5:22-32</a:t>
            </a:r>
          </a:p>
        </p:txBody>
      </p:sp>
      <p:pic>
        <p:nvPicPr>
          <p:cNvPr id="23587" name="Picture 35">
            <a:extLst>
              <a:ext uri="{FF2B5EF4-FFF2-40B4-BE49-F238E27FC236}">
                <a16:creationId xmlns:a16="http://schemas.microsoft.com/office/drawing/2014/main" id="{4770B5D5-914F-434D-9105-63304B527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541" y="4491497"/>
            <a:ext cx="865188" cy="209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8" name="Picture 36">
            <a:extLst>
              <a:ext uri="{FF2B5EF4-FFF2-40B4-BE49-F238E27FC236}">
                <a16:creationId xmlns:a16="http://schemas.microsoft.com/office/drawing/2014/main" id="{2F044870-7014-4A6E-AE7D-B6ABE78EA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5257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89" name="Picture 37">
            <a:extLst>
              <a:ext uri="{FF2B5EF4-FFF2-40B4-BE49-F238E27FC236}">
                <a16:creationId xmlns:a16="http://schemas.microsoft.com/office/drawing/2014/main" id="{AB033220-D506-46D5-BB02-8E1F60C6A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0" name="Picture 38">
            <a:extLst>
              <a:ext uri="{FF2B5EF4-FFF2-40B4-BE49-F238E27FC236}">
                <a16:creationId xmlns:a16="http://schemas.microsoft.com/office/drawing/2014/main" id="{703DD8C5-E231-4AD0-80B6-9D1502D3B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1148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1" name="Picture 39">
            <a:extLst>
              <a:ext uri="{FF2B5EF4-FFF2-40B4-BE49-F238E27FC236}">
                <a16:creationId xmlns:a16="http://schemas.microsoft.com/office/drawing/2014/main" id="{10940BA7-702E-48A4-BF7E-06E45CFE6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2" name="Picture 40">
            <a:extLst>
              <a:ext uri="{FF2B5EF4-FFF2-40B4-BE49-F238E27FC236}">
                <a16:creationId xmlns:a16="http://schemas.microsoft.com/office/drawing/2014/main" id="{0A53FE24-E68E-45FC-82F5-A121B49DA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14" y="5519059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3" name="Picture 41">
            <a:extLst>
              <a:ext uri="{FF2B5EF4-FFF2-40B4-BE49-F238E27FC236}">
                <a16:creationId xmlns:a16="http://schemas.microsoft.com/office/drawing/2014/main" id="{B0AAAAA4-5A0B-4A9B-AE23-FAE50E1B9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1148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4" name="Picture 42">
            <a:extLst>
              <a:ext uri="{FF2B5EF4-FFF2-40B4-BE49-F238E27FC236}">
                <a16:creationId xmlns:a16="http://schemas.microsoft.com/office/drawing/2014/main" id="{B7382D8C-FA15-45CF-8912-57B6C86AE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9530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6" name="Picture 44">
            <a:extLst>
              <a:ext uri="{FF2B5EF4-FFF2-40B4-BE49-F238E27FC236}">
                <a16:creationId xmlns:a16="http://schemas.microsoft.com/office/drawing/2014/main" id="{9A928192-6707-4A1F-AB44-7F3B676A0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671459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7" name="Picture 45">
            <a:extLst>
              <a:ext uri="{FF2B5EF4-FFF2-40B4-BE49-F238E27FC236}">
                <a16:creationId xmlns:a16="http://schemas.microsoft.com/office/drawing/2014/main" id="{3CE89BED-207D-4F71-BC8D-7599340D6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006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95" name="Picture 43">
            <a:extLst>
              <a:ext uri="{FF2B5EF4-FFF2-40B4-BE49-F238E27FC236}">
                <a16:creationId xmlns:a16="http://schemas.microsoft.com/office/drawing/2014/main" id="{18266FC1-3DF8-4F23-B05B-7E4821743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48201"/>
            <a:ext cx="552450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80" name="WordArt 28">
            <a:extLst>
              <a:ext uri="{FF2B5EF4-FFF2-40B4-BE49-F238E27FC236}">
                <a16:creationId xmlns:a16="http://schemas.microsoft.com/office/drawing/2014/main" id="{E93B6131-CA04-4E76-A2DF-881C40C023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8654855">
            <a:off x="3200400" y="4648200"/>
            <a:ext cx="251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Segoe UI" panose="020B0502040204020203" pitchFamily="34" charset="0"/>
              </a:rPr>
              <a:t>SAINTS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0F70B53-832E-4CB1-90E3-F056E89F2B86}"/>
              </a:ext>
            </a:extLst>
          </p:cNvPr>
          <p:cNvSpPr txBox="1"/>
          <p:nvPr/>
        </p:nvSpPr>
        <p:spPr>
          <a:xfrm>
            <a:off x="0" y="6567716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23578" name="Text Box 26">
            <a:extLst>
              <a:ext uri="{FF2B5EF4-FFF2-40B4-BE49-F238E27FC236}">
                <a16:creationId xmlns:a16="http://schemas.microsoft.com/office/drawing/2014/main" id="{FE301106-2B51-45BD-9D59-7A2E6A34D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058" y="6001660"/>
            <a:ext cx="27121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99"/>
                </a:solidFill>
                <a:latin typeface="Segoe UI" panose="020B0502040204020203" pitchFamily="34" charset="0"/>
              </a:rPr>
              <a:t>Galatians 3:26-27</a:t>
            </a:r>
          </a:p>
        </p:txBody>
      </p:sp>
      <p:sp>
        <p:nvSpPr>
          <p:cNvPr id="30" name="AutoShape 4">
            <a:extLst>
              <a:ext uri="{FF2B5EF4-FFF2-40B4-BE49-F238E27FC236}">
                <a16:creationId xmlns:a16="http://schemas.microsoft.com/office/drawing/2014/main" id="{BE5450EB-285A-4029-8C7E-ACA836D0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3934" y="5072742"/>
            <a:ext cx="990600" cy="10668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945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77" grpId="0"/>
      <p:bldP spid="23585" grpId="0"/>
      <p:bldP spid="23586" grpId="0"/>
      <p:bldP spid="235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Rectangle 10">
            <a:extLst>
              <a:ext uri="{FF2B5EF4-FFF2-40B4-BE49-F238E27FC236}">
                <a16:creationId xmlns:a16="http://schemas.microsoft.com/office/drawing/2014/main" id="{3132785C-C3A9-4F8F-A9E7-41C643A9E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14" y="936171"/>
            <a:ext cx="11858172" cy="5921829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9707" name="Oval 11">
            <a:extLst>
              <a:ext uri="{FF2B5EF4-FFF2-40B4-BE49-F238E27FC236}">
                <a16:creationId xmlns:a16="http://schemas.microsoft.com/office/drawing/2014/main" id="{9F32F2AC-524F-423E-9B52-4D2C67EEE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5456" y="2667000"/>
            <a:ext cx="4096657" cy="3824517"/>
          </a:xfrm>
          <a:prstGeom prst="ellipse">
            <a:avLst/>
          </a:prstGeom>
          <a:solidFill>
            <a:schemeClr val="tx2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40C1B7BB-805A-4EEC-A358-0307C397D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400" i="0" dirty="0">
                <a:solidFill>
                  <a:srgbClr val="FFFFFF"/>
                </a:solidFill>
                <a:latin typeface="Segoe UI" panose="020B0502040204020203" pitchFamily="34" charset="0"/>
              </a:rPr>
              <a:t>The</a:t>
            </a:r>
            <a:r>
              <a:rPr lang="en-US" altLang="en-US" sz="5400" i="0" dirty="0">
                <a:solidFill>
                  <a:srgbClr val="FFFF00"/>
                </a:solidFill>
                <a:latin typeface="Segoe UI" panose="020B0502040204020203" pitchFamily="34" charset="0"/>
              </a:rPr>
              <a:t> Sanctified </a:t>
            </a:r>
            <a:r>
              <a:rPr lang="en-US" altLang="en-US" sz="5400" i="0" dirty="0">
                <a:solidFill>
                  <a:srgbClr val="FFFFFF"/>
                </a:solidFill>
                <a:latin typeface="Segoe UI" panose="020B0502040204020203" pitchFamily="34" charset="0"/>
              </a:rPr>
              <a:t>In </a:t>
            </a:r>
            <a:r>
              <a:rPr lang="en-US" altLang="en-US" sz="5400" i="0" dirty="0">
                <a:solidFill>
                  <a:srgbClr val="FF0000"/>
                </a:solidFill>
                <a:latin typeface="Segoe UI" panose="020B0502040204020203" pitchFamily="34" charset="0"/>
              </a:rPr>
              <a:t>Christ</a:t>
            </a:r>
          </a:p>
        </p:txBody>
      </p:sp>
      <p:sp>
        <p:nvSpPr>
          <p:cNvPr id="29708" name="Oval 12">
            <a:extLst>
              <a:ext uri="{FF2B5EF4-FFF2-40B4-BE49-F238E27FC236}">
                <a16:creationId xmlns:a16="http://schemas.microsoft.com/office/drawing/2014/main" id="{91073ACF-C3A4-49FE-903D-547167263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243" y="990600"/>
            <a:ext cx="1981200" cy="1905000"/>
          </a:xfrm>
          <a:prstGeom prst="ellipse">
            <a:avLst/>
          </a:prstGeom>
          <a:solidFill>
            <a:schemeClr val="tx2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9709" name="Text Box 13">
            <a:extLst>
              <a:ext uri="{FF2B5EF4-FFF2-40B4-BE49-F238E27FC236}">
                <a16:creationId xmlns:a16="http://schemas.microsoft.com/office/drawing/2014/main" id="{B19D0B85-C829-4F4E-B9C4-E123AB220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243" y="1630364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Segoe UI" panose="020B0502040204020203" pitchFamily="34" charset="0"/>
              </a:rPr>
              <a:t>CHRIST</a:t>
            </a:r>
          </a:p>
        </p:txBody>
      </p:sp>
      <p:sp>
        <p:nvSpPr>
          <p:cNvPr id="29712" name="Text Box 16">
            <a:extLst>
              <a:ext uri="{FF2B5EF4-FFF2-40B4-BE49-F238E27FC236}">
                <a16:creationId xmlns:a16="http://schemas.microsoft.com/office/drawing/2014/main" id="{2C51657F-E5FC-4E51-831A-D79CC3432B06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971151" y="4905672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Unfaithful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Attendance</a:t>
            </a:r>
          </a:p>
        </p:txBody>
      </p:sp>
      <p:sp>
        <p:nvSpPr>
          <p:cNvPr id="29713" name="Text Box 17">
            <a:extLst>
              <a:ext uri="{FF2B5EF4-FFF2-40B4-BE49-F238E27FC236}">
                <a16:creationId xmlns:a16="http://schemas.microsoft.com/office/drawing/2014/main" id="{CAF623ED-CE1F-47E1-9A58-43FE81FF176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293414" y="5326260"/>
            <a:ext cx="2438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Immodest Dress</a:t>
            </a:r>
          </a:p>
        </p:txBody>
      </p:sp>
      <p:sp>
        <p:nvSpPr>
          <p:cNvPr id="29714" name="Text Box 18">
            <a:extLst>
              <a:ext uri="{FF2B5EF4-FFF2-40B4-BE49-F238E27FC236}">
                <a16:creationId xmlns:a16="http://schemas.microsoft.com/office/drawing/2014/main" id="{E8EC2996-BA76-43DE-86B7-8877EDCC2431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55200" y="5059560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Dancing</a:t>
            </a:r>
          </a:p>
        </p:txBody>
      </p:sp>
      <p:sp>
        <p:nvSpPr>
          <p:cNvPr id="29715" name="Text Box 19">
            <a:extLst>
              <a:ext uri="{FF2B5EF4-FFF2-40B4-BE49-F238E27FC236}">
                <a16:creationId xmlns:a16="http://schemas.microsoft.com/office/drawing/2014/main" id="{240607B9-4B7E-403C-85D8-C713262A4279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885677" y="4905672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Smoking/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Drinking</a:t>
            </a:r>
          </a:p>
        </p:txBody>
      </p:sp>
      <p:sp>
        <p:nvSpPr>
          <p:cNvPr id="29716" name="Text Box 20">
            <a:extLst>
              <a:ext uri="{FF2B5EF4-FFF2-40B4-BE49-F238E27FC236}">
                <a16:creationId xmlns:a16="http://schemas.microsoft.com/office/drawing/2014/main" id="{0A58180F-FDC5-422D-AA67-597E4A6D2A7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9647677" y="4905672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Segoe UI" panose="020B0502040204020203" pitchFamily="34" charset="0"/>
              </a:rPr>
              <a:t>Bad Movies/TV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29B7AE28-A1B4-4B72-9F1C-3143AB1D0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28" y="1371600"/>
            <a:ext cx="709385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FFFF"/>
                </a:solidFill>
                <a:latin typeface="Segoe UI" panose="020B0502040204020203" pitchFamily="34" charset="0"/>
              </a:rPr>
              <a:t>One must </a:t>
            </a:r>
            <a: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  <a:t>“count the cost” </a:t>
            </a:r>
            <a:r>
              <a:rPr lang="en-US" altLang="en-US" sz="2800" dirty="0">
                <a:solidFill>
                  <a:srgbClr val="FFFFFF"/>
                </a:solidFill>
                <a:latin typeface="Segoe UI" panose="020B0502040204020203" pitchFamily="34" charset="0"/>
              </a:rPr>
              <a:t>before deciding to set himself apart for Christ’s service</a:t>
            </a:r>
            <a:b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altLang="en-US" sz="2400" b="1" dirty="0">
                <a:solidFill>
                  <a:srgbClr val="FFFF00"/>
                </a:solidFill>
                <a:latin typeface="Segoe UI" panose="020B0502040204020203" pitchFamily="34" charset="0"/>
              </a:rPr>
              <a:t>Luke 14:26-33</a:t>
            </a:r>
          </a:p>
        </p:txBody>
      </p:sp>
      <p:sp>
        <p:nvSpPr>
          <p:cNvPr id="29719" name="AutoShape 23">
            <a:extLst>
              <a:ext uri="{FF2B5EF4-FFF2-40B4-BE49-F238E27FC236}">
                <a16:creationId xmlns:a16="http://schemas.microsoft.com/office/drawing/2014/main" id="{2192F2F6-5E23-4C0B-AFBB-E5E67D899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657" y="2743200"/>
            <a:ext cx="7165929" cy="1981200"/>
          </a:xfrm>
          <a:prstGeom prst="rightArrow">
            <a:avLst>
              <a:gd name="adj1" fmla="val 50000"/>
              <a:gd name="adj2" fmla="val 66346"/>
            </a:avLst>
          </a:prstGeom>
          <a:solidFill>
            <a:srgbClr val="FF00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9720" name="Text Box 24">
            <a:extLst>
              <a:ext uri="{FF2B5EF4-FFF2-40B4-BE49-F238E27FC236}">
                <a16:creationId xmlns:a16="http://schemas.microsoft.com/office/drawing/2014/main" id="{1057F62C-7AB9-43CB-BA67-D2674025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5114" y="339725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dirty="0">
                <a:solidFill>
                  <a:srgbClr val="FFFFFF"/>
                </a:solidFill>
                <a:latin typeface="Segoe UI" panose="020B0502040204020203" pitchFamily="34" charset="0"/>
              </a:rPr>
              <a:t>Root of the Problem?</a:t>
            </a: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4FD3EBD4-78CE-43E6-9CBE-3EB1C4F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28" y="5000852"/>
            <a:ext cx="69610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“And you shall love the LORD your God with all your</a:t>
            </a:r>
            <a:r>
              <a:rPr lang="en-US" alt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heart</a:t>
            </a:r>
            <a:r>
              <a:rPr lang="en-US" altLang="en-US" sz="2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with all your </a:t>
            </a:r>
            <a:r>
              <a:rPr lang="en-US" alt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soul</a:t>
            </a:r>
            <a:r>
              <a:rPr lang="en-US" altLang="en-US" sz="2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with all your </a:t>
            </a:r>
            <a:r>
              <a:rPr lang="en-US" alt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mind</a:t>
            </a:r>
            <a:r>
              <a:rPr lang="en-US" altLang="en-US" sz="2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with all your </a:t>
            </a:r>
            <a:r>
              <a:rPr lang="en-US" altLang="en-US" sz="28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strength</a:t>
            </a:r>
            <a:r>
              <a:rPr lang="en-US" altLang="en-US" sz="2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.”</a:t>
            </a:r>
          </a:p>
        </p:txBody>
      </p:sp>
      <p:sp>
        <p:nvSpPr>
          <p:cNvPr id="29722" name="WordArt 26">
            <a:extLst>
              <a:ext uri="{FF2B5EF4-FFF2-40B4-BE49-F238E27FC236}">
                <a16:creationId xmlns:a16="http://schemas.microsoft.com/office/drawing/2014/main" id="{F78322F8-A872-49EA-88D3-33740FB062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6400" y="4459954"/>
            <a:ext cx="3657600" cy="4277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9050">
                  <a:solidFill>
                    <a:srgbClr val="ADC1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Segoe UI" panose="020B0502040204020203" pitchFamily="34" charset="0"/>
              </a:rPr>
              <a:t>Mark 12:30</a:t>
            </a:r>
          </a:p>
        </p:txBody>
      </p:sp>
      <p:pic>
        <p:nvPicPr>
          <p:cNvPr id="29724" name="Picture 28">
            <a:extLst>
              <a:ext uri="{FF2B5EF4-FFF2-40B4-BE49-F238E27FC236}">
                <a16:creationId xmlns:a16="http://schemas.microsoft.com/office/drawing/2014/main" id="{EC4FE33E-E1BA-4A36-8813-45CBCCB9C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929" y="3352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5" name="Picture 29">
            <a:extLst>
              <a:ext uri="{FF2B5EF4-FFF2-40B4-BE49-F238E27FC236}">
                <a16:creationId xmlns:a16="http://schemas.microsoft.com/office/drawing/2014/main" id="{83CF904A-1E7C-43D6-8A4C-C8E220233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544" y="3352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6" name="Picture 30">
            <a:extLst>
              <a:ext uri="{FF2B5EF4-FFF2-40B4-BE49-F238E27FC236}">
                <a16:creationId xmlns:a16="http://schemas.microsoft.com/office/drawing/2014/main" id="{398CEDB0-4E34-42C7-A42B-737485E6F4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284" y="3352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7" name="Picture 31">
            <a:extLst>
              <a:ext uri="{FF2B5EF4-FFF2-40B4-BE49-F238E27FC236}">
                <a16:creationId xmlns:a16="http://schemas.microsoft.com/office/drawing/2014/main" id="{06C94BA8-AEAE-46F7-9FCA-D14033800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0" y="3352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8" name="Picture 32">
            <a:extLst>
              <a:ext uri="{FF2B5EF4-FFF2-40B4-BE49-F238E27FC236}">
                <a16:creationId xmlns:a16="http://schemas.microsoft.com/office/drawing/2014/main" id="{3DD9FAFE-797F-44EB-9539-13E7AFDE0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415" y="3352800"/>
            <a:ext cx="392113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9" name="Picture 33">
            <a:extLst>
              <a:ext uri="{FF2B5EF4-FFF2-40B4-BE49-F238E27FC236}">
                <a16:creationId xmlns:a16="http://schemas.microsoft.com/office/drawing/2014/main" id="{35767F85-00A7-420A-85DB-B17E0AD9E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813" y="3017158"/>
            <a:ext cx="138747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FA8D2A3-AD22-44D8-95DA-068C55A2F64D}"/>
              </a:ext>
            </a:extLst>
          </p:cNvPr>
          <p:cNvSpPr txBox="1"/>
          <p:nvPr/>
        </p:nvSpPr>
        <p:spPr>
          <a:xfrm>
            <a:off x="0" y="6567716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7633287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297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9" grpId="0"/>
      <p:bldP spid="29712" grpId="0"/>
      <p:bldP spid="29713" grpId="0"/>
      <p:bldP spid="29714" grpId="0"/>
      <p:bldP spid="29715" grpId="0"/>
      <p:bldP spid="29716" grpId="0"/>
      <p:bldP spid="29717" grpId="0"/>
      <p:bldP spid="297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3CFE89CC-178B-480F-87D6-703C894D9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400" i="0" dirty="0">
                <a:solidFill>
                  <a:srgbClr val="FFFFFF"/>
                </a:solidFill>
                <a:latin typeface="Segoe UI" panose="020B0502040204020203" pitchFamily="34" charset="0"/>
              </a:rPr>
              <a:t>The</a:t>
            </a:r>
            <a:r>
              <a:rPr lang="en-US" altLang="en-US" sz="5400" i="0" dirty="0">
                <a:solidFill>
                  <a:srgbClr val="FFFF00"/>
                </a:solidFill>
                <a:latin typeface="Segoe UI" panose="020B0502040204020203" pitchFamily="34" charset="0"/>
              </a:rPr>
              <a:t> Sanctified </a:t>
            </a:r>
            <a:r>
              <a:rPr lang="en-US" altLang="en-US" sz="5400" i="0" dirty="0">
                <a:solidFill>
                  <a:srgbClr val="FFFFFF"/>
                </a:solidFill>
                <a:latin typeface="Segoe UI" panose="020B0502040204020203" pitchFamily="34" charset="0"/>
              </a:rPr>
              <a:t>In </a:t>
            </a:r>
            <a:r>
              <a:rPr lang="en-US" altLang="en-US" sz="5400" i="0" dirty="0">
                <a:solidFill>
                  <a:srgbClr val="FF0000"/>
                </a:solidFill>
                <a:latin typeface="Segoe UI" panose="020B0502040204020203" pitchFamily="34" charset="0"/>
              </a:rPr>
              <a:t>Christ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DCED9477-2CE2-4D7D-836F-4BDFEBF4A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921" y="1066800"/>
            <a:ext cx="7935674" cy="527231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157DDA1E-3499-4D7C-8AFF-D4A3D1A40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11110686" cy="3886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graphicFrame>
        <p:nvGraphicFramePr>
          <p:cNvPr id="30726" name="Object 6">
            <a:extLst>
              <a:ext uri="{FF2B5EF4-FFF2-40B4-BE49-F238E27FC236}">
                <a16:creationId xmlns:a16="http://schemas.microsoft.com/office/drawing/2014/main" id="{F35C0E42-683E-4523-84F5-DC0874263F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487888"/>
              </p:ext>
            </p:extLst>
          </p:nvPr>
        </p:nvGraphicFramePr>
        <p:xfrm>
          <a:off x="319318" y="1066801"/>
          <a:ext cx="360997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3610080" imgH="3876840" progId="Presentations.Drawing.11">
                  <p:embed/>
                </p:oleObj>
              </mc:Choice>
              <mc:Fallback>
                <p:oleObj name="Drawing" r:id="rId2" imgW="3610080" imgH="3876840" progId="Presentations.Drawing.11">
                  <p:embed/>
                  <p:pic>
                    <p:nvPicPr>
                      <p:cNvPr id="30726" name="Object 6">
                        <a:extLst>
                          <a:ext uri="{FF2B5EF4-FFF2-40B4-BE49-F238E27FC236}">
                            <a16:creationId xmlns:a16="http://schemas.microsoft.com/office/drawing/2014/main" id="{F35C0E42-683E-4523-84F5-DC0874263F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318" y="1066801"/>
                        <a:ext cx="3609975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>
            <a:extLst>
              <a:ext uri="{FF2B5EF4-FFF2-40B4-BE49-F238E27FC236}">
                <a16:creationId xmlns:a16="http://schemas.microsoft.com/office/drawing/2014/main" id="{66B8997E-AF71-40C7-BA69-C52D777D23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72202"/>
              </p:ext>
            </p:extLst>
          </p:nvPr>
        </p:nvGraphicFramePr>
        <p:xfrm>
          <a:off x="7656282" y="1066801"/>
          <a:ext cx="338908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4" imgW="3610080" imgH="3876840" progId="Presentations.Drawing.11">
                  <p:embed/>
                </p:oleObj>
              </mc:Choice>
              <mc:Fallback>
                <p:oleObj name="Drawing" r:id="rId4" imgW="3610080" imgH="3876840" progId="Presentations.Drawing.11">
                  <p:embed/>
                  <p:pic>
                    <p:nvPicPr>
                      <p:cNvPr id="30728" name="Object 8">
                        <a:extLst>
                          <a:ext uri="{FF2B5EF4-FFF2-40B4-BE49-F238E27FC236}">
                            <a16:creationId xmlns:a16="http://schemas.microsoft.com/office/drawing/2014/main" id="{66B8997E-AF71-40C7-BA69-C52D777D23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6282" y="1066801"/>
                        <a:ext cx="3389085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Rectangle 9">
            <a:extLst>
              <a:ext uri="{FF2B5EF4-FFF2-40B4-BE49-F238E27FC236}">
                <a16:creationId xmlns:a16="http://schemas.microsoft.com/office/drawing/2014/main" id="{9489068B-06DE-4F81-9995-07DB2388E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336" y="1066800"/>
            <a:ext cx="3124200" cy="24384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10545F73-14F0-46C6-9DD4-17A5C6212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21" y="4967517"/>
            <a:ext cx="3962400" cy="13716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91137F9D-2824-473C-875A-8379376F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17" y="5029201"/>
            <a:ext cx="4038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  <a:t>Feed Our Roots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00"/>
                </a:solidFill>
                <a:latin typeface="Segoe UI" panose="020B0502040204020203" pitchFamily="34" charset="0"/>
              </a:rPr>
              <a:t>1 Peter 2:1-2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00"/>
                </a:solidFill>
                <a:latin typeface="Segoe UI" panose="020B0502040204020203" pitchFamily="34" charset="0"/>
              </a:rPr>
              <a:t>2 Timothy 2:15</a:t>
            </a:r>
          </a:p>
        </p:txBody>
      </p:sp>
      <p:sp>
        <p:nvSpPr>
          <p:cNvPr id="30733" name="Text Box 13">
            <a:extLst>
              <a:ext uri="{FF2B5EF4-FFF2-40B4-BE49-F238E27FC236}">
                <a16:creationId xmlns:a16="http://schemas.microsoft.com/office/drawing/2014/main" id="{855A44C7-323F-4BD5-82A5-F7B136127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921" y="5029201"/>
            <a:ext cx="74131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FFFF"/>
                </a:solidFill>
                <a:latin typeface="Segoe UI" panose="020B0502040204020203" pitchFamily="34" charset="0"/>
              </a:rPr>
              <a:t>Rooted In </a:t>
            </a:r>
            <a:r>
              <a:rPr lang="en-US" alt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Christ </a:t>
            </a:r>
            <a:r>
              <a:rPr lang="en-US" altLang="en-US" sz="2400" b="1" dirty="0">
                <a:solidFill>
                  <a:srgbClr val="FFFF00"/>
                </a:solidFill>
                <a:latin typeface="Segoe UI" panose="020B0502040204020203" pitchFamily="34" charset="0"/>
              </a:rPr>
              <a:t>Ephesians 3:17; Colossians 2:6-7</a:t>
            </a:r>
          </a:p>
        </p:txBody>
      </p:sp>
      <p:sp>
        <p:nvSpPr>
          <p:cNvPr id="30734" name="Rectangle 14">
            <a:extLst>
              <a:ext uri="{FF2B5EF4-FFF2-40B4-BE49-F238E27FC236}">
                <a16:creationId xmlns:a16="http://schemas.microsoft.com/office/drawing/2014/main" id="{946D0DCE-81FD-4553-B829-8728F4814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9117"/>
            <a:ext cx="12192000" cy="381000"/>
          </a:xfrm>
          <a:prstGeom prst="rect">
            <a:avLst/>
          </a:prstGeom>
          <a:solidFill>
            <a:srgbClr val="000099"/>
          </a:solidFill>
          <a:ln w="12700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F12B3179-D70D-42ED-BD3A-4B5A84E7F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920" y="5519061"/>
            <a:ext cx="79356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FFFF"/>
                </a:solidFill>
                <a:latin typeface="Segoe UI" panose="020B0502040204020203" pitchFamily="34" charset="0"/>
              </a:rPr>
              <a:t>“The </a:t>
            </a:r>
            <a:r>
              <a:rPr lang="en-US" alt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fruit of our life </a:t>
            </a:r>
            <a:r>
              <a:rPr lang="en-US" altLang="en-US" sz="2400" dirty="0">
                <a:solidFill>
                  <a:srgbClr val="FFFFFF"/>
                </a:solidFill>
                <a:latin typeface="Segoe UI" panose="020B0502040204020203" pitchFamily="34" charset="0"/>
              </a:rPr>
              <a:t>is a direct reflection</a:t>
            </a:r>
            <a:br>
              <a:rPr lang="en-US" altLang="en-US" sz="2400" dirty="0">
                <a:solidFill>
                  <a:srgbClr val="FFFFFF"/>
                </a:solidFill>
                <a:latin typeface="Segoe UI" panose="020B0502040204020203" pitchFamily="34" charset="0"/>
              </a:rPr>
            </a:br>
            <a:r>
              <a:rPr lang="en-US" altLang="en-US" sz="2400" dirty="0">
                <a:solidFill>
                  <a:srgbClr val="FFFFFF"/>
                </a:solidFill>
                <a:latin typeface="Segoe UI" panose="020B0502040204020203" pitchFamily="34" charset="0"/>
              </a:rPr>
              <a:t>of the </a:t>
            </a:r>
            <a:r>
              <a:rPr lang="en-US" altLang="en-US" sz="2400" b="1" dirty="0">
                <a:solidFill>
                  <a:srgbClr val="FFFFFF"/>
                </a:solidFill>
                <a:latin typeface="Segoe UI" panose="020B0502040204020203" pitchFamily="34" charset="0"/>
              </a:rPr>
              <a:t>root of our life</a:t>
            </a:r>
            <a:r>
              <a:rPr lang="en-US" altLang="en-US" sz="2400" dirty="0">
                <a:solidFill>
                  <a:srgbClr val="FFFFFF"/>
                </a:solidFill>
                <a:latin typeface="Segoe UI" panose="020B0502040204020203" pitchFamily="34" charset="0"/>
              </a:rPr>
              <a:t>.”</a:t>
            </a:r>
          </a:p>
        </p:txBody>
      </p:sp>
      <p:sp>
        <p:nvSpPr>
          <p:cNvPr id="30737" name="WordArt 17">
            <a:extLst>
              <a:ext uri="{FF2B5EF4-FFF2-40B4-BE49-F238E27FC236}">
                <a16:creationId xmlns:a16="http://schemas.microsoft.com/office/drawing/2014/main" id="{1B7EC817-2CC9-44E5-BF3A-34A84A77DD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89881" y="2743200"/>
            <a:ext cx="37338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Segoe UI" panose="020B0502040204020203" pitchFamily="34" charset="0"/>
              </a:rPr>
              <a:t>Luke 9:62</a:t>
            </a:r>
          </a:p>
        </p:txBody>
      </p:sp>
      <p:pic>
        <p:nvPicPr>
          <p:cNvPr id="30738" name="Picture 18">
            <a:extLst>
              <a:ext uri="{FF2B5EF4-FFF2-40B4-BE49-F238E27FC236}">
                <a16:creationId xmlns:a16="http://schemas.microsoft.com/office/drawing/2014/main" id="{EFDB2154-43FF-4EA6-B159-B57E8D6299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458" y="1774373"/>
            <a:ext cx="3389085" cy="239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9" name="Text Box 19">
            <a:extLst>
              <a:ext uri="{FF2B5EF4-FFF2-40B4-BE49-F238E27FC236}">
                <a16:creationId xmlns:a16="http://schemas.microsoft.com/office/drawing/2014/main" id="{C7C74675-6541-45EA-A6AF-C85784C38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701" y="2852063"/>
            <a:ext cx="3389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Mark 12:30</a:t>
            </a:r>
          </a:p>
        </p:txBody>
      </p:sp>
      <p:sp>
        <p:nvSpPr>
          <p:cNvPr id="30740" name="WordArt 20">
            <a:extLst>
              <a:ext uri="{FF2B5EF4-FFF2-40B4-BE49-F238E27FC236}">
                <a16:creationId xmlns:a16="http://schemas.microsoft.com/office/drawing/2014/main" id="{686FD98C-6DDB-41B0-B10C-8085CAEB7E4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01458" y="1092205"/>
            <a:ext cx="3396328" cy="5696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Segoe UI" panose="020B0502040204020203" pitchFamily="34" charset="0"/>
              </a:rPr>
              <a:t>The Root of</a:t>
            </a:r>
          </a:p>
        </p:txBody>
      </p:sp>
      <p:sp>
        <p:nvSpPr>
          <p:cNvPr id="30742" name="WordArt 22">
            <a:extLst>
              <a:ext uri="{FF2B5EF4-FFF2-40B4-BE49-F238E27FC236}">
                <a16:creationId xmlns:a16="http://schemas.microsoft.com/office/drawing/2014/main" id="{2835DE22-5497-4D28-82C9-F268F6BB8E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08701" y="4245428"/>
            <a:ext cx="3381841" cy="6676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Segoe UI" panose="020B0502040204020203" pitchFamily="34" charset="0"/>
              </a:rPr>
              <a:t>Christianity</a:t>
            </a:r>
          </a:p>
        </p:txBody>
      </p:sp>
      <p:pic>
        <p:nvPicPr>
          <p:cNvPr id="30743" name="Picture 23">
            <a:extLst>
              <a:ext uri="{FF2B5EF4-FFF2-40B4-BE49-F238E27FC236}">
                <a16:creationId xmlns:a16="http://schemas.microsoft.com/office/drawing/2014/main" id="{4CCAA036-F868-4EA8-AB68-B47CF8DEF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037" y="1476828"/>
            <a:ext cx="865187" cy="2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645E541-BA27-4CB2-87D6-E35F64193DE9}"/>
              </a:ext>
            </a:extLst>
          </p:cNvPr>
          <p:cNvSpPr txBox="1"/>
          <p:nvPr/>
        </p:nvSpPr>
        <p:spPr>
          <a:xfrm>
            <a:off x="0" y="6567716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96821965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307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307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9" grpId="0"/>
    </p:bldLst>
  </p:timing>
</p:sld>
</file>

<file path=ppt/theme/theme1.xml><?xml version="1.0" encoding="utf-8"?>
<a:theme xmlns:a="http://schemas.openxmlformats.org/drawingml/2006/main" name="HEARTBT">
  <a:themeElements>
    <a:clrScheme name="">
      <a:dk1>
        <a:srgbClr val="5F5F5F"/>
      </a:dk1>
      <a:lt1>
        <a:srgbClr val="FFFFFF"/>
      </a:lt1>
      <a:dk2>
        <a:srgbClr val="993300"/>
      </a:dk2>
      <a:lt2>
        <a:srgbClr val="FFFFFF"/>
      </a:lt2>
      <a:accent1>
        <a:srgbClr val="663300"/>
      </a:accent1>
      <a:accent2>
        <a:srgbClr val="FF9900"/>
      </a:accent2>
      <a:accent3>
        <a:srgbClr val="CAADAA"/>
      </a:accent3>
      <a:accent4>
        <a:srgbClr val="DADADA"/>
      </a:accent4>
      <a:accent5>
        <a:srgbClr val="B8ADAA"/>
      </a:accent5>
      <a:accent6>
        <a:srgbClr val="E78A00"/>
      </a:accent6>
      <a:hlink>
        <a:srgbClr val="FFCC00"/>
      </a:hlink>
      <a:folHlink>
        <a:srgbClr val="B2B2B2"/>
      </a:folHlink>
    </a:clrScheme>
    <a:fontScheme name="HEARTB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HEARTB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RTB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RTB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339</Words>
  <Application>Microsoft Office PowerPoint</Application>
  <PresentationFormat>Widescreen</PresentationFormat>
  <Paragraphs>55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Semibold</vt:lpstr>
      <vt:lpstr>Times New Roman</vt:lpstr>
      <vt:lpstr>HEARTBT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3</cp:revision>
  <dcterms:created xsi:type="dcterms:W3CDTF">2024-08-19T16:07:25Z</dcterms:created>
  <dcterms:modified xsi:type="dcterms:W3CDTF">2025-07-20T20:34:35Z</dcterms:modified>
</cp:coreProperties>
</file>