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09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18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279"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373"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5466" algn="l" defTabSz="914186" rtl="0" eaLnBrk="1" latinLnBrk="0" hangingPunct="1">
      <a:defRPr kern="1200">
        <a:solidFill>
          <a:schemeClr val="tx1"/>
        </a:solidFill>
        <a:latin typeface="Arial" panose="020B0604020202020204" pitchFamily="34" charset="0"/>
        <a:ea typeface="+mn-ea"/>
        <a:cs typeface="+mn-cs"/>
      </a:defRPr>
    </a:lvl6pPr>
    <a:lvl7pPr marL="2742558" algn="l" defTabSz="914186" rtl="0" eaLnBrk="1" latinLnBrk="0" hangingPunct="1">
      <a:defRPr kern="1200">
        <a:solidFill>
          <a:schemeClr val="tx1"/>
        </a:solidFill>
        <a:latin typeface="Arial" panose="020B0604020202020204" pitchFamily="34" charset="0"/>
        <a:ea typeface="+mn-ea"/>
        <a:cs typeface="+mn-cs"/>
      </a:defRPr>
    </a:lvl7pPr>
    <a:lvl8pPr marL="3199652" algn="l" defTabSz="914186" rtl="0" eaLnBrk="1" latinLnBrk="0" hangingPunct="1">
      <a:defRPr kern="1200">
        <a:solidFill>
          <a:schemeClr val="tx1"/>
        </a:solidFill>
        <a:latin typeface="Arial" panose="020B0604020202020204" pitchFamily="34" charset="0"/>
        <a:ea typeface="+mn-ea"/>
        <a:cs typeface="+mn-cs"/>
      </a:defRPr>
    </a:lvl8pPr>
    <a:lvl9pPr marL="3656744" algn="l" defTabSz="914186"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4900"/>
    <a:srgbClr val="FFFF00"/>
    <a:srgbClr val="D25500"/>
    <a:srgbClr val="50000F"/>
    <a:srgbClr val="700015"/>
    <a:srgbClr val="A50021"/>
    <a:srgbClr val="FFC489"/>
    <a:srgbClr val="963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60"/>
  </p:normalViewPr>
  <p:slideViewPr>
    <p:cSldViewPr>
      <p:cViewPr varScale="1">
        <p:scale>
          <a:sx n="83" d="100"/>
          <a:sy n="83" d="100"/>
        </p:scale>
        <p:origin x="1012" y="5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22CBB49-80D6-42C1-BCAD-32A82DC1BA33}"/>
              </a:ext>
            </a:extLst>
          </p:cNvPr>
          <p:cNvGrpSpPr>
            <a:grpSpLocks/>
          </p:cNvGrpSpPr>
          <p:nvPr/>
        </p:nvGrpSpPr>
        <p:grpSpPr bwMode="auto">
          <a:xfrm>
            <a:off x="508003" y="457200"/>
            <a:ext cx="11197167" cy="5562600"/>
            <a:chOff x="240" y="288"/>
            <a:chExt cx="5290" cy="3504"/>
          </a:xfrm>
        </p:grpSpPr>
        <p:sp>
          <p:nvSpPr>
            <p:cNvPr id="5" name="Rectangle 3">
              <a:extLst>
                <a:ext uri="{FF2B5EF4-FFF2-40B4-BE49-F238E27FC236}">
                  <a16:creationId xmlns:a16="http://schemas.microsoft.com/office/drawing/2014/main" id="{CC2585EE-4694-472C-AB45-CC7EE6FF33BC}"/>
                </a:ext>
              </a:extLst>
            </p:cNvPr>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eaLnBrk="1" hangingPunct="1">
                <a:defRPr/>
              </a:pPr>
              <a:endParaRPr lang="en-US" sz="2400" dirty="0">
                <a:latin typeface="Calibri" panose="020F0502020204030204" pitchFamily="34" charset="0"/>
              </a:endParaRPr>
            </a:p>
          </p:txBody>
        </p:sp>
        <p:sp>
          <p:nvSpPr>
            <p:cNvPr id="6" name="Rectangle 4">
              <a:extLst>
                <a:ext uri="{FF2B5EF4-FFF2-40B4-BE49-F238E27FC236}">
                  <a16:creationId xmlns:a16="http://schemas.microsoft.com/office/drawing/2014/main" id="{0F9E8A23-8092-440E-A810-042045DB5170}"/>
                </a:ext>
              </a:extLst>
            </p:cNvPr>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defRPr/>
              </a:pPr>
              <a:endParaRPr lang="en-US" sz="2400" dirty="0">
                <a:latin typeface="Calibri" panose="020F0502020204030204" pitchFamily="34" charset="0"/>
              </a:endParaRPr>
            </a:p>
          </p:txBody>
        </p:sp>
        <p:sp>
          <p:nvSpPr>
            <p:cNvPr id="7" name="Line 5">
              <a:extLst>
                <a:ext uri="{FF2B5EF4-FFF2-40B4-BE49-F238E27FC236}">
                  <a16:creationId xmlns:a16="http://schemas.microsoft.com/office/drawing/2014/main" id="{49270987-EE3C-4935-BD34-FA5ED55A4E2E}"/>
                </a:ext>
              </a:extLst>
            </p:cNvPr>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pPr>
                <a:defRPr/>
              </a:pPr>
              <a:endParaRPr lang="en-US"/>
            </a:p>
          </p:txBody>
        </p:sp>
      </p:grpSp>
      <p:sp>
        <p:nvSpPr>
          <p:cNvPr id="5126" name="Rectangle 6"/>
          <p:cNvSpPr>
            <a:spLocks noGrp="1" noChangeArrowheads="1"/>
          </p:cNvSpPr>
          <p:nvPr>
            <p:ph type="ctrTitle"/>
          </p:nvPr>
        </p:nvSpPr>
        <p:spPr>
          <a:xfrm>
            <a:off x="1625600" y="838201"/>
            <a:ext cx="9042400" cy="2559050"/>
          </a:xfrm>
        </p:spPr>
        <p:txBody>
          <a:bodyPr anchorCtr="1"/>
          <a:lstStyle>
            <a:lvl1pPr algn="ctr">
              <a:defRPr sz="6200"/>
            </a:lvl1pPr>
          </a:lstStyle>
          <a:p>
            <a:r>
              <a:rPr lang="en-US"/>
              <a:t>Click to edit Master title style</a:t>
            </a:r>
          </a:p>
        </p:txBody>
      </p:sp>
      <p:sp>
        <p:nvSpPr>
          <p:cNvPr id="5127" name="Rectangle 7"/>
          <p:cNvSpPr>
            <a:spLocks noGrp="1" noChangeArrowheads="1"/>
          </p:cNvSpPr>
          <p:nvPr>
            <p:ph type="subTitle" idx="1"/>
          </p:nvPr>
        </p:nvSpPr>
        <p:spPr>
          <a:xfrm>
            <a:off x="1828800" y="3733801"/>
            <a:ext cx="8534400" cy="1873250"/>
          </a:xfrm>
        </p:spPr>
        <p:txBody>
          <a:bodyPr/>
          <a:lstStyle>
            <a:lvl1pPr marL="0" indent="0" algn="ctr">
              <a:buFont typeface="Wingdings" pitchFamily="2" charset="2"/>
              <a:buNone/>
              <a:defRPr sz="3000"/>
            </a:lvl1pPr>
          </a:lstStyle>
          <a:p>
            <a:r>
              <a:rPr lang="en-US"/>
              <a:t>Click to edit Master subtitle style</a:t>
            </a:r>
          </a:p>
        </p:txBody>
      </p:sp>
      <p:sp>
        <p:nvSpPr>
          <p:cNvPr id="8" name="Rectangle 8">
            <a:extLst>
              <a:ext uri="{FF2B5EF4-FFF2-40B4-BE49-F238E27FC236}">
                <a16:creationId xmlns:a16="http://schemas.microsoft.com/office/drawing/2014/main" id="{9C5AC3F1-AF09-4D4A-A10B-6CC74C6C5332}"/>
              </a:ext>
            </a:extLst>
          </p:cNvPr>
          <p:cNvSpPr>
            <a:spLocks noGrp="1" noChangeArrowheads="1"/>
          </p:cNvSpPr>
          <p:nvPr>
            <p:ph type="dt" sz="half" idx="10"/>
          </p:nvPr>
        </p:nvSpPr>
        <p:spPr>
          <a:xfrm>
            <a:off x="715437" y="6248400"/>
            <a:ext cx="2738967" cy="457200"/>
          </a:xfrm>
        </p:spPr>
        <p:txBody>
          <a:bodyPr/>
          <a:lstStyle>
            <a:lvl1pPr>
              <a:defRPr smtClean="0"/>
            </a:lvl1pPr>
          </a:lstStyle>
          <a:p>
            <a:pPr>
              <a:defRPr/>
            </a:pPr>
            <a:endParaRPr lang="en-US"/>
          </a:p>
        </p:txBody>
      </p:sp>
      <p:sp>
        <p:nvSpPr>
          <p:cNvPr id="9" name="Rectangle 9">
            <a:extLst>
              <a:ext uri="{FF2B5EF4-FFF2-40B4-BE49-F238E27FC236}">
                <a16:creationId xmlns:a16="http://schemas.microsoft.com/office/drawing/2014/main" id="{C743F49A-8950-44D1-8057-027A90E9A774}"/>
              </a:ext>
            </a:extLst>
          </p:cNvPr>
          <p:cNvSpPr>
            <a:spLocks noGrp="1" noChangeArrowheads="1"/>
          </p:cNvSpPr>
          <p:nvPr>
            <p:ph type="ftr" sz="quarter" idx="11"/>
          </p:nvPr>
        </p:nvSpPr>
        <p:spPr>
          <a:xfrm>
            <a:off x="4334937" y="6248400"/>
            <a:ext cx="3850217" cy="457200"/>
          </a:xfrm>
        </p:spPr>
        <p:txBody>
          <a:bodyPr/>
          <a:lstStyle>
            <a:lvl1pPr>
              <a:defRPr smtClean="0"/>
            </a:lvl1pPr>
          </a:lstStyle>
          <a:p>
            <a:pPr>
              <a:defRPr/>
            </a:pPr>
            <a:endParaRPr lang="en-US"/>
          </a:p>
        </p:txBody>
      </p:sp>
      <p:sp>
        <p:nvSpPr>
          <p:cNvPr id="10" name="Rectangle 10">
            <a:extLst>
              <a:ext uri="{FF2B5EF4-FFF2-40B4-BE49-F238E27FC236}">
                <a16:creationId xmlns:a16="http://schemas.microsoft.com/office/drawing/2014/main" id="{BE7BFD1C-CB81-4D3B-AA3F-AD46649C5AFE}"/>
              </a:ext>
            </a:extLst>
          </p:cNvPr>
          <p:cNvSpPr>
            <a:spLocks noGrp="1" noChangeArrowheads="1"/>
          </p:cNvSpPr>
          <p:nvPr>
            <p:ph type="sldNum" sz="quarter" idx="12"/>
          </p:nvPr>
        </p:nvSpPr>
        <p:spPr>
          <a:xfrm>
            <a:off x="9050867" y="6257925"/>
            <a:ext cx="2540000" cy="457200"/>
          </a:xfrm>
        </p:spPr>
        <p:txBody>
          <a:bodyPr/>
          <a:lstStyle>
            <a:lvl1pPr>
              <a:defRPr/>
            </a:lvl1pPr>
          </a:lstStyle>
          <a:p>
            <a:fld id="{574B6124-3559-42BB-86C1-48E125D57844}" type="slidenum">
              <a:rPr lang="en-US" altLang="en-US"/>
              <a:pPr/>
              <a:t>‹#›</a:t>
            </a:fld>
            <a:endParaRPr lang="en-US" altLang="en-US"/>
          </a:p>
        </p:txBody>
      </p:sp>
    </p:spTree>
    <p:extLst>
      <p:ext uri="{BB962C8B-B14F-4D97-AF65-F5344CB8AC3E}">
        <p14:creationId xmlns:p14="http://schemas.microsoft.com/office/powerpoint/2010/main" val="272143228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3B3589F9-0B1D-438E-8D1A-9498D2B96A3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34FDD728-1C66-48B2-8529-5A31543DF6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226835EF-7E41-4904-B115-1AF44629269A}"/>
              </a:ext>
            </a:extLst>
          </p:cNvPr>
          <p:cNvSpPr>
            <a:spLocks noGrp="1" noChangeArrowheads="1"/>
          </p:cNvSpPr>
          <p:nvPr>
            <p:ph type="sldNum" sz="quarter" idx="12"/>
          </p:nvPr>
        </p:nvSpPr>
        <p:spPr>
          <a:ln/>
        </p:spPr>
        <p:txBody>
          <a:bodyPr/>
          <a:lstStyle>
            <a:lvl1pPr>
              <a:defRPr/>
            </a:lvl1pPr>
          </a:lstStyle>
          <a:p>
            <a:fld id="{953BDE8D-B06A-4D1C-81D5-D3FC54595AB9}" type="slidenum">
              <a:rPr lang="en-US" altLang="en-US"/>
              <a:pPr/>
              <a:t>‹#›</a:t>
            </a:fld>
            <a:endParaRPr lang="en-US" altLang="en-US"/>
          </a:p>
        </p:txBody>
      </p:sp>
    </p:spTree>
    <p:extLst>
      <p:ext uri="{BB962C8B-B14F-4D97-AF65-F5344CB8AC3E}">
        <p14:creationId xmlns:p14="http://schemas.microsoft.com/office/powerpoint/2010/main" val="427728431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64600" y="473076"/>
            <a:ext cx="2717800" cy="5394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11200" y="473076"/>
            <a:ext cx="7950200" cy="5394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6B83521C-94F5-490D-B551-274266CB8E3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95F24AB8-7F7A-460B-A2EE-90702C765CB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C3F04983-9CFB-458A-B6B7-9B38E3540400}"/>
              </a:ext>
            </a:extLst>
          </p:cNvPr>
          <p:cNvSpPr>
            <a:spLocks noGrp="1" noChangeArrowheads="1"/>
          </p:cNvSpPr>
          <p:nvPr>
            <p:ph type="sldNum" sz="quarter" idx="12"/>
          </p:nvPr>
        </p:nvSpPr>
        <p:spPr>
          <a:ln/>
        </p:spPr>
        <p:txBody>
          <a:bodyPr/>
          <a:lstStyle>
            <a:lvl1pPr>
              <a:defRPr/>
            </a:lvl1pPr>
          </a:lstStyle>
          <a:p>
            <a:fld id="{BC1FEA44-6417-4A7D-911F-FB3C8CB04057}" type="slidenum">
              <a:rPr lang="en-US" altLang="en-US"/>
              <a:pPr/>
              <a:t>‹#›</a:t>
            </a:fld>
            <a:endParaRPr lang="en-US" altLang="en-US"/>
          </a:p>
        </p:txBody>
      </p:sp>
    </p:spTree>
    <p:extLst>
      <p:ext uri="{BB962C8B-B14F-4D97-AF65-F5344CB8AC3E}">
        <p14:creationId xmlns:p14="http://schemas.microsoft.com/office/powerpoint/2010/main" val="146972743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25446346-ABB7-4F7D-9700-0C69FDB953D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47E16F48-B0D4-4FF8-A5AC-0CD98606EF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CB2DC79A-23AE-43C7-92C7-1139E1925ED4}"/>
              </a:ext>
            </a:extLst>
          </p:cNvPr>
          <p:cNvSpPr>
            <a:spLocks noGrp="1" noChangeArrowheads="1"/>
          </p:cNvSpPr>
          <p:nvPr>
            <p:ph type="sldNum" sz="quarter" idx="12"/>
          </p:nvPr>
        </p:nvSpPr>
        <p:spPr>
          <a:ln/>
        </p:spPr>
        <p:txBody>
          <a:bodyPr/>
          <a:lstStyle>
            <a:lvl1pPr>
              <a:defRPr/>
            </a:lvl1pPr>
          </a:lstStyle>
          <a:p>
            <a:fld id="{EF1445CA-55AE-4B92-9B24-4ECCC31D81DA}" type="slidenum">
              <a:rPr lang="en-US" altLang="en-US"/>
              <a:pPr/>
              <a:t>‹#›</a:t>
            </a:fld>
            <a:endParaRPr lang="en-US" altLang="en-US"/>
          </a:p>
        </p:txBody>
      </p:sp>
    </p:spTree>
    <p:extLst>
      <p:ext uri="{BB962C8B-B14F-4D97-AF65-F5344CB8AC3E}">
        <p14:creationId xmlns:p14="http://schemas.microsoft.com/office/powerpoint/2010/main" val="38709501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5" indent="0">
              <a:buNone/>
              <a:defRPr sz="1800"/>
            </a:lvl2pPr>
            <a:lvl3pPr marL="914409" indent="0">
              <a:buNone/>
              <a:defRPr sz="1600"/>
            </a:lvl3pPr>
            <a:lvl4pPr marL="1371614" indent="0">
              <a:buNone/>
              <a:defRPr sz="1400"/>
            </a:lvl4pPr>
            <a:lvl5pPr marL="1828818" indent="0">
              <a:buNone/>
              <a:defRPr sz="1400"/>
            </a:lvl5pPr>
            <a:lvl6pPr marL="2286023" indent="0">
              <a:buNone/>
              <a:defRPr sz="1400"/>
            </a:lvl6pPr>
            <a:lvl7pPr marL="2743227" indent="0">
              <a:buNone/>
              <a:defRPr sz="1400"/>
            </a:lvl7pPr>
            <a:lvl8pPr marL="3200432" indent="0">
              <a:buNone/>
              <a:defRPr sz="1400"/>
            </a:lvl8pPr>
            <a:lvl9pPr marL="3657637"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609C9160-CE0D-402E-94CD-202C34E38A3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EB1F944A-F9F6-4B30-B173-679FABA4B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F94DA470-2EE0-4ED3-9E21-70D94422B6C6}"/>
              </a:ext>
            </a:extLst>
          </p:cNvPr>
          <p:cNvSpPr>
            <a:spLocks noGrp="1" noChangeArrowheads="1"/>
          </p:cNvSpPr>
          <p:nvPr>
            <p:ph type="sldNum" sz="quarter" idx="12"/>
          </p:nvPr>
        </p:nvSpPr>
        <p:spPr>
          <a:ln/>
        </p:spPr>
        <p:txBody>
          <a:bodyPr/>
          <a:lstStyle>
            <a:lvl1pPr>
              <a:defRPr/>
            </a:lvl1pPr>
          </a:lstStyle>
          <a:p>
            <a:fld id="{CFD53F71-FAE9-42D1-B342-6EA5C57A9015}" type="slidenum">
              <a:rPr lang="en-US" altLang="en-US"/>
              <a:pPr/>
              <a:t>‹#›</a:t>
            </a:fld>
            <a:endParaRPr lang="en-US" altLang="en-US"/>
          </a:p>
        </p:txBody>
      </p:sp>
    </p:spTree>
    <p:extLst>
      <p:ext uri="{BB962C8B-B14F-4D97-AF65-F5344CB8AC3E}">
        <p14:creationId xmlns:p14="http://schemas.microsoft.com/office/powerpoint/2010/main" val="146393590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782C5AF3-9B30-4803-9A06-BB3FF2BD34C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D88F9F0B-9448-47A4-887A-AE866E63A4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4B7000C2-2C74-4365-B7AB-ED56647012EE}"/>
              </a:ext>
            </a:extLst>
          </p:cNvPr>
          <p:cNvSpPr>
            <a:spLocks noGrp="1" noChangeArrowheads="1"/>
          </p:cNvSpPr>
          <p:nvPr>
            <p:ph type="sldNum" sz="quarter" idx="12"/>
          </p:nvPr>
        </p:nvSpPr>
        <p:spPr>
          <a:ln/>
        </p:spPr>
        <p:txBody>
          <a:bodyPr/>
          <a:lstStyle>
            <a:lvl1pPr>
              <a:defRPr/>
            </a:lvl1pPr>
          </a:lstStyle>
          <a:p>
            <a:fld id="{D33D8CC6-C9BC-44EB-B596-6DE949891E8D}" type="slidenum">
              <a:rPr lang="en-US" altLang="en-US"/>
              <a:pPr/>
              <a:t>‹#›</a:t>
            </a:fld>
            <a:endParaRPr lang="en-US" altLang="en-US"/>
          </a:p>
        </p:txBody>
      </p:sp>
    </p:spTree>
    <p:extLst>
      <p:ext uri="{BB962C8B-B14F-4D97-AF65-F5344CB8AC3E}">
        <p14:creationId xmlns:p14="http://schemas.microsoft.com/office/powerpoint/2010/main" val="28849736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205" indent="0">
              <a:buNone/>
              <a:defRPr sz="2000" b="1"/>
            </a:lvl2pPr>
            <a:lvl3pPr marL="914409" indent="0">
              <a:buNone/>
              <a:defRPr sz="1800" b="1"/>
            </a:lvl3pPr>
            <a:lvl4pPr marL="1371614" indent="0">
              <a:buNone/>
              <a:defRPr sz="1600" b="1"/>
            </a:lvl4pPr>
            <a:lvl5pPr marL="1828818" indent="0">
              <a:buNone/>
              <a:defRPr sz="1600" b="1"/>
            </a:lvl5pPr>
            <a:lvl6pPr marL="2286023" indent="0">
              <a:buNone/>
              <a:defRPr sz="1600" b="1"/>
            </a:lvl6pPr>
            <a:lvl7pPr marL="2743227" indent="0">
              <a:buNone/>
              <a:defRPr sz="1600" b="1"/>
            </a:lvl7pPr>
            <a:lvl8pPr marL="3200432" indent="0">
              <a:buNone/>
              <a:defRPr sz="1600" b="1"/>
            </a:lvl8pPr>
            <a:lvl9pPr marL="365763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5" indent="0">
              <a:buNone/>
              <a:defRPr sz="2000" b="1"/>
            </a:lvl2pPr>
            <a:lvl3pPr marL="914409" indent="0">
              <a:buNone/>
              <a:defRPr sz="1800" b="1"/>
            </a:lvl3pPr>
            <a:lvl4pPr marL="1371614" indent="0">
              <a:buNone/>
              <a:defRPr sz="1600" b="1"/>
            </a:lvl4pPr>
            <a:lvl5pPr marL="1828818" indent="0">
              <a:buNone/>
              <a:defRPr sz="1600" b="1"/>
            </a:lvl5pPr>
            <a:lvl6pPr marL="2286023" indent="0">
              <a:buNone/>
              <a:defRPr sz="1600" b="1"/>
            </a:lvl6pPr>
            <a:lvl7pPr marL="2743227" indent="0">
              <a:buNone/>
              <a:defRPr sz="1600" b="1"/>
            </a:lvl7pPr>
            <a:lvl8pPr marL="3200432" indent="0">
              <a:buNone/>
              <a:defRPr sz="1600" b="1"/>
            </a:lvl8pPr>
            <a:lvl9pPr marL="365763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id="{3A9ABFAC-E13E-4DCD-BED6-6BA1FE24DF3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9">
            <a:extLst>
              <a:ext uri="{FF2B5EF4-FFF2-40B4-BE49-F238E27FC236}">
                <a16:creationId xmlns:a16="http://schemas.microsoft.com/office/drawing/2014/main" id="{3DBE2940-00A8-4EC1-A799-F59E785BAE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0">
            <a:extLst>
              <a:ext uri="{FF2B5EF4-FFF2-40B4-BE49-F238E27FC236}">
                <a16:creationId xmlns:a16="http://schemas.microsoft.com/office/drawing/2014/main" id="{21785BCE-28A0-4F18-BE54-444C31149A3F}"/>
              </a:ext>
            </a:extLst>
          </p:cNvPr>
          <p:cNvSpPr>
            <a:spLocks noGrp="1" noChangeArrowheads="1"/>
          </p:cNvSpPr>
          <p:nvPr>
            <p:ph type="sldNum" sz="quarter" idx="12"/>
          </p:nvPr>
        </p:nvSpPr>
        <p:spPr>
          <a:ln/>
        </p:spPr>
        <p:txBody>
          <a:bodyPr/>
          <a:lstStyle>
            <a:lvl1pPr>
              <a:defRPr/>
            </a:lvl1pPr>
          </a:lstStyle>
          <a:p>
            <a:fld id="{34ADAD00-BBDE-4178-A3F2-8D40BCE98EF2}" type="slidenum">
              <a:rPr lang="en-US" altLang="en-US"/>
              <a:pPr/>
              <a:t>‹#›</a:t>
            </a:fld>
            <a:endParaRPr lang="en-US" altLang="en-US"/>
          </a:p>
        </p:txBody>
      </p:sp>
    </p:spTree>
    <p:extLst>
      <p:ext uri="{BB962C8B-B14F-4D97-AF65-F5344CB8AC3E}">
        <p14:creationId xmlns:p14="http://schemas.microsoft.com/office/powerpoint/2010/main" val="656621276"/>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id="{C4435B9E-0245-4BF0-BB37-F724F5F3A18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7A08D362-FA70-4A2E-B986-BD202B8A83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0">
            <a:extLst>
              <a:ext uri="{FF2B5EF4-FFF2-40B4-BE49-F238E27FC236}">
                <a16:creationId xmlns:a16="http://schemas.microsoft.com/office/drawing/2014/main" id="{E3404004-0705-47C1-A121-7DD7E5BC421E}"/>
              </a:ext>
            </a:extLst>
          </p:cNvPr>
          <p:cNvSpPr>
            <a:spLocks noGrp="1" noChangeArrowheads="1"/>
          </p:cNvSpPr>
          <p:nvPr>
            <p:ph type="sldNum" sz="quarter" idx="12"/>
          </p:nvPr>
        </p:nvSpPr>
        <p:spPr>
          <a:ln/>
        </p:spPr>
        <p:txBody>
          <a:bodyPr/>
          <a:lstStyle>
            <a:lvl1pPr>
              <a:defRPr/>
            </a:lvl1pPr>
          </a:lstStyle>
          <a:p>
            <a:fld id="{22C5C31A-C46B-48D2-ABC7-27CDC4628355}" type="slidenum">
              <a:rPr lang="en-US" altLang="en-US"/>
              <a:pPr/>
              <a:t>‹#›</a:t>
            </a:fld>
            <a:endParaRPr lang="en-US" altLang="en-US"/>
          </a:p>
        </p:txBody>
      </p:sp>
    </p:spTree>
    <p:extLst>
      <p:ext uri="{BB962C8B-B14F-4D97-AF65-F5344CB8AC3E}">
        <p14:creationId xmlns:p14="http://schemas.microsoft.com/office/powerpoint/2010/main" val="202121994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1740246-4A11-46C4-8874-18296441A89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9">
            <a:extLst>
              <a:ext uri="{FF2B5EF4-FFF2-40B4-BE49-F238E27FC236}">
                <a16:creationId xmlns:a16="http://schemas.microsoft.com/office/drawing/2014/main" id="{D1BE947E-1C4D-4FEC-97DB-3B3C91983B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
            <a:extLst>
              <a:ext uri="{FF2B5EF4-FFF2-40B4-BE49-F238E27FC236}">
                <a16:creationId xmlns:a16="http://schemas.microsoft.com/office/drawing/2014/main" id="{EEAB51CC-F0DE-4859-9EBD-26088C020CEF}"/>
              </a:ext>
            </a:extLst>
          </p:cNvPr>
          <p:cNvSpPr>
            <a:spLocks noGrp="1" noChangeArrowheads="1"/>
          </p:cNvSpPr>
          <p:nvPr>
            <p:ph type="sldNum" sz="quarter" idx="12"/>
          </p:nvPr>
        </p:nvSpPr>
        <p:spPr>
          <a:ln/>
        </p:spPr>
        <p:txBody>
          <a:bodyPr/>
          <a:lstStyle>
            <a:lvl1pPr>
              <a:defRPr/>
            </a:lvl1pPr>
          </a:lstStyle>
          <a:p>
            <a:fld id="{AAAE9F3D-6D32-432D-8C18-96C11EFFA7C7}" type="slidenum">
              <a:rPr lang="en-US" altLang="en-US"/>
              <a:pPr/>
              <a:t>‹#›</a:t>
            </a:fld>
            <a:endParaRPr lang="en-US" altLang="en-US"/>
          </a:p>
        </p:txBody>
      </p:sp>
    </p:spTree>
    <p:extLst>
      <p:ext uri="{BB962C8B-B14F-4D97-AF65-F5344CB8AC3E}">
        <p14:creationId xmlns:p14="http://schemas.microsoft.com/office/powerpoint/2010/main" val="176892149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400"/>
            </a:lvl1pPr>
            <a:lvl2pPr marL="457205" indent="0">
              <a:buNone/>
              <a:defRPr sz="1200"/>
            </a:lvl2pPr>
            <a:lvl3pPr marL="914409" indent="0">
              <a:buNone/>
              <a:defRPr sz="1000"/>
            </a:lvl3pPr>
            <a:lvl4pPr marL="1371614" indent="0">
              <a:buNone/>
              <a:defRPr sz="900"/>
            </a:lvl4pPr>
            <a:lvl5pPr marL="1828818" indent="0">
              <a:buNone/>
              <a:defRPr sz="900"/>
            </a:lvl5pPr>
            <a:lvl6pPr marL="2286023" indent="0">
              <a:buNone/>
              <a:defRPr sz="900"/>
            </a:lvl6pPr>
            <a:lvl7pPr marL="2743227" indent="0">
              <a:buNone/>
              <a:defRPr sz="900"/>
            </a:lvl7pPr>
            <a:lvl8pPr marL="3200432" indent="0">
              <a:buNone/>
              <a:defRPr sz="900"/>
            </a:lvl8pPr>
            <a:lvl9pPr marL="3657637"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26699292-FFFF-4570-A93F-2EA23F72239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70DB4B8C-5C2C-4D4F-80B7-E81CA1453D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3F3F0C58-B52E-4B0D-A49F-2BEAC567838D}"/>
              </a:ext>
            </a:extLst>
          </p:cNvPr>
          <p:cNvSpPr>
            <a:spLocks noGrp="1" noChangeArrowheads="1"/>
          </p:cNvSpPr>
          <p:nvPr>
            <p:ph type="sldNum" sz="quarter" idx="12"/>
          </p:nvPr>
        </p:nvSpPr>
        <p:spPr>
          <a:ln/>
        </p:spPr>
        <p:txBody>
          <a:bodyPr/>
          <a:lstStyle>
            <a:lvl1pPr>
              <a:defRPr/>
            </a:lvl1pPr>
          </a:lstStyle>
          <a:p>
            <a:fld id="{60D188CC-4A6C-4693-9D65-D9C92E3EE72A}" type="slidenum">
              <a:rPr lang="en-US" altLang="en-US"/>
              <a:pPr/>
              <a:t>‹#›</a:t>
            </a:fld>
            <a:endParaRPr lang="en-US" altLang="en-US"/>
          </a:p>
        </p:txBody>
      </p:sp>
    </p:spTree>
    <p:extLst>
      <p:ext uri="{BB962C8B-B14F-4D97-AF65-F5344CB8AC3E}">
        <p14:creationId xmlns:p14="http://schemas.microsoft.com/office/powerpoint/2010/main" val="397967210"/>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5" indent="0">
              <a:buNone/>
              <a:defRPr sz="2800"/>
            </a:lvl2pPr>
            <a:lvl3pPr marL="914409" indent="0">
              <a:buNone/>
              <a:defRPr sz="2400"/>
            </a:lvl3pPr>
            <a:lvl4pPr marL="1371614" indent="0">
              <a:buNone/>
              <a:defRPr sz="2000"/>
            </a:lvl4pPr>
            <a:lvl5pPr marL="1828818" indent="0">
              <a:buNone/>
              <a:defRPr sz="2000"/>
            </a:lvl5pPr>
            <a:lvl6pPr marL="2286023" indent="0">
              <a:buNone/>
              <a:defRPr sz="2000"/>
            </a:lvl6pPr>
            <a:lvl7pPr marL="2743227" indent="0">
              <a:buNone/>
              <a:defRPr sz="2000"/>
            </a:lvl7pPr>
            <a:lvl8pPr marL="3200432" indent="0">
              <a:buNone/>
              <a:defRPr sz="2000"/>
            </a:lvl8pPr>
            <a:lvl9pPr marL="3657637"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5" indent="0">
              <a:buNone/>
              <a:defRPr sz="1200"/>
            </a:lvl2pPr>
            <a:lvl3pPr marL="914409" indent="0">
              <a:buNone/>
              <a:defRPr sz="1000"/>
            </a:lvl3pPr>
            <a:lvl4pPr marL="1371614" indent="0">
              <a:buNone/>
              <a:defRPr sz="900"/>
            </a:lvl4pPr>
            <a:lvl5pPr marL="1828818" indent="0">
              <a:buNone/>
              <a:defRPr sz="900"/>
            </a:lvl5pPr>
            <a:lvl6pPr marL="2286023" indent="0">
              <a:buNone/>
              <a:defRPr sz="900"/>
            </a:lvl6pPr>
            <a:lvl7pPr marL="2743227" indent="0">
              <a:buNone/>
              <a:defRPr sz="900"/>
            </a:lvl7pPr>
            <a:lvl8pPr marL="3200432" indent="0">
              <a:buNone/>
              <a:defRPr sz="900"/>
            </a:lvl8pPr>
            <a:lvl9pPr marL="3657637"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345277E9-1BB0-4DC3-83CD-0DA49FBA562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77CDE1C1-7C9F-4847-9E73-55791CC4B3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CEDFADA2-9F2B-4D4D-BECA-C9613171CF0E}"/>
              </a:ext>
            </a:extLst>
          </p:cNvPr>
          <p:cNvSpPr>
            <a:spLocks noGrp="1" noChangeArrowheads="1"/>
          </p:cNvSpPr>
          <p:nvPr>
            <p:ph type="sldNum" sz="quarter" idx="12"/>
          </p:nvPr>
        </p:nvSpPr>
        <p:spPr>
          <a:ln/>
        </p:spPr>
        <p:txBody>
          <a:bodyPr/>
          <a:lstStyle>
            <a:lvl1pPr>
              <a:defRPr/>
            </a:lvl1pPr>
          </a:lstStyle>
          <a:p>
            <a:fld id="{842F06BF-38FC-4E9B-94F4-920786ECA7C7}" type="slidenum">
              <a:rPr lang="en-US" altLang="en-US"/>
              <a:pPr/>
              <a:t>‹#›</a:t>
            </a:fld>
            <a:endParaRPr lang="en-US" altLang="en-US"/>
          </a:p>
        </p:txBody>
      </p:sp>
    </p:spTree>
    <p:extLst>
      <p:ext uri="{BB962C8B-B14F-4D97-AF65-F5344CB8AC3E}">
        <p14:creationId xmlns:p14="http://schemas.microsoft.com/office/powerpoint/2010/main" val="3408652924"/>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E0000"/>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4353B302-F50F-47CF-B984-CFD1BBE1B1C6}"/>
              </a:ext>
            </a:extLst>
          </p:cNvPr>
          <p:cNvGrpSpPr>
            <a:grpSpLocks/>
          </p:cNvGrpSpPr>
          <p:nvPr/>
        </p:nvGrpSpPr>
        <p:grpSpPr bwMode="auto">
          <a:xfrm>
            <a:off x="304800" y="228600"/>
            <a:ext cx="11582400" cy="5943600"/>
            <a:chOff x="144" y="144"/>
            <a:chExt cx="5472" cy="3744"/>
          </a:xfrm>
        </p:grpSpPr>
        <p:sp>
          <p:nvSpPr>
            <p:cNvPr id="4099" name="Rectangle 3">
              <a:extLst>
                <a:ext uri="{FF2B5EF4-FFF2-40B4-BE49-F238E27FC236}">
                  <a16:creationId xmlns:a16="http://schemas.microsoft.com/office/drawing/2014/main" id="{30B37C2F-8DDA-4A3E-9FEF-4B45AAB7190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eaLnBrk="1" hangingPunct="1">
                <a:defRPr/>
              </a:pPr>
              <a:endParaRPr lang="en-US" sz="2400" dirty="0">
                <a:latin typeface="Calibri" panose="020F0502020204030204" pitchFamily="34" charset="0"/>
              </a:endParaRPr>
            </a:p>
          </p:txBody>
        </p:sp>
        <p:sp>
          <p:nvSpPr>
            <p:cNvPr id="4100" name="Rectangle 4">
              <a:extLst>
                <a:ext uri="{FF2B5EF4-FFF2-40B4-BE49-F238E27FC236}">
                  <a16:creationId xmlns:a16="http://schemas.microsoft.com/office/drawing/2014/main" id="{2D9399DA-48C1-4CB5-BCBA-5B3BD85DFEEC}"/>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defRPr/>
              </a:pPr>
              <a:endParaRPr lang="en-US" sz="2400" dirty="0">
                <a:latin typeface="Calibri" panose="020F0502020204030204" pitchFamily="34" charset="0"/>
              </a:endParaRPr>
            </a:p>
          </p:txBody>
        </p:sp>
        <p:sp>
          <p:nvSpPr>
            <p:cNvPr id="4101" name="Line 5">
              <a:extLst>
                <a:ext uri="{FF2B5EF4-FFF2-40B4-BE49-F238E27FC236}">
                  <a16:creationId xmlns:a16="http://schemas.microsoft.com/office/drawing/2014/main" id="{798BDBC1-0FC0-4D00-B2E0-D639951F5A7B}"/>
                </a:ext>
              </a:extLst>
            </p:cNvPr>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pPr>
                <a:defRPr/>
              </a:pPr>
              <a:endParaRPr lang="en-US"/>
            </a:p>
          </p:txBody>
        </p:sp>
      </p:grpSp>
      <p:sp>
        <p:nvSpPr>
          <p:cNvPr id="1027" name="Rectangle 6">
            <a:extLst>
              <a:ext uri="{FF2B5EF4-FFF2-40B4-BE49-F238E27FC236}">
                <a16:creationId xmlns:a16="http://schemas.microsoft.com/office/drawing/2014/main" id="{495D3114-6C4A-410A-BF53-7861DFB44239}"/>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dirty="0"/>
              <a:t>Click to edit Master title style</a:t>
            </a:r>
          </a:p>
        </p:txBody>
      </p:sp>
      <p:sp>
        <p:nvSpPr>
          <p:cNvPr id="1028" name="Rectangle 7">
            <a:extLst>
              <a:ext uri="{FF2B5EF4-FFF2-40B4-BE49-F238E27FC236}">
                <a16:creationId xmlns:a16="http://schemas.microsoft.com/office/drawing/2014/main" id="{BBBD9A58-D3B0-41C2-AAAE-25BD816D1142}"/>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4" name="Rectangle 8">
            <a:extLst>
              <a:ext uri="{FF2B5EF4-FFF2-40B4-BE49-F238E27FC236}">
                <a16:creationId xmlns:a16="http://schemas.microsoft.com/office/drawing/2014/main" id="{42688DCA-E2BD-456A-8B64-0C017358C50B}"/>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smtClean="0"/>
            </a:lvl1pPr>
          </a:lstStyle>
          <a:p>
            <a:pPr>
              <a:defRPr/>
            </a:pPr>
            <a:endParaRPr lang="en-US"/>
          </a:p>
        </p:txBody>
      </p:sp>
      <p:sp>
        <p:nvSpPr>
          <p:cNvPr id="4105" name="Rectangle 9">
            <a:extLst>
              <a:ext uri="{FF2B5EF4-FFF2-40B4-BE49-F238E27FC236}">
                <a16:creationId xmlns:a16="http://schemas.microsoft.com/office/drawing/2014/main" id="{BC05E77D-F8A0-4D7A-8C7B-21E828C6E330}"/>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smtClean="0"/>
            </a:lvl1pPr>
          </a:lstStyle>
          <a:p>
            <a:pPr>
              <a:defRPr/>
            </a:pPr>
            <a:endParaRPr lang="en-US"/>
          </a:p>
        </p:txBody>
      </p:sp>
      <p:sp>
        <p:nvSpPr>
          <p:cNvPr id="4106" name="Rectangle 10">
            <a:extLst>
              <a:ext uri="{FF2B5EF4-FFF2-40B4-BE49-F238E27FC236}">
                <a16:creationId xmlns:a16="http://schemas.microsoft.com/office/drawing/2014/main" id="{EBAEACC0-BC36-429B-9240-481066FC7700}"/>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fld id="{5E231601-6990-42DE-92DB-ACD44DF52032}"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xStyles>
    <p:titleStyle>
      <a:lvl1pPr algn="l" rtl="0" eaLnBrk="0" fontAlgn="base" hangingPunct="0">
        <a:lnSpc>
          <a:spcPct val="80000"/>
        </a:lnSpc>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5" algn="l" rtl="0" fontAlgn="base">
        <a:lnSpc>
          <a:spcPct val="80000"/>
        </a:lnSpc>
        <a:spcBef>
          <a:spcPct val="0"/>
        </a:spcBef>
        <a:spcAft>
          <a:spcPct val="0"/>
        </a:spcAft>
        <a:defRPr sz="4400">
          <a:solidFill>
            <a:schemeClr val="tx2"/>
          </a:solidFill>
          <a:latin typeface="Times New Roman" pitchFamily="18" charset="0"/>
        </a:defRPr>
      </a:lvl6pPr>
      <a:lvl7pPr marL="914409" algn="l" rtl="0" fontAlgn="base">
        <a:lnSpc>
          <a:spcPct val="80000"/>
        </a:lnSpc>
        <a:spcBef>
          <a:spcPct val="0"/>
        </a:spcBef>
        <a:spcAft>
          <a:spcPct val="0"/>
        </a:spcAft>
        <a:defRPr sz="4400">
          <a:solidFill>
            <a:schemeClr val="tx2"/>
          </a:solidFill>
          <a:latin typeface="Times New Roman" pitchFamily="18" charset="0"/>
        </a:defRPr>
      </a:lvl7pPr>
      <a:lvl8pPr marL="1371614" algn="l" rtl="0" fontAlgn="base">
        <a:lnSpc>
          <a:spcPct val="80000"/>
        </a:lnSpc>
        <a:spcBef>
          <a:spcPct val="0"/>
        </a:spcBef>
        <a:spcAft>
          <a:spcPct val="0"/>
        </a:spcAft>
        <a:defRPr sz="4400">
          <a:solidFill>
            <a:schemeClr val="tx2"/>
          </a:solidFill>
          <a:latin typeface="Times New Roman" pitchFamily="18" charset="0"/>
        </a:defRPr>
      </a:lvl8pPr>
      <a:lvl9pPr marL="1828818"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3" indent="-342903"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7" indent="-285753"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11" indent="-228602"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16" indent="-228602"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21" indent="-228602"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25" indent="-228602"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30" indent="-228602"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34" indent="-228602"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39" indent="-228602"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9" rtl="0" eaLnBrk="1" latinLnBrk="0" hangingPunct="1">
        <a:defRPr sz="1800" kern="1200">
          <a:solidFill>
            <a:schemeClr val="tx1"/>
          </a:solidFill>
          <a:latin typeface="+mn-lt"/>
          <a:ea typeface="+mn-ea"/>
          <a:cs typeface="+mn-cs"/>
        </a:defRPr>
      </a:lvl1pPr>
      <a:lvl2pPr marL="457205" algn="l" defTabSz="914409" rtl="0" eaLnBrk="1" latinLnBrk="0" hangingPunct="1">
        <a:defRPr sz="1800" kern="1200">
          <a:solidFill>
            <a:schemeClr val="tx1"/>
          </a:solidFill>
          <a:latin typeface="+mn-lt"/>
          <a:ea typeface="+mn-ea"/>
          <a:cs typeface="+mn-cs"/>
        </a:defRPr>
      </a:lvl2pPr>
      <a:lvl3pPr marL="914409" algn="l" defTabSz="914409" rtl="0" eaLnBrk="1" latinLnBrk="0" hangingPunct="1">
        <a:defRPr sz="1800" kern="1200">
          <a:solidFill>
            <a:schemeClr val="tx1"/>
          </a:solidFill>
          <a:latin typeface="+mn-lt"/>
          <a:ea typeface="+mn-ea"/>
          <a:cs typeface="+mn-cs"/>
        </a:defRPr>
      </a:lvl3pPr>
      <a:lvl4pPr marL="1371614" algn="l" defTabSz="914409" rtl="0" eaLnBrk="1" latinLnBrk="0" hangingPunct="1">
        <a:defRPr sz="1800" kern="1200">
          <a:solidFill>
            <a:schemeClr val="tx1"/>
          </a:solidFill>
          <a:latin typeface="+mn-lt"/>
          <a:ea typeface="+mn-ea"/>
          <a:cs typeface="+mn-cs"/>
        </a:defRPr>
      </a:lvl4pPr>
      <a:lvl5pPr marL="1828818" algn="l" defTabSz="914409" rtl="0" eaLnBrk="1" latinLnBrk="0" hangingPunct="1">
        <a:defRPr sz="1800" kern="1200">
          <a:solidFill>
            <a:schemeClr val="tx1"/>
          </a:solidFill>
          <a:latin typeface="+mn-lt"/>
          <a:ea typeface="+mn-ea"/>
          <a:cs typeface="+mn-cs"/>
        </a:defRPr>
      </a:lvl5pPr>
      <a:lvl6pPr marL="2286023" algn="l" defTabSz="914409" rtl="0" eaLnBrk="1" latinLnBrk="0" hangingPunct="1">
        <a:defRPr sz="1800" kern="1200">
          <a:solidFill>
            <a:schemeClr val="tx1"/>
          </a:solidFill>
          <a:latin typeface="+mn-lt"/>
          <a:ea typeface="+mn-ea"/>
          <a:cs typeface="+mn-cs"/>
        </a:defRPr>
      </a:lvl6pPr>
      <a:lvl7pPr marL="2743227" algn="l" defTabSz="914409" rtl="0" eaLnBrk="1" latinLnBrk="0" hangingPunct="1">
        <a:defRPr sz="1800" kern="1200">
          <a:solidFill>
            <a:schemeClr val="tx1"/>
          </a:solidFill>
          <a:latin typeface="+mn-lt"/>
          <a:ea typeface="+mn-ea"/>
          <a:cs typeface="+mn-cs"/>
        </a:defRPr>
      </a:lvl7pPr>
      <a:lvl8pPr marL="3200432" algn="l" defTabSz="914409" rtl="0" eaLnBrk="1" latinLnBrk="0" hangingPunct="1">
        <a:defRPr sz="1800" kern="1200">
          <a:solidFill>
            <a:schemeClr val="tx1"/>
          </a:solidFill>
          <a:latin typeface="+mn-lt"/>
          <a:ea typeface="+mn-ea"/>
          <a:cs typeface="+mn-cs"/>
        </a:defRPr>
      </a:lvl8pPr>
      <a:lvl9pPr marL="3657637" algn="l" defTabSz="9144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D8200B7-6E7C-4E30-8999-E5151CD3AC9F}"/>
              </a:ext>
            </a:extLst>
          </p:cNvPr>
          <p:cNvSpPr>
            <a:spLocks noGrp="1" noChangeArrowheads="1"/>
          </p:cNvSpPr>
          <p:nvPr>
            <p:ph type="ctrTitle"/>
          </p:nvPr>
        </p:nvSpPr>
        <p:spPr>
          <a:xfrm>
            <a:off x="2286000" y="152400"/>
            <a:ext cx="7696200" cy="958850"/>
          </a:xfrm>
          <a:effectLst>
            <a:outerShdw dist="35921" dir="2700000" algn="ctr" rotWithShape="0">
              <a:srgbClr val="D05400"/>
            </a:outerShdw>
          </a:effectLst>
        </p:spPr>
        <p:txBody>
          <a:bodyPr/>
          <a:lstStyle/>
          <a:p>
            <a:pPr eaLnBrk="1" hangingPunct="1">
              <a:defRPr/>
            </a:pPr>
            <a:r>
              <a:rPr lang="en-US" b="1"/>
              <a:t>Realized Eschatology</a:t>
            </a:r>
          </a:p>
        </p:txBody>
      </p:sp>
      <p:sp>
        <p:nvSpPr>
          <p:cNvPr id="3075" name="Rectangle 9">
            <a:extLst>
              <a:ext uri="{FF2B5EF4-FFF2-40B4-BE49-F238E27FC236}">
                <a16:creationId xmlns:a16="http://schemas.microsoft.com/office/drawing/2014/main" id="{2964B280-A25C-495C-BC7E-DAD9DAC71DED}"/>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6" name="Rectangle 10">
            <a:extLst>
              <a:ext uri="{FF2B5EF4-FFF2-40B4-BE49-F238E27FC236}">
                <a16:creationId xmlns:a16="http://schemas.microsoft.com/office/drawing/2014/main" id="{B1871732-CC58-4C39-B0FD-3A1161EDEADF}"/>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7" name="Rectangle 11">
            <a:extLst>
              <a:ext uri="{FF2B5EF4-FFF2-40B4-BE49-F238E27FC236}">
                <a16:creationId xmlns:a16="http://schemas.microsoft.com/office/drawing/2014/main" id="{604BC714-9F35-4722-8C8C-39FEBF78FB4B}"/>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8" name="Rectangle 12">
            <a:extLst>
              <a:ext uri="{FF2B5EF4-FFF2-40B4-BE49-F238E27FC236}">
                <a16:creationId xmlns:a16="http://schemas.microsoft.com/office/drawing/2014/main" id="{A0258911-F565-42FE-A0D5-0ACCE609C8AC}"/>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9" name="Line 13">
            <a:extLst>
              <a:ext uri="{FF2B5EF4-FFF2-40B4-BE49-F238E27FC236}">
                <a16:creationId xmlns:a16="http://schemas.microsoft.com/office/drawing/2014/main" id="{B14918CE-6340-4EE6-9BD7-3161921EB68D}"/>
              </a:ext>
            </a:extLst>
          </p:cNvPr>
          <p:cNvSpPr>
            <a:spLocks noChangeShapeType="1"/>
          </p:cNvSpPr>
          <p:nvPr/>
        </p:nvSpPr>
        <p:spPr bwMode="auto">
          <a:xfrm>
            <a:off x="1828800" y="12954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6" name="Text Box 18">
            <a:extLst>
              <a:ext uri="{FF2B5EF4-FFF2-40B4-BE49-F238E27FC236}">
                <a16:creationId xmlns:a16="http://schemas.microsoft.com/office/drawing/2014/main" id="{294A5368-5EC4-4055-B8E1-4DB9C77EBB3C}"/>
              </a:ext>
            </a:extLst>
          </p:cNvPr>
          <p:cNvSpPr txBox="1">
            <a:spLocks noChangeArrowheads="1"/>
          </p:cNvSpPr>
          <p:nvPr/>
        </p:nvSpPr>
        <p:spPr bwMode="auto">
          <a:xfrm>
            <a:off x="152400" y="1981200"/>
            <a:ext cx="3464196" cy="4154984"/>
          </a:xfrm>
          <a:prstGeom prst="rect">
            <a:avLst/>
          </a:prstGeom>
          <a:noFill/>
          <a:ln w="9525">
            <a:noFill/>
            <a:miter lim="800000"/>
            <a:headEnd/>
            <a:tailEnd/>
          </a:ln>
          <a:effectLst>
            <a:outerShdw dist="28398" dir="1593903" algn="ctr" rotWithShape="0">
              <a:schemeClr val="tx1"/>
            </a:outerShdw>
          </a:effectLst>
        </p:spPr>
        <p:txBody>
          <a:bodyPr wrap="square">
            <a:spAutoFit/>
          </a:bodyPr>
          <a:lstStyle/>
          <a:p>
            <a:pPr algn="ctr">
              <a:spcBef>
                <a:spcPct val="50000"/>
              </a:spcBef>
              <a:defRPr/>
            </a:pPr>
            <a:r>
              <a:rPr lang="en-US" sz="6600" b="1" dirty="0">
                <a:solidFill>
                  <a:srgbClr val="D05400"/>
                </a:solidFill>
                <a:latin typeface="Calibri" panose="020F0502020204030204" pitchFamily="34" charset="0"/>
              </a:rPr>
              <a:t>The</a:t>
            </a:r>
            <a:br>
              <a:rPr lang="en-US" sz="6600" b="1" dirty="0">
                <a:solidFill>
                  <a:srgbClr val="D05400"/>
                </a:solidFill>
                <a:latin typeface="Calibri" panose="020F0502020204030204" pitchFamily="34" charset="0"/>
              </a:rPr>
            </a:br>
            <a:r>
              <a:rPr lang="en-US" sz="6600" b="1" dirty="0">
                <a:solidFill>
                  <a:srgbClr val="D05400"/>
                </a:solidFill>
                <a:latin typeface="Calibri" panose="020F0502020204030204" pitchFamily="34" charset="0"/>
              </a:rPr>
              <a:t>Second Coming</a:t>
            </a:r>
            <a:br>
              <a:rPr lang="en-US" sz="6600" b="1" dirty="0">
                <a:solidFill>
                  <a:srgbClr val="D05400"/>
                </a:solidFill>
                <a:latin typeface="Calibri" panose="020F0502020204030204" pitchFamily="34" charset="0"/>
              </a:rPr>
            </a:br>
            <a:r>
              <a:rPr lang="en-US" sz="6600" b="1" dirty="0">
                <a:solidFill>
                  <a:srgbClr val="D05400"/>
                </a:solidFill>
                <a:latin typeface="Calibri" panose="020F0502020204030204" pitchFamily="34" charset="0"/>
              </a:rPr>
              <a:t>of Christ</a:t>
            </a:r>
          </a:p>
        </p:txBody>
      </p:sp>
      <p:pic>
        <p:nvPicPr>
          <p:cNvPr id="3" name="Picture 2">
            <a:extLst>
              <a:ext uri="{FF2B5EF4-FFF2-40B4-BE49-F238E27FC236}">
                <a16:creationId xmlns:a16="http://schemas.microsoft.com/office/drawing/2014/main" id="{2ED3DC15-E903-1240-0B5A-CC275AF3B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6596" y="1524000"/>
            <a:ext cx="8263464" cy="5029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4564FC79-E87F-4A3D-8E8A-6C4FCF1EA060}"/>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72711" name="Line 7">
            <a:extLst>
              <a:ext uri="{FF2B5EF4-FFF2-40B4-BE49-F238E27FC236}">
                <a16:creationId xmlns:a16="http://schemas.microsoft.com/office/drawing/2014/main" id="{DAB8BFFB-D88B-47B0-85A7-80441E3942EA}"/>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2" name="Rectangle 8">
            <a:extLst>
              <a:ext uri="{FF2B5EF4-FFF2-40B4-BE49-F238E27FC236}">
                <a16:creationId xmlns:a16="http://schemas.microsoft.com/office/drawing/2014/main" id="{3554F1BB-2BFF-4129-9BD2-2340D4730240}"/>
              </a:ext>
            </a:extLst>
          </p:cNvPr>
          <p:cNvSpPr>
            <a:spLocks noGrp="1" noChangeArrowheads="1"/>
          </p:cNvSpPr>
          <p:nvPr>
            <p:ph type="body" idx="1"/>
          </p:nvPr>
        </p:nvSpPr>
        <p:spPr>
          <a:xfrm>
            <a:off x="304800" y="1828800"/>
            <a:ext cx="11582400" cy="4800600"/>
          </a:xfrm>
        </p:spPr>
        <p:txBody>
          <a:bodyPr/>
          <a:lstStyle/>
          <a:p>
            <a:pPr eaLnBrk="1" hangingPunct="1"/>
            <a:r>
              <a:rPr lang="en-US" altLang="en-US" sz="3600" b="1" dirty="0">
                <a:latin typeface="Calibri" panose="020F0502020204030204" pitchFamily="34" charset="0"/>
              </a:rPr>
              <a:t>70 AD doctrine makes </a:t>
            </a:r>
            <a:r>
              <a:rPr lang="en-US" altLang="en-US" sz="3600" b="1" dirty="0">
                <a:solidFill>
                  <a:srgbClr val="FFFF00"/>
                </a:solidFill>
                <a:latin typeface="Calibri" panose="020F0502020204030204" pitchFamily="34" charset="0"/>
              </a:rPr>
              <a:t>every</a:t>
            </a:r>
            <a:r>
              <a:rPr lang="en-US" altLang="en-US" sz="3600" b="1" dirty="0">
                <a:latin typeface="Calibri" panose="020F0502020204030204" pitchFamily="34" charset="0"/>
              </a:rPr>
              <a:t> mention of the </a:t>
            </a:r>
            <a:r>
              <a:rPr lang="en-US" altLang="en-US" sz="3600" b="1" i="1" dirty="0">
                <a:solidFill>
                  <a:srgbClr val="FFC489"/>
                </a:solidFill>
                <a:latin typeface="Calibri" panose="020F0502020204030204" pitchFamily="34" charset="0"/>
              </a:rPr>
              <a:t>“coming of the Lord”</a:t>
            </a:r>
            <a:r>
              <a:rPr lang="en-US" altLang="en-US" sz="3600" b="1" dirty="0">
                <a:latin typeface="Calibri" panose="020F0502020204030204" pitchFamily="34" charset="0"/>
              </a:rPr>
              <a:t> or </a:t>
            </a:r>
            <a:r>
              <a:rPr lang="en-US" altLang="en-US" sz="3600" b="1" i="1" dirty="0">
                <a:solidFill>
                  <a:srgbClr val="FFC489"/>
                </a:solidFill>
                <a:latin typeface="Calibri" panose="020F0502020204030204" pitchFamily="34" charset="0"/>
              </a:rPr>
              <a:t>“Day of the Lord”</a:t>
            </a:r>
            <a:r>
              <a:rPr lang="en-US" altLang="en-US" sz="3600" b="1" dirty="0">
                <a:latin typeface="Calibri" panose="020F0502020204030204" pitchFamily="34" charset="0"/>
              </a:rPr>
              <a:t> mean the same event, regardless of its usage in context</a:t>
            </a:r>
          </a:p>
          <a:p>
            <a:pPr eaLnBrk="1" hangingPunct="1"/>
            <a:r>
              <a:rPr lang="en-US" altLang="en-US" sz="3600" b="1" dirty="0">
                <a:latin typeface="Calibri" panose="020F0502020204030204" pitchFamily="34" charset="0"/>
              </a:rPr>
              <a:t>Biblical interpretation can have</a:t>
            </a:r>
            <a:br>
              <a:rPr lang="en-US" altLang="en-US" sz="3600" b="1" dirty="0">
                <a:latin typeface="Calibri" panose="020F0502020204030204" pitchFamily="34" charset="0"/>
              </a:rPr>
            </a:br>
            <a:r>
              <a:rPr lang="en-US" altLang="en-US" sz="3600" b="1" dirty="0">
                <a:latin typeface="Calibri" panose="020F0502020204030204" pitchFamily="34" charset="0"/>
              </a:rPr>
              <a:t>different meanings</a:t>
            </a:r>
            <a:endParaRPr lang="en-US" altLang="en-US" sz="3600" b="1" dirty="0">
              <a:solidFill>
                <a:srgbClr val="FFCC66"/>
              </a:solidFill>
              <a:latin typeface="Calibri" panose="020F0502020204030204" pitchFamily="34" charset="0"/>
            </a:endParaRPr>
          </a:p>
        </p:txBody>
      </p:sp>
      <p:pic>
        <p:nvPicPr>
          <p:cNvPr id="72718" name="Picture 14" descr="CoupleBibleStudy">
            <a:extLst>
              <a:ext uri="{FF2B5EF4-FFF2-40B4-BE49-F238E27FC236}">
                <a16:creationId xmlns:a16="http://schemas.microsoft.com/office/drawing/2014/main" id="{18EFAC2E-CC77-4F3A-B226-31C722D2E3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2244" y="3124200"/>
            <a:ext cx="463654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9">
            <a:extLst>
              <a:ext uri="{FF2B5EF4-FFF2-40B4-BE49-F238E27FC236}">
                <a16:creationId xmlns:a16="http://schemas.microsoft.com/office/drawing/2014/main" id="{D1125952-E0EF-6A3E-7808-075BBE502BF3}"/>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2DA0B0CF-CC26-39BD-F767-0F53F6797BE6}"/>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FB06D0D9-FE26-2F70-6DF7-0054E1019312}"/>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E685FA47-3092-7C65-2898-93E08CFE4134}"/>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B7A19CB2-4F4C-4FCC-B04A-EA722E7C4C9D}"/>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13319" name="Line 7">
            <a:extLst>
              <a:ext uri="{FF2B5EF4-FFF2-40B4-BE49-F238E27FC236}">
                <a16:creationId xmlns:a16="http://schemas.microsoft.com/office/drawing/2014/main" id="{F2CF09BC-119F-46C7-8CD4-2A823D962D38}"/>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738" name="Rectangle 10">
            <a:extLst>
              <a:ext uri="{FF2B5EF4-FFF2-40B4-BE49-F238E27FC236}">
                <a16:creationId xmlns:a16="http://schemas.microsoft.com/office/drawing/2014/main" id="{CEFD6AED-9555-48E4-8F71-24CC603BD395}"/>
              </a:ext>
            </a:extLst>
          </p:cNvPr>
          <p:cNvSpPr>
            <a:spLocks noChangeArrowheads="1"/>
          </p:cNvSpPr>
          <p:nvPr/>
        </p:nvSpPr>
        <p:spPr bwMode="auto">
          <a:xfrm>
            <a:off x="304800" y="1905000"/>
            <a:ext cx="11582400" cy="4191000"/>
          </a:xfrm>
          <a:prstGeom prst="rect">
            <a:avLst/>
          </a:prstGeom>
          <a:solidFill>
            <a:srgbClr val="FFC489"/>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3739" name="Text Box 11">
            <a:extLst>
              <a:ext uri="{FF2B5EF4-FFF2-40B4-BE49-F238E27FC236}">
                <a16:creationId xmlns:a16="http://schemas.microsoft.com/office/drawing/2014/main" id="{39EFF9C2-96D5-40A7-A721-70024BA2498D}"/>
              </a:ext>
            </a:extLst>
          </p:cNvPr>
          <p:cNvSpPr txBox="1">
            <a:spLocks noChangeArrowheads="1"/>
          </p:cNvSpPr>
          <p:nvPr/>
        </p:nvSpPr>
        <p:spPr bwMode="auto">
          <a:xfrm>
            <a:off x="1828800" y="1910239"/>
            <a:ext cx="8534400"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dirty="0">
                <a:solidFill>
                  <a:schemeClr val="bg1"/>
                </a:solidFill>
                <a:latin typeface="Calibri" panose="020F0502020204030204" pitchFamily="34" charset="0"/>
              </a:rPr>
              <a:t>“Laid hands on them” </a:t>
            </a:r>
            <a:r>
              <a:rPr lang="en-US" altLang="en-US" sz="2800" i="1" dirty="0">
                <a:solidFill>
                  <a:schemeClr val="bg1"/>
                </a:solidFill>
                <a:latin typeface="Calibri" panose="020F0502020204030204" pitchFamily="34" charset="0"/>
              </a:rPr>
              <a:t>(Acts 4:3)</a:t>
            </a:r>
            <a:br>
              <a:rPr lang="en-US" altLang="en-US" sz="2800" i="1" dirty="0">
                <a:solidFill>
                  <a:schemeClr val="bg1"/>
                </a:solidFill>
                <a:latin typeface="Calibri" panose="020F0502020204030204" pitchFamily="34" charset="0"/>
              </a:rPr>
            </a:br>
            <a:r>
              <a:rPr lang="en-US" altLang="en-US" sz="2800" b="1" dirty="0">
                <a:solidFill>
                  <a:schemeClr val="bg1"/>
                </a:solidFill>
                <a:latin typeface="Calibri" panose="020F0502020204030204" pitchFamily="34" charset="0"/>
              </a:rPr>
              <a:t>to arrest</a:t>
            </a:r>
          </a:p>
          <a:p>
            <a:pPr algn="ctr">
              <a:spcBef>
                <a:spcPct val="50000"/>
              </a:spcBef>
            </a:pPr>
            <a:r>
              <a:rPr lang="en-US" altLang="en-US" sz="2800" dirty="0">
                <a:solidFill>
                  <a:schemeClr val="bg1"/>
                </a:solidFill>
                <a:latin typeface="Calibri" panose="020F0502020204030204" pitchFamily="34" charset="0"/>
              </a:rPr>
              <a:t>“Laid hands on them” </a:t>
            </a:r>
            <a:r>
              <a:rPr lang="en-US" altLang="en-US" sz="2800" i="1" dirty="0">
                <a:solidFill>
                  <a:schemeClr val="bg1"/>
                </a:solidFill>
                <a:latin typeface="Calibri" panose="020F0502020204030204" pitchFamily="34" charset="0"/>
              </a:rPr>
              <a:t>(Acts 13:3)</a:t>
            </a:r>
            <a:r>
              <a:rPr lang="en-US" altLang="en-US" sz="2800" dirty="0">
                <a:solidFill>
                  <a:schemeClr val="bg1"/>
                </a:solidFill>
                <a:latin typeface="Calibri" panose="020F0502020204030204" pitchFamily="34" charset="0"/>
              </a:rPr>
              <a:t> </a:t>
            </a:r>
            <a:br>
              <a:rPr lang="en-US" altLang="en-US" sz="2800" dirty="0">
                <a:solidFill>
                  <a:schemeClr val="bg1"/>
                </a:solidFill>
                <a:latin typeface="Calibri" panose="020F0502020204030204" pitchFamily="34" charset="0"/>
              </a:rPr>
            </a:br>
            <a:r>
              <a:rPr lang="en-US" altLang="en-US" sz="2800" b="1" dirty="0">
                <a:solidFill>
                  <a:schemeClr val="bg1"/>
                </a:solidFill>
                <a:latin typeface="Calibri" panose="020F0502020204030204" pitchFamily="34" charset="0"/>
              </a:rPr>
              <a:t>to commend</a:t>
            </a:r>
          </a:p>
          <a:p>
            <a:pPr algn="ctr">
              <a:spcBef>
                <a:spcPct val="50000"/>
              </a:spcBef>
            </a:pPr>
            <a:r>
              <a:rPr lang="en-US" altLang="en-US" sz="2800" dirty="0">
                <a:solidFill>
                  <a:schemeClr val="bg1"/>
                </a:solidFill>
                <a:latin typeface="Calibri" panose="020F0502020204030204" pitchFamily="34" charset="0"/>
              </a:rPr>
              <a:t>“Laid hands on her” </a:t>
            </a:r>
            <a:r>
              <a:rPr lang="en-US" altLang="en-US" sz="2800" i="1" dirty="0">
                <a:solidFill>
                  <a:schemeClr val="bg1"/>
                </a:solidFill>
                <a:latin typeface="Calibri" panose="020F0502020204030204" pitchFamily="34" charset="0"/>
              </a:rPr>
              <a:t>(Luke 13:13)</a:t>
            </a:r>
            <a:br>
              <a:rPr lang="en-US" altLang="en-US" sz="2800" i="1" dirty="0">
                <a:solidFill>
                  <a:schemeClr val="bg1"/>
                </a:solidFill>
                <a:latin typeface="Calibri" panose="020F0502020204030204" pitchFamily="34" charset="0"/>
              </a:rPr>
            </a:br>
            <a:r>
              <a:rPr lang="en-US" altLang="en-US" sz="2800" b="1" dirty="0">
                <a:solidFill>
                  <a:schemeClr val="bg1"/>
                </a:solidFill>
                <a:latin typeface="Calibri" panose="020F0502020204030204" pitchFamily="34" charset="0"/>
              </a:rPr>
              <a:t>to heal</a:t>
            </a:r>
          </a:p>
          <a:p>
            <a:pPr algn="ctr">
              <a:spcBef>
                <a:spcPct val="50000"/>
              </a:spcBef>
            </a:pPr>
            <a:r>
              <a:rPr lang="en-US" altLang="en-US" sz="2800" dirty="0">
                <a:solidFill>
                  <a:schemeClr val="bg1"/>
                </a:solidFill>
                <a:latin typeface="Calibri" panose="020F0502020204030204" pitchFamily="34" charset="0"/>
              </a:rPr>
              <a:t>“Laid hands on them” </a:t>
            </a:r>
            <a:r>
              <a:rPr lang="en-US" altLang="en-US" sz="2800" i="1" dirty="0">
                <a:solidFill>
                  <a:schemeClr val="bg1"/>
                </a:solidFill>
                <a:latin typeface="Calibri" panose="020F0502020204030204" pitchFamily="34" charset="0"/>
              </a:rPr>
              <a:t>(Acts 8:17; 19:6)</a:t>
            </a:r>
            <a:br>
              <a:rPr lang="en-US" altLang="en-US" sz="2800" i="1" dirty="0">
                <a:solidFill>
                  <a:schemeClr val="bg1"/>
                </a:solidFill>
                <a:latin typeface="Calibri" panose="020F0502020204030204" pitchFamily="34" charset="0"/>
              </a:rPr>
            </a:br>
            <a:r>
              <a:rPr lang="en-US" altLang="en-US" sz="2800" b="1" dirty="0">
                <a:solidFill>
                  <a:schemeClr val="bg1"/>
                </a:solidFill>
                <a:latin typeface="Calibri" panose="020F0502020204030204" pitchFamily="34" charset="0"/>
              </a:rPr>
              <a:t>to impart spiritual gifts</a:t>
            </a:r>
          </a:p>
        </p:txBody>
      </p:sp>
      <p:sp>
        <p:nvSpPr>
          <p:cNvPr id="73741" name="Text Box 13">
            <a:extLst>
              <a:ext uri="{FF2B5EF4-FFF2-40B4-BE49-F238E27FC236}">
                <a16:creationId xmlns:a16="http://schemas.microsoft.com/office/drawing/2014/main" id="{D73AFCEF-087B-492E-8D64-9DE0593B13CF}"/>
              </a:ext>
            </a:extLst>
          </p:cNvPr>
          <p:cNvSpPr txBox="1">
            <a:spLocks noChangeArrowheads="1"/>
          </p:cNvSpPr>
          <p:nvPr/>
        </p:nvSpPr>
        <p:spPr bwMode="auto">
          <a:xfrm>
            <a:off x="304800" y="6096000"/>
            <a:ext cx="11582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200" dirty="0">
                <a:latin typeface="Calibri" panose="020F0502020204030204" pitchFamily="34" charset="0"/>
              </a:rPr>
              <a:t>We can’t arbitrarily assign one meaning to this phrase!</a:t>
            </a:r>
          </a:p>
        </p:txBody>
      </p:sp>
      <p:sp>
        <p:nvSpPr>
          <p:cNvPr id="2" name="Rectangle 9">
            <a:extLst>
              <a:ext uri="{FF2B5EF4-FFF2-40B4-BE49-F238E27FC236}">
                <a16:creationId xmlns:a16="http://schemas.microsoft.com/office/drawing/2014/main" id="{895B9F10-9F8D-1208-5CD3-7AA1199BEC6D}"/>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1BB0272F-A737-4276-2E35-95F9C32368B4}"/>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A65E0F31-5E94-1422-10B7-3F49E727D1E6}"/>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3A42E0A7-55A5-6B70-DDD2-4BF9DBA39F1F}"/>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3739">
                                            <p:txEl>
                                              <p:pRg st="1" end="1"/>
                                            </p:txEl>
                                          </p:spTgt>
                                        </p:tgtEl>
                                        <p:attrNameLst>
                                          <p:attrName>style.visibility</p:attrName>
                                        </p:attrNameLst>
                                      </p:cBhvr>
                                      <p:to>
                                        <p:strVal val="visible"/>
                                      </p:to>
                                    </p:set>
                                    <p:anim calcmode="lin" valueType="num">
                                      <p:cBhvr>
                                        <p:cTn id="7" dur="500" fill="hold"/>
                                        <p:tgtEl>
                                          <p:spTgt spid="7373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3739">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73739">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73739">
                                            <p:txEl>
                                              <p:pRg st="2" end="2"/>
                                            </p:txEl>
                                          </p:spTgt>
                                        </p:tgtEl>
                                        <p:attrNameLst>
                                          <p:attrName>style.visibility</p:attrName>
                                        </p:attrNameLst>
                                      </p:cBhvr>
                                      <p:to>
                                        <p:strVal val="visible"/>
                                      </p:to>
                                    </p:set>
                                    <p:anim calcmode="lin" valueType="num">
                                      <p:cBhvr>
                                        <p:cTn id="14" dur="500" fill="hold"/>
                                        <p:tgtEl>
                                          <p:spTgt spid="73739">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73739">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7373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73739">
                                            <p:txEl>
                                              <p:pRg st="3" end="3"/>
                                            </p:txEl>
                                          </p:spTgt>
                                        </p:tgtEl>
                                        <p:attrNameLst>
                                          <p:attrName>style.visibility</p:attrName>
                                        </p:attrNameLst>
                                      </p:cBhvr>
                                      <p:to>
                                        <p:strVal val="visible"/>
                                      </p:to>
                                    </p:set>
                                    <p:anim calcmode="lin" valueType="num">
                                      <p:cBhvr>
                                        <p:cTn id="21" dur="500" fill="hold"/>
                                        <p:tgtEl>
                                          <p:spTgt spid="73739">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73739">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73739">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nodeType="clickEffect">
                                  <p:stCondLst>
                                    <p:cond delay="0"/>
                                  </p:stCondLst>
                                  <p:childTnLst>
                                    <p:set>
                                      <p:cBhvr>
                                        <p:cTn id="27" dur="1" fill="hold">
                                          <p:stCondLst>
                                            <p:cond delay="0"/>
                                          </p:stCondLst>
                                        </p:cTn>
                                        <p:tgtEl>
                                          <p:spTgt spid="73741">
                                            <p:txEl>
                                              <p:pRg st="0" end="0"/>
                                            </p:txEl>
                                          </p:spTgt>
                                        </p:tgtEl>
                                        <p:attrNameLst>
                                          <p:attrName>style.visibility</p:attrName>
                                        </p:attrNameLst>
                                      </p:cBhvr>
                                      <p:to>
                                        <p:strVal val="visible"/>
                                      </p:to>
                                    </p:set>
                                    <p:anim calcmode="lin" valueType="num">
                                      <p:cBhvr>
                                        <p:cTn id="28" dur="500" fill="hold"/>
                                        <p:tgtEl>
                                          <p:spTgt spid="73741">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73741">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737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65" name="Rectangle 13">
            <a:extLst>
              <a:ext uri="{FF2B5EF4-FFF2-40B4-BE49-F238E27FC236}">
                <a16:creationId xmlns:a16="http://schemas.microsoft.com/office/drawing/2014/main" id="{5A71B7C1-9087-493C-8E25-E0CEDDA62AB2}"/>
              </a:ext>
            </a:extLst>
          </p:cNvPr>
          <p:cNvSpPr>
            <a:spLocks noChangeArrowheads="1"/>
          </p:cNvSpPr>
          <p:nvPr/>
        </p:nvSpPr>
        <p:spPr bwMode="auto">
          <a:xfrm>
            <a:off x="381000" y="3124200"/>
            <a:ext cx="11430000" cy="3352800"/>
          </a:xfrm>
          <a:prstGeom prst="rect">
            <a:avLst/>
          </a:prstGeom>
          <a:solidFill>
            <a:srgbClr val="4A4A6E"/>
          </a:solidFill>
          <a:ln w="9525">
            <a:solidFill>
              <a:srgbClr val="D054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4754" name="Rectangle 2">
            <a:extLst>
              <a:ext uri="{FF2B5EF4-FFF2-40B4-BE49-F238E27FC236}">
                <a16:creationId xmlns:a16="http://schemas.microsoft.com/office/drawing/2014/main" id="{6191A1A3-678D-426A-94C2-9E5ADAEC60CF}"/>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14344" name="Line 7">
            <a:extLst>
              <a:ext uri="{FF2B5EF4-FFF2-40B4-BE49-F238E27FC236}">
                <a16:creationId xmlns:a16="http://schemas.microsoft.com/office/drawing/2014/main" id="{2165D109-9FCB-45F9-9440-2D2874CC3388}"/>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0" name="Rectangle 8">
            <a:extLst>
              <a:ext uri="{FF2B5EF4-FFF2-40B4-BE49-F238E27FC236}">
                <a16:creationId xmlns:a16="http://schemas.microsoft.com/office/drawing/2014/main" id="{F6657D14-E855-4521-9768-743222DC7905}"/>
              </a:ext>
            </a:extLst>
          </p:cNvPr>
          <p:cNvSpPr>
            <a:spLocks noGrp="1" noChangeArrowheads="1"/>
          </p:cNvSpPr>
          <p:nvPr>
            <p:ph type="body" idx="1"/>
          </p:nvPr>
        </p:nvSpPr>
        <p:spPr>
          <a:xfrm>
            <a:off x="304800" y="1752600"/>
            <a:ext cx="11582400" cy="1981200"/>
          </a:xfrm>
        </p:spPr>
        <p:txBody>
          <a:bodyPr/>
          <a:lstStyle/>
          <a:p>
            <a:pPr eaLnBrk="1" hangingPunct="1"/>
            <a:r>
              <a:rPr lang="en-US" altLang="en-US" sz="3400" b="1" dirty="0">
                <a:latin typeface="Calibri" panose="020F0502020204030204" pitchFamily="34" charset="0"/>
              </a:rPr>
              <a:t>The problem with limiting the </a:t>
            </a:r>
            <a:r>
              <a:rPr lang="en-US" altLang="en-US" sz="3400" b="1" i="1" dirty="0">
                <a:solidFill>
                  <a:srgbClr val="FFC489"/>
                </a:solidFill>
                <a:latin typeface="Calibri" panose="020F0502020204030204" pitchFamily="34" charset="0"/>
              </a:rPr>
              <a:t>“coming of the Lord”</a:t>
            </a:r>
            <a:r>
              <a:rPr lang="en-US" altLang="en-US" sz="3400" b="1" dirty="0">
                <a:latin typeface="Calibri" panose="020F0502020204030204" pitchFamily="34" charset="0"/>
              </a:rPr>
              <a:t> to 70 A.D. is demonstrated by the following passages of scripture:</a:t>
            </a:r>
            <a:endParaRPr lang="en-US" altLang="en-US" sz="3400" b="1" dirty="0">
              <a:solidFill>
                <a:srgbClr val="FFCC66"/>
              </a:solidFill>
              <a:latin typeface="Calibri" panose="020F0502020204030204" pitchFamily="34" charset="0"/>
            </a:endParaRPr>
          </a:p>
        </p:txBody>
      </p:sp>
      <p:sp>
        <p:nvSpPr>
          <p:cNvPr id="74764" name="Text Box 12">
            <a:extLst>
              <a:ext uri="{FF2B5EF4-FFF2-40B4-BE49-F238E27FC236}">
                <a16:creationId xmlns:a16="http://schemas.microsoft.com/office/drawing/2014/main" id="{91E9D47F-91C7-40C0-90FF-F5572ED21964}"/>
              </a:ext>
            </a:extLst>
          </p:cNvPr>
          <p:cNvSpPr txBox="1">
            <a:spLocks noChangeArrowheads="1"/>
          </p:cNvSpPr>
          <p:nvPr/>
        </p:nvSpPr>
        <p:spPr bwMode="auto">
          <a:xfrm>
            <a:off x="533400" y="3276600"/>
            <a:ext cx="111252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dirty="0">
                <a:latin typeface="Calibri" panose="020F0502020204030204" pitchFamily="34" charset="0"/>
              </a:rPr>
              <a:t>“Now when He had spoken these things, while </a:t>
            </a:r>
            <a:r>
              <a:rPr lang="en-US" altLang="en-US" sz="2800" dirty="0">
                <a:solidFill>
                  <a:srgbClr val="FFFF00"/>
                </a:solidFill>
                <a:latin typeface="Calibri" panose="020F0502020204030204" pitchFamily="34" charset="0"/>
              </a:rPr>
              <a:t>they watched</a:t>
            </a:r>
            <a:r>
              <a:rPr lang="en-US" altLang="en-US" sz="2800" dirty="0">
                <a:latin typeface="Calibri" panose="020F0502020204030204" pitchFamily="34" charset="0"/>
              </a:rPr>
              <a:t>, He was taken up, and </a:t>
            </a:r>
            <a:r>
              <a:rPr lang="en-US" altLang="en-US" sz="2800" dirty="0">
                <a:solidFill>
                  <a:srgbClr val="FFFF00"/>
                </a:solidFill>
                <a:latin typeface="Calibri" panose="020F0502020204030204" pitchFamily="34" charset="0"/>
              </a:rPr>
              <a:t>a cloud received Him out of their sight</a:t>
            </a:r>
            <a:r>
              <a:rPr lang="en-US" altLang="en-US" sz="2800" dirty="0">
                <a:latin typeface="Calibri" panose="020F0502020204030204" pitchFamily="34" charset="0"/>
              </a:rPr>
              <a:t>. And while they </a:t>
            </a:r>
            <a:r>
              <a:rPr lang="en-US" altLang="en-US" sz="2800" dirty="0">
                <a:solidFill>
                  <a:srgbClr val="FFFF00"/>
                </a:solidFill>
                <a:latin typeface="Calibri" panose="020F0502020204030204" pitchFamily="34" charset="0"/>
              </a:rPr>
              <a:t>looked steadfastly toward heaven</a:t>
            </a:r>
            <a:r>
              <a:rPr lang="en-US" altLang="en-US" sz="2800" dirty="0">
                <a:latin typeface="Calibri" panose="020F0502020204030204" pitchFamily="34" charset="0"/>
              </a:rPr>
              <a:t> as He went up, behold, two men stood by them in white apparel, who also said, "Men of Galilee, </a:t>
            </a:r>
            <a:r>
              <a:rPr lang="en-US" altLang="en-US" sz="2800" dirty="0">
                <a:solidFill>
                  <a:srgbClr val="FFFF00"/>
                </a:solidFill>
                <a:latin typeface="Calibri" panose="020F0502020204030204" pitchFamily="34" charset="0"/>
              </a:rPr>
              <a:t>why do you stand gazing up into heaven</a:t>
            </a:r>
            <a:r>
              <a:rPr lang="en-US" altLang="en-US" sz="2800" dirty="0">
                <a:latin typeface="Calibri" panose="020F0502020204030204" pitchFamily="34" charset="0"/>
              </a:rPr>
              <a:t>? This same Jesus, who was taken up from you into heaven, will so come in like manner </a:t>
            </a:r>
            <a:r>
              <a:rPr lang="en-US" altLang="en-US" sz="2800" dirty="0">
                <a:solidFill>
                  <a:srgbClr val="FFFF00"/>
                </a:solidFill>
                <a:latin typeface="Calibri" panose="020F0502020204030204" pitchFamily="34" charset="0"/>
              </a:rPr>
              <a:t>as you saw Him</a:t>
            </a:r>
            <a:r>
              <a:rPr lang="en-US" altLang="en-US" sz="2800" dirty="0">
                <a:latin typeface="Calibri" panose="020F0502020204030204" pitchFamily="34" charset="0"/>
              </a:rPr>
              <a:t> go into heaven.”</a:t>
            </a:r>
            <a:r>
              <a:rPr lang="en-US" altLang="en-US" sz="2800" b="1" dirty="0">
                <a:latin typeface="Calibri" panose="020F0502020204030204" pitchFamily="34" charset="0"/>
              </a:rPr>
              <a:t> </a:t>
            </a:r>
            <a:br>
              <a:rPr lang="en-US" altLang="en-US" sz="2800" b="1" dirty="0">
                <a:latin typeface="Calibri" panose="020F0502020204030204" pitchFamily="34" charset="0"/>
              </a:rPr>
            </a:br>
            <a:r>
              <a:rPr lang="en-US" altLang="en-US" sz="2800" b="1" dirty="0">
                <a:latin typeface="Calibri" panose="020F0502020204030204" pitchFamily="34" charset="0"/>
              </a:rPr>
              <a:t>Acts 1:9-11</a:t>
            </a:r>
          </a:p>
        </p:txBody>
      </p:sp>
      <p:sp>
        <p:nvSpPr>
          <p:cNvPr id="2" name="Rectangle 9">
            <a:extLst>
              <a:ext uri="{FF2B5EF4-FFF2-40B4-BE49-F238E27FC236}">
                <a16:creationId xmlns:a16="http://schemas.microsoft.com/office/drawing/2014/main" id="{27BC476E-FD31-63C2-4E8B-43BE36E85BE7}"/>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3287D262-D3CD-734F-8954-CBD56C1419F1}"/>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F94BA6EF-32E2-AE93-C407-B2F5FB3C7065}"/>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9FC9BEE7-FE3B-AA47-7790-126D6549F3D5}"/>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4765"/>
                                        </p:tgtEl>
                                        <p:attrNameLst>
                                          <p:attrName>style.visibility</p:attrName>
                                        </p:attrNameLst>
                                      </p:cBhvr>
                                      <p:to>
                                        <p:strVal val="visible"/>
                                      </p:to>
                                    </p:set>
                                    <p:anim calcmode="lin" valueType="num">
                                      <p:cBhvr>
                                        <p:cTn id="7" dur="500" fill="hold"/>
                                        <p:tgtEl>
                                          <p:spTgt spid="74765"/>
                                        </p:tgtEl>
                                        <p:attrNameLst>
                                          <p:attrName>ppt_w</p:attrName>
                                        </p:attrNameLst>
                                      </p:cBhvr>
                                      <p:tavLst>
                                        <p:tav tm="0">
                                          <p:val>
                                            <p:fltVal val="0"/>
                                          </p:val>
                                        </p:tav>
                                        <p:tav tm="100000">
                                          <p:val>
                                            <p:strVal val="#ppt_w"/>
                                          </p:val>
                                        </p:tav>
                                      </p:tavLst>
                                    </p:anim>
                                    <p:anim calcmode="lin" valueType="num">
                                      <p:cBhvr>
                                        <p:cTn id="8" dur="500" fill="hold"/>
                                        <p:tgtEl>
                                          <p:spTgt spid="74765"/>
                                        </p:tgtEl>
                                        <p:attrNameLst>
                                          <p:attrName>ppt_h</p:attrName>
                                        </p:attrNameLst>
                                      </p:cBhvr>
                                      <p:tavLst>
                                        <p:tav tm="0">
                                          <p:val>
                                            <p:fltVal val="0"/>
                                          </p:val>
                                        </p:tav>
                                        <p:tav tm="100000">
                                          <p:val>
                                            <p:strVal val="#ppt_h"/>
                                          </p:val>
                                        </p:tav>
                                      </p:tavLst>
                                    </p:anim>
                                    <p:animEffect transition="in" filter="fade">
                                      <p:cBhvr>
                                        <p:cTn id="9" dur="500"/>
                                        <p:tgtEl>
                                          <p:spTgt spid="7476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4764"/>
                                        </p:tgtEl>
                                        <p:attrNameLst>
                                          <p:attrName>style.visibility</p:attrName>
                                        </p:attrNameLst>
                                      </p:cBhvr>
                                      <p:to>
                                        <p:strVal val="visible"/>
                                      </p:to>
                                    </p:set>
                                    <p:anim calcmode="lin" valueType="num">
                                      <p:cBhvr>
                                        <p:cTn id="12" dur="500" fill="hold"/>
                                        <p:tgtEl>
                                          <p:spTgt spid="74764"/>
                                        </p:tgtEl>
                                        <p:attrNameLst>
                                          <p:attrName>ppt_w</p:attrName>
                                        </p:attrNameLst>
                                      </p:cBhvr>
                                      <p:tavLst>
                                        <p:tav tm="0">
                                          <p:val>
                                            <p:fltVal val="0"/>
                                          </p:val>
                                        </p:tav>
                                        <p:tav tm="100000">
                                          <p:val>
                                            <p:strVal val="#ppt_w"/>
                                          </p:val>
                                        </p:tav>
                                      </p:tavLst>
                                    </p:anim>
                                    <p:anim calcmode="lin" valueType="num">
                                      <p:cBhvr>
                                        <p:cTn id="13" dur="500" fill="hold"/>
                                        <p:tgtEl>
                                          <p:spTgt spid="74764"/>
                                        </p:tgtEl>
                                        <p:attrNameLst>
                                          <p:attrName>ppt_h</p:attrName>
                                        </p:attrNameLst>
                                      </p:cBhvr>
                                      <p:tavLst>
                                        <p:tav tm="0">
                                          <p:val>
                                            <p:fltVal val="0"/>
                                          </p:val>
                                        </p:tav>
                                        <p:tav tm="100000">
                                          <p:val>
                                            <p:strVal val="#ppt_h"/>
                                          </p:val>
                                        </p:tav>
                                      </p:tavLst>
                                    </p:anim>
                                    <p:animEffect transition="in" filter="fade">
                                      <p:cBhvr>
                                        <p:cTn id="14" dur="500"/>
                                        <p:tgtEl>
                                          <p:spTgt spid="74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5" grpId="0" animBg="1"/>
      <p:bldP spid="7476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89" name="Picture 13" descr="Bible02">
            <a:extLst>
              <a:ext uri="{FF2B5EF4-FFF2-40B4-BE49-F238E27FC236}">
                <a16:creationId xmlns:a16="http://schemas.microsoft.com/office/drawing/2014/main" id="{81E90229-EB64-4854-A3DF-F76FB31B6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7400" y="3962400"/>
            <a:ext cx="2286000" cy="266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0" name="AutoShape 14">
            <a:extLst>
              <a:ext uri="{FF2B5EF4-FFF2-40B4-BE49-F238E27FC236}">
                <a16:creationId xmlns:a16="http://schemas.microsoft.com/office/drawing/2014/main" id="{8AFE6B8D-E757-4416-AEB5-EAB91727F170}"/>
              </a:ext>
            </a:extLst>
          </p:cNvPr>
          <p:cNvSpPr>
            <a:spLocks noChangeArrowheads="1"/>
          </p:cNvSpPr>
          <p:nvPr/>
        </p:nvSpPr>
        <p:spPr bwMode="auto">
          <a:xfrm>
            <a:off x="76200" y="5410200"/>
            <a:ext cx="9753600" cy="1295400"/>
          </a:xfrm>
          <a:prstGeom prst="rightArrow">
            <a:avLst>
              <a:gd name="adj1" fmla="val 50000"/>
              <a:gd name="adj2" fmla="val 150000"/>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5787" name="Rectangle 11">
            <a:extLst>
              <a:ext uri="{FF2B5EF4-FFF2-40B4-BE49-F238E27FC236}">
                <a16:creationId xmlns:a16="http://schemas.microsoft.com/office/drawing/2014/main" id="{32337CE9-06CE-4477-AC25-2E14FA24457A}"/>
              </a:ext>
            </a:extLst>
          </p:cNvPr>
          <p:cNvSpPr>
            <a:spLocks noChangeArrowheads="1"/>
          </p:cNvSpPr>
          <p:nvPr/>
        </p:nvSpPr>
        <p:spPr bwMode="auto">
          <a:xfrm>
            <a:off x="76200" y="2895600"/>
            <a:ext cx="11963400" cy="533400"/>
          </a:xfrm>
          <a:prstGeom prst="rect">
            <a:avLst/>
          </a:prstGeom>
          <a:solidFill>
            <a:srgbClr val="8A38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5779" name="Rectangle 3">
            <a:extLst>
              <a:ext uri="{FF2B5EF4-FFF2-40B4-BE49-F238E27FC236}">
                <a16:creationId xmlns:a16="http://schemas.microsoft.com/office/drawing/2014/main" id="{28D78F54-441A-460F-B0A8-78C58EE68392}"/>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15370" name="Line 8">
            <a:extLst>
              <a:ext uri="{FF2B5EF4-FFF2-40B4-BE49-F238E27FC236}">
                <a16:creationId xmlns:a16="http://schemas.microsoft.com/office/drawing/2014/main" id="{4BCFDBF9-012E-4790-A0A0-B8DCDD9BAA11}"/>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785" name="Rectangle 9">
            <a:extLst>
              <a:ext uri="{FF2B5EF4-FFF2-40B4-BE49-F238E27FC236}">
                <a16:creationId xmlns:a16="http://schemas.microsoft.com/office/drawing/2014/main" id="{9565E67B-02FE-445D-BB39-5CC38C3200E8}"/>
              </a:ext>
            </a:extLst>
          </p:cNvPr>
          <p:cNvSpPr>
            <a:spLocks noGrp="1" noChangeArrowheads="1"/>
          </p:cNvSpPr>
          <p:nvPr>
            <p:ph type="body" idx="1"/>
          </p:nvPr>
        </p:nvSpPr>
        <p:spPr>
          <a:xfrm>
            <a:off x="304800" y="1752600"/>
            <a:ext cx="11582400" cy="3733800"/>
          </a:xfrm>
        </p:spPr>
        <p:txBody>
          <a:bodyPr/>
          <a:lstStyle/>
          <a:p>
            <a:pPr lvl="1" eaLnBrk="1" hangingPunct="1"/>
            <a:r>
              <a:rPr lang="en-US" altLang="en-US" sz="3000" dirty="0">
                <a:latin typeface="Calibri" panose="020F0502020204030204" pitchFamily="34" charset="0"/>
              </a:rPr>
              <a:t>The apostles actually saw Jesus’ bodily ascension</a:t>
            </a:r>
          </a:p>
          <a:p>
            <a:pPr lvl="1" eaLnBrk="1" hangingPunct="1"/>
            <a:r>
              <a:rPr lang="en-US" altLang="en-US" sz="3000" dirty="0">
                <a:latin typeface="Calibri" panose="020F0502020204030204" pitchFamily="34" charset="0"/>
              </a:rPr>
              <a:t>This </a:t>
            </a:r>
            <a:r>
              <a:rPr lang="en-US" altLang="en-US" sz="3000" b="1" dirty="0">
                <a:solidFill>
                  <a:srgbClr val="FFFF00"/>
                </a:solidFill>
                <a:latin typeface="Calibri" panose="020F0502020204030204" pitchFamily="34" charset="0"/>
              </a:rPr>
              <a:t>IS</a:t>
            </a:r>
            <a:r>
              <a:rPr lang="en-US" altLang="en-US" sz="3000" dirty="0">
                <a:latin typeface="Calibri" panose="020F0502020204030204" pitchFamily="34" charset="0"/>
              </a:rPr>
              <a:t> the manner in which He will return</a:t>
            </a:r>
          </a:p>
          <a:p>
            <a:pPr lvl="1" eaLnBrk="1" hangingPunct="1"/>
            <a:endParaRPr lang="en-US" altLang="en-US" sz="3000" dirty="0">
              <a:latin typeface="Calibri" panose="020F0502020204030204" pitchFamily="34" charset="0"/>
            </a:endParaRPr>
          </a:p>
          <a:p>
            <a:pPr lvl="1" eaLnBrk="1" hangingPunct="1"/>
            <a:r>
              <a:rPr lang="en-US" altLang="en-US" sz="3000" dirty="0">
                <a:latin typeface="Calibri" panose="020F0502020204030204" pitchFamily="34" charset="0"/>
              </a:rPr>
              <a:t>Jesus did </a:t>
            </a:r>
            <a:r>
              <a:rPr lang="en-US" altLang="en-US" sz="3000" b="1" dirty="0">
                <a:solidFill>
                  <a:srgbClr val="FFFF00"/>
                </a:solidFill>
                <a:latin typeface="Calibri" panose="020F0502020204030204" pitchFamily="34" charset="0"/>
              </a:rPr>
              <a:t>NOT</a:t>
            </a:r>
            <a:r>
              <a:rPr lang="en-US" altLang="en-US" sz="3000" dirty="0">
                <a:latin typeface="Calibri" panose="020F0502020204030204" pitchFamily="34" charset="0"/>
              </a:rPr>
              <a:t> come in bodily form – nor was He personally seen in the events of:</a:t>
            </a:r>
          </a:p>
          <a:p>
            <a:pPr lvl="2" eaLnBrk="1" hangingPunct="1"/>
            <a:r>
              <a:rPr lang="en-US" altLang="en-US" sz="2800" dirty="0">
                <a:latin typeface="Calibri" panose="020F0502020204030204" pitchFamily="34" charset="0"/>
              </a:rPr>
              <a:t>The coming of the kingdom </a:t>
            </a:r>
            <a:r>
              <a:rPr lang="en-US" altLang="en-US" sz="2800" b="1" dirty="0">
                <a:latin typeface="Calibri" panose="020F0502020204030204" pitchFamily="34" charset="0"/>
              </a:rPr>
              <a:t>(</a:t>
            </a:r>
            <a:r>
              <a:rPr lang="en-US" altLang="en-US" sz="2800" b="1" dirty="0">
                <a:solidFill>
                  <a:srgbClr val="FFCC66"/>
                </a:solidFill>
                <a:latin typeface="Calibri" panose="020F0502020204030204" pitchFamily="34" charset="0"/>
              </a:rPr>
              <a:t>Matthew 16:28</a:t>
            </a:r>
            <a:r>
              <a:rPr lang="en-US" altLang="en-US" sz="2800" b="1" dirty="0">
                <a:latin typeface="Calibri" panose="020F0502020204030204" pitchFamily="34" charset="0"/>
              </a:rPr>
              <a:t>)</a:t>
            </a:r>
          </a:p>
          <a:p>
            <a:pPr lvl="2" eaLnBrk="1" hangingPunct="1"/>
            <a:r>
              <a:rPr lang="en-US" altLang="en-US" sz="2800" dirty="0">
                <a:latin typeface="Calibri" panose="020F0502020204030204" pitchFamily="34" charset="0"/>
              </a:rPr>
              <a:t>The destruction of Jerusalem – 70 A.D </a:t>
            </a:r>
            <a:r>
              <a:rPr lang="en-US" altLang="en-US" sz="2800" b="1" dirty="0">
                <a:latin typeface="Calibri" panose="020F0502020204030204" pitchFamily="34" charset="0"/>
              </a:rPr>
              <a:t>(</a:t>
            </a:r>
            <a:r>
              <a:rPr lang="en-US" altLang="en-US" sz="2800" b="1" dirty="0">
                <a:solidFill>
                  <a:srgbClr val="FFCC66"/>
                </a:solidFill>
                <a:latin typeface="Calibri" panose="020F0502020204030204" pitchFamily="34" charset="0"/>
              </a:rPr>
              <a:t>Matthew 24:30</a:t>
            </a:r>
            <a:r>
              <a:rPr lang="en-US" altLang="en-US" sz="2800" b="1" dirty="0">
                <a:latin typeface="Calibri" panose="020F0502020204030204" pitchFamily="34" charset="0"/>
              </a:rPr>
              <a:t>)</a:t>
            </a:r>
            <a:endParaRPr lang="en-US" altLang="en-US" sz="2800" dirty="0">
              <a:solidFill>
                <a:srgbClr val="FFCC66"/>
              </a:solidFill>
              <a:latin typeface="Calibri" panose="020F0502020204030204" pitchFamily="34" charset="0"/>
            </a:endParaRPr>
          </a:p>
        </p:txBody>
      </p:sp>
      <p:sp>
        <p:nvSpPr>
          <p:cNvPr id="75788" name="WordArt 12">
            <a:extLst>
              <a:ext uri="{FF2B5EF4-FFF2-40B4-BE49-F238E27FC236}">
                <a16:creationId xmlns:a16="http://schemas.microsoft.com/office/drawing/2014/main" id="{F7BC0E2B-FC47-4770-AF22-B689EA1B0D65}"/>
              </a:ext>
            </a:extLst>
          </p:cNvPr>
          <p:cNvSpPr>
            <a:spLocks noChangeArrowheads="1" noChangeShapeType="1" noTextEdit="1"/>
          </p:cNvSpPr>
          <p:nvPr/>
        </p:nvSpPr>
        <p:spPr bwMode="auto">
          <a:xfrm>
            <a:off x="1828800" y="2971800"/>
            <a:ext cx="8534400" cy="3810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C489"/>
                </a:solidFill>
                <a:effectLst>
                  <a:outerShdw dist="35921" dir="2700000" algn="ctr" rotWithShape="0">
                    <a:schemeClr val="bg1"/>
                  </a:outerShdw>
                </a:effectLst>
                <a:latin typeface="Calibri" panose="020F0502020204030204" pitchFamily="34" charset="0"/>
                <a:cs typeface="Calibri" panose="020F0502020204030204" pitchFamily="34" charset="0"/>
              </a:rPr>
              <a:t>1 Thessalonians 4:16-17</a:t>
            </a:r>
          </a:p>
        </p:txBody>
      </p:sp>
      <p:sp>
        <p:nvSpPr>
          <p:cNvPr id="75791" name="Text Box 15">
            <a:extLst>
              <a:ext uri="{FF2B5EF4-FFF2-40B4-BE49-F238E27FC236}">
                <a16:creationId xmlns:a16="http://schemas.microsoft.com/office/drawing/2014/main" id="{4F440177-AA76-4E82-A4A5-1CEC56FCF817}"/>
              </a:ext>
            </a:extLst>
          </p:cNvPr>
          <p:cNvSpPr txBox="1">
            <a:spLocks noChangeArrowheads="1"/>
          </p:cNvSpPr>
          <p:nvPr/>
        </p:nvSpPr>
        <p:spPr bwMode="auto">
          <a:xfrm>
            <a:off x="1676400" y="5775327"/>
            <a:ext cx="7315200" cy="553998"/>
          </a:xfrm>
          <a:prstGeom prst="rect">
            <a:avLst/>
          </a:prstGeom>
          <a:noFill/>
          <a:ln w="9525">
            <a:noFill/>
            <a:miter lim="800000"/>
            <a:headEnd/>
            <a:tailEnd/>
          </a:ln>
          <a:effectLst>
            <a:outerShdw dist="28398" dir="1593903" algn="ctr" rotWithShape="0">
              <a:schemeClr val="bg1"/>
            </a:outerShdw>
          </a:effectLst>
        </p:spPr>
        <p:txBody>
          <a:bodyPr>
            <a:spAutoFit/>
          </a:bodyPr>
          <a:lstStyle/>
          <a:p>
            <a:pPr>
              <a:spcBef>
                <a:spcPct val="50000"/>
              </a:spcBef>
              <a:defRPr/>
            </a:pPr>
            <a:r>
              <a:rPr lang="en-US" sz="3000" b="1" dirty="0">
                <a:effectLst>
                  <a:outerShdw blurRad="38100" dist="38100" dir="2700000" algn="tl">
                    <a:srgbClr val="000000">
                      <a:alpha val="43137"/>
                    </a:srgbClr>
                  </a:outerShdw>
                </a:effectLst>
                <a:latin typeface="Calibri" panose="020F0502020204030204" pitchFamily="34" charset="0"/>
              </a:rPr>
              <a:t>Christ’s personal, bodily return is yet future!</a:t>
            </a:r>
          </a:p>
        </p:txBody>
      </p:sp>
      <p:sp>
        <p:nvSpPr>
          <p:cNvPr id="2" name="Rectangle 9">
            <a:extLst>
              <a:ext uri="{FF2B5EF4-FFF2-40B4-BE49-F238E27FC236}">
                <a16:creationId xmlns:a16="http://schemas.microsoft.com/office/drawing/2014/main" id="{37A8E5EE-92CA-4F6C-B5D2-AABD3452CC17}"/>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2C7B6E8C-C9F4-F99D-08B6-A2E891B31B63}"/>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F70BEC02-C7E5-1321-7A12-D7046F6AAF2B}"/>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B54E9DD1-BDF0-1A05-6DD9-59DAC02A61D8}"/>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5785">
                                            <p:txEl>
                                              <p:pRg st="3" end="3"/>
                                            </p:txEl>
                                          </p:spTgt>
                                        </p:tgtEl>
                                        <p:attrNameLst>
                                          <p:attrName>style.visibility</p:attrName>
                                        </p:attrNameLst>
                                      </p:cBhvr>
                                      <p:to>
                                        <p:strVal val="visible"/>
                                      </p:to>
                                    </p:set>
                                    <p:anim calcmode="lin" valueType="num">
                                      <p:cBhvr>
                                        <p:cTn id="7" dur="500" fill="hold"/>
                                        <p:tgtEl>
                                          <p:spTgt spid="75785">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75785">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75785">
                                            <p:txEl>
                                              <p:pRg st="3" end="3"/>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75785">
                                            <p:txEl>
                                              <p:pRg st="4" end="4"/>
                                            </p:txEl>
                                          </p:spTgt>
                                        </p:tgtEl>
                                        <p:attrNameLst>
                                          <p:attrName>style.visibility</p:attrName>
                                        </p:attrNameLst>
                                      </p:cBhvr>
                                      <p:to>
                                        <p:strVal val="visible"/>
                                      </p:to>
                                    </p:set>
                                    <p:anim calcmode="lin" valueType="num">
                                      <p:cBhvr>
                                        <p:cTn id="13" dur="500" fill="hold"/>
                                        <p:tgtEl>
                                          <p:spTgt spid="75785">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75785">
                                            <p:txEl>
                                              <p:pRg st="4" end="4"/>
                                            </p:txEl>
                                          </p:spTgt>
                                        </p:tgtEl>
                                        <p:attrNameLst>
                                          <p:attrName>ppt_h</p:attrName>
                                        </p:attrNameLst>
                                      </p:cBhvr>
                                      <p:tavLst>
                                        <p:tav tm="0">
                                          <p:val>
                                            <p:fltVal val="0"/>
                                          </p:val>
                                        </p:tav>
                                        <p:tav tm="100000">
                                          <p:val>
                                            <p:strVal val="#ppt_h"/>
                                          </p:val>
                                        </p:tav>
                                      </p:tavLst>
                                    </p:anim>
                                    <p:animEffect transition="in" filter="fade">
                                      <p:cBhvr>
                                        <p:cTn id="15" dur="500"/>
                                        <p:tgtEl>
                                          <p:spTgt spid="75785">
                                            <p:txEl>
                                              <p:pRg st="4" end="4"/>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5785">
                                            <p:txEl>
                                              <p:pRg st="5" end="5"/>
                                            </p:txEl>
                                          </p:spTgt>
                                        </p:tgtEl>
                                        <p:attrNameLst>
                                          <p:attrName>style.visibility</p:attrName>
                                        </p:attrNameLst>
                                      </p:cBhvr>
                                      <p:to>
                                        <p:strVal val="visible"/>
                                      </p:to>
                                    </p:set>
                                    <p:anim calcmode="lin" valueType="num">
                                      <p:cBhvr>
                                        <p:cTn id="19" dur="500" fill="hold"/>
                                        <p:tgtEl>
                                          <p:spTgt spid="75785">
                                            <p:txEl>
                                              <p:pRg st="5" end="5"/>
                                            </p:txEl>
                                          </p:spTgt>
                                        </p:tgtEl>
                                        <p:attrNameLst>
                                          <p:attrName>ppt_w</p:attrName>
                                        </p:attrNameLst>
                                      </p:cBhvr>
                                      <p:tavLst>
                                        <p:tav tm="0">
                                          <p:val>
                                            <p:fltVal val="0"/>
                                          </p:val>
                                        </p:tav>
                                        <p:tav tm="100000">
                                          <p:val>
                                            <p:strVal val="#ppt_w"/>
                                          </p:val>
                                        </p:tav>
                                      </p:tavLst>
                                    </p:anim>
                                    <p:anim calcmode="lin" valueType="num">
                                      <p:cBhvr>
                                        <p:cTn id="20" dur="500" fill="hold"/>
                                        <p:tgtEl>
                                          <p:spTgt spid="75785">
                                            <p:txEl>
                                              <p:pRg st="5" end="5"/>
                                            </p:txEl>
                                          </p:spTgt>
                                        </p:tgtEl>
                                        <p:attrNameLst>
                                          <p:attrName>ppt_h</p:attrName>
                                        </p:attrNameLst>
                                      </p:cBhvr>
                                      <p:tavLst>
                                        <p:tav tm="0">
                                          <p:val>
                                            <p:fltVal val="0"/>
                                          </p:val>
                                        </p:tav>
                                        <p:tav tm="100000">
                                          <p:val>
                                            <p:strVal val="#ppt_h"/>
                                          </p:val>
                                        </p:tav>
                                      </p:tavLst>
                                    </p:anim>
                                    <p:animEffect transition="in" filter="fade">
                                      <p:cBhvr>
                                        <p:cTn id="21" dur="500"/>
                                        <p:tgtEl>
                                          <p:spTgt spid="75785">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5790"/>
                                        </p:tgtEl>
                                        <p:attrNameLst>
                                          <p:attrName>style.visibility</p:attrName>
                                        </p:attrNameLst>
                                      </p:cBhvr>
                                      <p:to>
                                        <p:strVal val="visible"/>
                                      </p:to>
                                    </p:set>
                                    <p:anim calcmode="lin" valueType="num">
                                      <p:cBhvr>
                                        <p:cTn id="26" dur="500" fill="hold"/>
                                        <p:tgtEl>
                                          <p:spTgt spid="75790"/>
                                        </p:tgtEl>
                                        <p:attrNameLst>
                                          <p:attrName>ppt_w</p:attrName>
                                        </p:attrNameLst>
                                      </p:cBhvr>
                                      <p:tavLst>
                                        <p:tav tm="0">
                                          <p:val>
                                            <p:fltVal val="0"/>
                                          </p:val>
                                        </p:tav>
                                        <p:tav tm="100000">
                                          <p:val>
                                            <p:strVal val="#ppt_w"/>
                                          </p:val>
                                        </p:tav>
                                      </p:tavLst>
                                    </p:anim>
                                    <p:anim calcmode="lin" valueType="num">
                                      <p:cBhvr>
                                        <p:cTn id="27" dur="500" fill="hold"/>
                                        <p:tgtEl>
                                          <p:spTgt spid="75790"/>
                                        </p:tgtEl>
                                        <p:attrNameLst>
                                          <p:attrName>ppt_h</p:attrName>
                                        </p:attrNameLst>
                                      </p:cBhvr>
                                      <p:tavLst>
                                        <p:tav tm="0">
                                          <p:val>
                                            <p:fltVal val="0"/>
                                          </p:val>
                                        </p:tav>
                                        <p:tav tm="100000">
                                          <p:val>
                                            <p:strVal val="#ppt_h"/>
                                          </p:val>
                                        </p:tav>
                                      </p:tavLst>
                                    </p:anim>
                                    <p:animEffect transition="in" filter="fade">
                                      <p:cBhvr>
                                        <p:cTn id="28" dur="500"/>
                                        <p:tgtEl>
                                          <p:spTgt spid="75790"/>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75791"/>
                                        </p:tgtEl>
                                        <p:attrNameLst>
                                          <p:attrName>style.visibility</p:attrName>
                                        </p:attrNameLst>
                                      </p:cBhvr>
                                      <p:to>
                                        <p:strVal val="visible"/>
                                      </p:to>
                                    </p:set>
                                    <p:anim calcmode="lin" valueType="num">
                                      <p:cBhvr>
                                        <p:cTn id="31" dur="500" fill="hold"/>
                                        <p:tgtEl>
                                          <p:spTgt spid="75791"/>
                                        </p:tgtEl>
                                        <p:attrNameLst>
                                          <p:attrName>ppt_w</p:attrName>
                                        </p:attrNameLst>
                                      </p:cBhvr>
                                      <p:tavLst>
                                        <p:tav tm="0">
                                          <p:val>
                                            <p:fltVal val="0"/>
                                          </p:val>
                                        </p:tav>
                                        <p:tav tm="100000">
                                          <p:val>
                                            <p:strVal val="#ppt_w"/>
                                          </p:val>
                                        </p:tav>
                                      </p:tavLst>
                                    </p:anim>
                                    <p:anim calcmode="lin" valueType="num">
                                      <p:cBhvr>
                                        <p:cTn id="32" dur="500" fill="hold"/>
                                        <p:tgtEl>
                                          <p:spTgt spid="75791"/>
                                        </p:tgtEl>
                                        <p:attrNameLst>
                                          <p:attrName>ppt_h</p:attrName>
                                        </p:attrNameLst>
                                      </p:cBhvr>
                                      <p:tavLst>
                                        <p:tav tm="0">
                                          <p:val>
                                            <p:fltVal val="0"/>
                                          </p:val>
                                        </p:tav>
                                        <p:tav tm="100000">
                                          <p:val>
                                            <p:strVal val="#ppt_h"/>
                                          </p:val>
                                        </p:tav>
                                      </p:tavLst>
                                    </p:anim>
                                    <p:animEffect transition="in" filter="fade">
                                      <p:cBhvr>
                                        <p:cTn id="33" dur="500"/>
                                        <p:tgtEl>
                                          <p:spTgt spid="75791"/>
                                        </p:tgtEl>
                                      </p:cBhvr>
                                    </p:animEffect>
                                  </p:childTnLst>
                                </p:cTn>
                              </p:par>
                            </p:childTnLst>
                          </p:cTn>
                        </p:par>
                        <p:par>
                          <p:cTn id="34" fill="hold" nodeType="afterGroup">
                            <p:stCondLst>
                              <p:cond delay="500"/>
                            </p:stCondLst>
                            <p:childTnLst>
                              <p:par>
                                <p:cTn id="35" presetID="53" presetClass="entr" presetSubtype="16" fill="hold" nodeType="afterEffect">
                                  <p:stCondLst>
                                    <p:cond delay="0"/>
                                  </p:stCondLst>
                                  <p:childTnLst>
                                    <p:set>
                                      <p:cBhvr>
                                        <p:cTn id="36" dur="1" fill="hold">
                                          <p:stCondLst>
                                            <p:cond delay="0"/>
                                          </p:stCondLst>
                                        </p:cTn>
                                        <p:tgtEl>
                                          <p:spTgt spid="75789"/>
                                        </p:tgtEl>
                                        <p:attrNameLst>
                                          <p:attrName>style.visibility</p:attrName>
                                        </p:attrNameLst>
                                      </p:cBhvr>
                                      <p:to>
                                        <p:strVal val="visible"/>
                                      </p:to>
                                    </p:set>
                                    <p:anim calcmode="lin" valueType="num">
                                      <p:cBhvr>
                                        <p:cTn id="37" dur="500" fill="hold"/>
                                        <p:tgtEl>
                                          <p:spTgt spid="75789"/>
                                        </p:tgtEl>
                                        <p:attrNameLst>
                                          <p:attrName>ppt_w</p:attrName>
                                        </p:attrNameLst>
                                      </p:cBhvr>
                                      <p:tavLst>
                                        <p:tav tm="0">
                                          <p:val>
                                            <p:fltVal val="0"/>
                                          </p:val>
                                        </p:tav>
                                        <p:tav tm="100000">
                                          <p:val>
                                            <p:strVal val="#ppt_w"/>
                                          </p:val>
                                        </p:tav>
                                      </p:tavLst>
                                    </p:anim>
                                    <p:anim calcmode="lin" valueType="num">
                                      <p:cBhvr>
                                        <p:cTn id="38" dur="500" fill="hold"/>
                                        <p:tgtEl>
                                          <p:spTgt spid="75789"/>
                                        </p:tgtEl>
                                        <p:attrNameLst>
                                          <p:attrName>ppt_h</p:attrName>
                                        </p:attrNameLst>
                                      </p:cBhvr>
                                      <p:tavLst>
                                        <p:tav tm="0">
                                          <p:val>
                                            <p:fltVal val="0"/>
                                          </p:val>
                                        </p:tav>
                                        <p:tav tm="100000">
                                          <p:val>
                                            <p:strVal val="#ppt_h"/>
                                          </p:val>
                                        </p:tav>
                                      </p:tavLst>
                                    </p:anim>
                                    <p:animEffect transition="in" filter="fade">
                                      <p:cBhvr>
                                        <p:cTn id="39" dur="500"/>
                                        <p:tgtEl>
                                          <p:spTgt spid="75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90" grpId="0" animBg="1"/>
      <p:bldP spid="7579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4" name="Rectangle 4">
            <a:extLst>
              <a:ext uri="{FF2B5EF4-FFF2-40B4-BE49-F238E27FC236}">
                <a16:creationId xmlns:a16="http://schemas.microsoft.com/office/drawing/2014/main" id="{85EDC730-0DA3-4FFC-94BF-0D13EB212EAC}"/>
              </a:ext>
            </a:extLst>
          </p:cNvPr>
          <p:cNvSpPr>
            <a:spLocks noChangeArrowheads="1"/>
          </p:cNvSpPr>
          <p:nvPr/>
        </p:nvSpPr>
        <p:spPr bwMode="auto">
          <a:xfrm>
            <a:off x="152400" y="1981200"/>
            <a:ext cx="11963400" cy="533400"/>
          </a:xfrm>
          <a:prstGeom prst="rect">
            <a:avLst/>
          </a:prstGeom>
          <a:solidFill>
            <a:srgbClr val="8A38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6805" name="Rectangle 5">
            <a:extLst>
              <a:ext uri="{FF2B5EF4-FFF2-40B4-BE49-F238E27FC236}">
                <a16:creationId xmlns:a16="http://schemas.microsoft.com/office/drawing/2014/main" id="{9CF74BAD-7321-4404-BBB9-0F41C51A5091}"/>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16392" name="Line 10">
            <a:extLst>
              <a:ext uri="{FF2B5EF4-FFF2-40B4-BE49-F238E27FC236}">
                <a16:creationId xmlns:a16="http://schemas.microsoft.com/office/drawing/2014/main" id="{EBD1851D-15A4-4620-A291-5359D2ABF3BB}"/>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811" name="Rectangle 11">
            <a:extLst>
              <a:ext uri="{FF2B5EF4-FFF2-40B4-BE49-F238E27FC236}">
                <a16:creationId xmlns:a16="http://schemas.microsoft.com/office/drawing/2014/main" id="{6B505C60-BF7A-4348-985F-ADBF585655D7}"/>
              </a:ext>
            </a:extLst>
          </p:cNvPr>
          <p:cNvSpPr>
            <a:spLocks noGrp="1" noChangeArrowheads="1"/>
          </p:cNvSpPr>
          <p:nvPr>
            <p:ph type="body" idx="1"/>
          </p:nvPr>
        </p:nvSpPr>
        <p:spPr>
          <a:xfrm>
            <a:off x="304800" y="2590800"/>
            <a:ext cx="11582400" cy="4038600"/>
          </a:xfrm>
        </p:spPr>
        <p:txBody>
          <a:bodyPr/>
          <a:lstStyle/>
          <a:p>
            <a:pPr lvl="1" eaLnBrk="1" hangingPunct="1"/>
            <a:r>
              <a:rPr lang="en-US" altLang="en-US" sz="3400" dirty="0">
                <a:latin typeface="Calibri" panose="020F0502020204030204" pitchFamily="34" charset="0"/>
              </a:rPr>
              <a:t>God created and then destroyed the world with water</a:t>
            </a:r>
          </a:p>
          <a:p>
            <a:pPr lvl="2" eaLnBrk="1" hangingPunct="1"/>
            <a:r>
              <a:rPr lang="en-US" altLang="en-US" sz="3200" dirty="0">
                <a:latin typeface="Calibri" panose="020F0502020204030204" pitchFamily="34" charset="0"/>
              </a:rPr>
              <a:t>By that same word of God – the heavens and earth are stored up for fire</a:t>
            </a:r>
          </a:p>
          <a:p>
            <a:pPr lvl="1" eaLnBrk="1" hangingPunct="1"/>
            <a:r>
              <a:rPr lang="en-US" altLang="en-US" sz="3400" dirty="0">
                <a:latin typeface="Calibri" panose="020F0502020204030204" pitchFamily="34" charset="0"/>
              </a:rPr>
              <a:t>70 A.D. advocates try to make the heavens and earth (</a:t>
            </a:r>
            <a:r>
              <a:rPr lang="en-US" altLang="en-US" sz="3400" b="1" dirty="0">
                <a:solidFill>
                  <a:srgbClr val="FFCC66"/>
                </a:solidFill>
                <a:latin typeface="Calibri" panose="020F0502020204030204" pitchFamily="34" charset="0"/>
              </a:rPr>
              <a:t>v.7,10</a:t>
            </a:r>
            <a:r>
              <a:rPr lang="en-US" altLang="en-US" sz="3400" dirty="0">
                <a:latin typeface="Calibri" panose="020F0502020204030204" pitchFamily="34" charset="0"/>
              </a:rPr>
              <a:t>) the Jewish economy</a:t>
            </a:r>
          </a:p>
          <a:p>
            <a:pPr lvl="2" eaLnBrk="1" hangingPunct="1"/>
            <a:r>
              <a:rPr lang="en-US" altLang="en-US" sz="3200" dirty="0">
                <a:latin typeface="Calibri" panose="020F0502020204030204" pitchFamily="34" charset="0"/>
              </a:rPr>
              <a:t>Was the world of Noah’s day destroyed by water?</a:t>
            </a:r>
          </a:p>
          <a:p>
            <a:pPr lvl="2" eaLnBrk="1" hangingPunct="1"/>
            <a:r>
              <a:rPr lang="en-US" altLang="en-US" sz="3200" dirty="0">
                <a:latin typeface="Calibri" panose="020F0502020204030204" pitchFamily="34" charset="0"/>
              </a:rPr>
              <a:t>Today’s world will be destroyed by fire</a:t>
            </a:r>
          </a:p>
        </p:txBody>
      </p:sp>
      <p:sp>
        <p:nvSpPr>
          <p:cNvPr id="76812" name="WordArt 12">
            <a:extLst>
              <a:ext uri="{FF2B5EF4-FFF2-40B4-BE49-F238E27FC236}">
                <a16:creationId xmlns:a16="http://schemas.microsoft.com/office/drawing/2014/main" id="{29CB347B-ED07-4FE7-A51A-1405B8DC0984}"/>
              </a:ext>
            </a:extLst>
          </p:cNvPr>
          <p:cNvSpPr>
            <a:spLocks noChangeArrowheads="1" noChangeShapeType="1" noTextEdit="1"/>
          </p:cNvSpPr>
          <p:nvPr/>
        </p:nvSpPr>
        <p:spPr bwMode="auto">
          <a:xfrm>
            <a:off x="1828800" y="2057400"/>
            <a:ext cx="8534400" cy="3810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C489"/>
                </a:solidFill>
                <a:effectLst>
                  <a:outerShdw dist="35921" dir="2700000" algn="ctr" rotWithShape="0">
                    <a:schemeClr val="bg1"/>
                  </a:outerShdw>
                </a:effectLst>
                <a:latin typeface="Calibri" panose="020F0502020204030204" pitchFamily="34" charset="0"/>
                <a:cs typeface="Calibri" panose="020F0502020204030204" pitchFamily="34" charset="0"/>
              </a:rPr>
              <a:t>2 Peter 3:5-11</a:t>
            </a:r>
          </a:p>
        </p:txBody>
      </p:sp>
      <p:sp>
        <p:nvSpPr>
          <p:cNvPr id="2" name="Rectangle 9">
            <a:extLst>
              <a:ext uri="{FF2B5EF4-FFF2-40B4-BE49-F238E27FC236}">
                <a16:creationId xmlns:a16="http://schemas.microsoft.com/office/drawing/2014/main" id="{3A0A980C-4512-6458-C99C-222F019072D5}"/>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515D8EC1-6545-47D0-3CFF-08416A73DAE0}"/>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7B895A63-2DB2-BA63-154D-A358797D3E2E}"/>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C1E56A57-3A9A-28AA-DF42-9B930583E2B2}"/>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6811">
                                            <p:txEl>
                                              <p:pRg st="0" end="0"/>
                                            </p:txEl>
                                          </p:spTgt>
                                        </p:tgtEl>
                                        <p:attrNameLst>
                                          <p:attrName>style.visibility</p:attrName>
                                        </p:attrNameLst>
                                      </p:cBhvr>
                                      <p:to>
                                        <p:strVal val="visible"/>
                                      </p:to>
                                    </p:set>
                                    <p:anim calcmode="lin" valueType="num">
                                      <p:cBhvr>
                                        <p:cTn id="7" dur="500" fill="hold"/>
                                        <p:tgtEl>
                                          <p:spTgt spid="768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681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6811">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76811">
                                            <p:txEl>
                                              <p:pRg st="1" end="1"/>
                                            </p:txEl>
                                          </p:spTgt>
                                        </p:tgtEl>
                                        <p:attrNameLst>
                                          <p:attrName>style.visibility</p:attrName>
                                        </p:attrNameLst>
                                      </p:cBhvr>
                                      <p:to>
                                        <p:strVal val="visible"/>
                                      </p:to>
                                    </p:set>
                                    <p:anim calcmode="lin" valueType="num">
                                      <p:cBhvr>
                                        <p:cTn id="13" dur="500" fill="hold"/>
                                        <p:tgtEl>
                                          <p:spTgt spid="7681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6811">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7681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76811">
                                            <p:txEl>
                                              <p:pRg st="2" end="2"/>
                                            </p:txEl>
                                          </p:spTgt>
                                        </p:tgtEl>
                                        <p:attrNameLst>
                                          <p:attrName>style.visibility</p:attrName>
                                        </p:attrNameLst>
                                      </p:cBhvr>
                                      <p:to>
                                        <p:strVal val="visible"/>
                                      </p:to>
                                    </p:set>
                                    <p:anim calcmode="lin" valueType="num">
                                      <p:cBhvr>
                                        <p:cTn id="20" dur="500" fill="hold"/>
                                        <p:tgtEl>
                                          <p:spTgt spid="76811">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76811">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7681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76811">
                                            <p:txEl>
                                              <p:pRg st="3" end="3"/>
                                            </p:txEl>
                                          </p:spTgt>
                                        </p:tgtEl>
                                        <p:attrNameLst>
                                          <p:attrName>style.visibility</p:attrName>
                                        </p:attrNameLst>
                                      </p:cBhvr>
                                      <p:to>
                                        <p:strVal val="visible"/>
                                      </p:to>
                                    </p:set>
                                    <p:anim calcmode="lin" valueType="num">
                                      <p:cBhvr>
                                        <p:cTn id="27" dur="500" fill="hold"/>
                                        <p:tgtEl>
                                          <p:spTgt spid="76811">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76811">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76811">
                                            <p:txEl>
                                              <p:pRg st="3" end="3"/>
                                            </p:txEl>
                                          </p:spTgt>
                                        </p:tgtEl>
                                      </p:cBhvr>
                                    </p:animEffect>
                                  </p:childTnLst>
                                </p:cTn>
                              </p:par>
                            </p:childTnLst>
                          </p:cTn>
                        </p:par>
                        <p:par>
                          <p:cTn id="30" fill="hold" nodeType="afterGroup">
                            <p:stCondLst>
                              <p:cond delay="500"/>
                            </p:stCondLst>
                            <p:childTnLst>
                              <p:par>
                                <p:cTn id="31" presetID="53" presetClass="entr" presetSubtype="16" fill="hold" nodeType="afterEffect">
                                  <p:stCondLst>
                                    <p:cond delay="0"/>
                                  </p:stCondLst>
                                  <p:childTnLst>
                                    <p:set>
                                      <p:cBhvr>
                                        <p:cTn id="32" dur="1" fill="hold">
                                          <p:stCondLst>
                                            <p:cond delay="0"/>
                                          </p:stCondLst>
                                        </p:cTn>
                                        <p:tgtEl>
                                          <p:spTgt spid="76811">
                                            <p:txEl>
                                              <p:pRg st="4" end="4"/>
                                            </p:txEl>
                                          </p:spTgt>
                                        </p:tgtEl>
                                        <p:attrNameLst>
                                          <p:attrName>style.visibility</p:attrName>
                                        </p:attrNameLst>
                                      </p:cBhvr>
                                      <p:to>
                                        <p:strVal val="visible"/>
                                      </p:to>
                                    </p:set>
                                    <p:anim calcmode="lin" valueType="num">
                                      <p:cBhvr>
                                        <p:cTn id="33" dur="500" fill="hold"/>
                                        <p:tgtEl>
                                          <p:spTgt spid="76811">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76811">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768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3">
            <a:extLst>
              <a:ext uri="{FF2B5EF4-FFF2-40B4-BE49-F238E27FC236}">
                <a16:creationId xmlns:a16="http://schemas.microsoft.com/office/drawing/2014/main" id="{7288137C-3BB8-48E3-80B9-9419C44EE013}"/>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Same Phrase,</a:t>
            </a:r>
            <a:br>
              <a:rPr lang="en-US" sz="4800" b="1"/>
            </a:br>
            <a:r>
              <a:rPr lang="en-US" sz="4800" b="1"/>
              <a:t>Different Meanings</a:t>
            </a:r>
          </a:p>
        </p:txBody>
      </p:sp>
      <p:sp>
        <p:nvSpPr>
          <p:cNvPr id="17415" name="Line 8">
            <a:extLst>
              <a:ext uri="{FF2B5EF4-FFF2-40B4-BE49-F238E27FC236}">
                <a16:creationId xmlns:a16="http://schemas.microsoft.com/office/drawing/2014/main" id="{46D2BB3A-5EC3-49A4-B289-630649B20B46}"/>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3" name="Rectangle 9">
            <a:extLst>
              <a:ext uri="{FF2B5EF4-FFF2-40B4-BE49-F238E27FC236}">
                <a16:creationId xmlns:a16="http://schemas.microsoft.com/office/drawing/2014/main" id="{9B3BF548-B068-413F-9C17-673872EC04E3}"/>
              </a:ext>
            </a:extLst>
          </p:cNvPr>
          <p:cNvSpPr>
            <a:spLocks noGrp="1" noChangeArrowheads="1"/>
          </p:cNvSpPr>
          <p:nvPr>
            <p:ph type="body" idx="1"/>
          </p:nvPr>
        </p:nvSpPr>
        <p:spPr>
          <a:xfrm>
            <a:off x="304800" y="1828800"/>
            <a:ext cx="11582400" cy="1600200"/>
          </a:xfrm>
        </p:spPr>
        <p:txBody>
          <a:bodyPr/>
          <a:lstStyle/>
          <a:p>
            <a:pPr eaLnBrk="1" hangingPunct="1"/>
            <a:r>
              <a:rPr lang="en-US" altLang="en-US" sz="3600" b="1" dirty="0">
                <a:latin typeface="Calibri" panose="020F0502020204030204" pitchFamily="34" charset="0"/>
              </a:rPr>
              <a:t>The abuse of </a:t>
            </a:r>
            <a:r>
              <a:rPr lang="en-US" altLang="en-US" sz="3600" b="1" dirty="0">
                <a:solidFill>
                  <a:srgbClr val="FFCC66"/>
                </a:solidFill>
                <a:latin typeface="Calibri" panose="020F0502020204030204" pitchFamily="34" charset="0"/>
              </a:rPr>
              <a:t>2 Peter 3:5-11</a:t>
            </a:r>
            <a:r>
              <a:rPr lang="en-US" altLang="en-US" sz="3600" b="1" dirty="0">
                <a:latin typeface="Calibri" panose="020F0502020204030204" pitchFamily="34" charset="0"/>
              </a:rPr>
              <a:t> illustrates the error in Biblical interpretation which is present in this system of error</a:t>
            </a:r>
          </a:p>
        </p:txBody>
      </p:sp>
      <p:sp>
        <p:nvSpPr>
          <p:cNvPr id="77835" name="Rectangle 11">
            <a:extLst>
              <a:ext uri="{FF2B5EF4-FFF2-40B4-BE49-F238E27FC236}">
                <a16:creationId xmlns:a16="http://schemas.microsoft.com/office/drawing/2014/main" id="{C32D2564-A3B9-4336-952B-E20615B5D40C}"/>
              </a:ext>
            </a:extLst>
          </p:cNvPr>
          <p:cNvSpPr>
            <a:spLocks noChangeArrowheads="1"/>
          </p:cNvSpPr>
          <p:nvPr/>
        </p:nvSpPr>
        <p:spPr bwMode="auto">
          <a:xfrm>
            <a:off x="381000" y="3200400"/>
            <a:ext cx="11430000" cy="3276600"/>
          </a:xfrm>
          <a:prstGeom prst="rect">
            <a:avLst/>
          </a:prstGeom>
          <a:solidFill>
            <a:srgbClr val="50000F"/>
          </a:solidFill>
          <a:ln w="38100">
            <a:solidFill>
              <a:srgbClr val="D255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7836" name="Text Box 12">
            <a:extLst>
              <a:ext uri="{FF2B5EF4-FFF2-40B4-BE49-F238E27FC236}">
                <a16:creationId xmlns:a16="http://schemas.microsoft.com/office/drawing/2014/main" id="{C6B47F55-824A-4144-A922-DEC68B6CFA15}"/>
              </a:ext>
            </a:extLst>
          </p:cNvPr>
          <p:cNvSpPr txBox="1">
            <a:spLocks noChangeArrowheads="1"/>
          </p:cNvSpPr>
          <p:nvPr/>
        </p:nvSpPr>
        <p:spPr bwMode="auto">
          <a:xfrm>
            <a:off x="533400" y="3292257"/>
            <a:ext cx="111252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dirty="0">
                <a:latin typeface="Calibri" panose="020F0502020204030204" pitchFamily="34" charset="0"/>
              </a:rPr>
              <a:t>“Many seem disposed to regard themselves as at liberty to make anything out of the Bible which their theology may demand or their whims require. And if, at any time, they find a passage that will not harmonize with that view, then the next thing is to find one or more words in the text used elsewhere in a figurative sense, and then demand that such be the Biblical dictionary on the meaning of that word, and hence that it must be the meaning in that place.” </a:t>
            </a:r>
            <a:r>
              <a:rPr lang="en-US" altLang="en-US" sz="2800" i="1" dirty="0">
                <a:latin typeface="Calibri" panose="020F0502020204030204" pitchFamily="34" charset="0"/>
              </a:rPr>
              <a:t>(Hermeneutics, Dungan, p. 217)</a:t>
            </a:r>
          </a:p>
        </p:txBody>
      </p:sp>
      <p:sp>
        <p:nvSpPr>
          <p:cNvPr id="2" name="Rectangle 9">
            <a:extLst>
              <a:ext uri="{FF2B5EF4-FFF2-40B4-BE49-F238E27FC236}">
                <a16:creationId xmlns:a16="http://schemas.microsoft.com/office/drawing/2014/main" id="{B80BAA67-ACD2-418B-DD83-ABD3C67A473A}"/>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91999887-21A1-905A-82E0-180D6E64361E}"/>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71ECB702-E3FC-286E-F980-3FDCC9AD1B27}"/>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708170AA-2D20-668E-A383-F081E315809B}"/>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7835"/>
                                        </p:tgtEl>
                                        <p:attrNameLst>
                                          <p:attrName>style.visibility</p:attrName>
                                        </p:attrNameLst>
                                      </p:cBhvr>
                                      <p:to>
                                        <p:strVal val="visible"/>
                                      </p:to>
                                    </p:set>
                                    <p:anim calcmode="lin" valueType="num">
                                      <p:cBhvr>
                                        <p:cTn id="7" dur="500" fill="hold"/>
                                        <p:tgtEl>
                                          <p:spTgt spid="77835"/>
                                        </p:tgtEl>
                                        <p:attrNameLst>
                                          <p:attrName>ppt_w</p:attrName>
                                        </p:attrNameLst>
                                      </p:cBhvr>
                                      <p:tavLst>
                                        <p:tav tm="0">
                                          <p:val>
                                            <p:fltVal val="0"/>
                                          </p:val>
                                        </p:tav>
                                        <p:tav tm="100000">
                                          <p:val>
                                            <p:strVal val="#ppt_w"/>
                                          </p:val>
                                        </p:tav>
                                      </p:tavLst>
                                    </p:anim>
                                    <p:anim calcmode="lin" valueType="num">
                                      <p:cBhvr>
                                        <p:cTn id="8" dur="500" fill="hold"/>
                                        <p:tgtEl>
                                          <p:spTgt spid="77835"/>
                                        </p:tgtEl>
                                        <p:attrNameLst>
                                          <p:attrName>ppt_h</p:attrName>
                                        </p:attrNameLst>
                                      </p:cBhvr>
                                      <p:tavLst>
                                        <p:tav tm="0">
                                          <p:val>
                                            <p:fltVal val="0"/>
                                          </p:val>
                                        </p:tav>
                                        <p:tav tm="100000">
                                          <p:val>
                                            <p:strVal val="#ppt_h"/>
                                          </p:val>
                                        </p:tav>
                                      </p:tavLst>
                                    </p:anim>
                                    <p:animEffect transition="in" filter="fade">
                                      <p:cBhvr>
                                        <p:cTn id="9" dur="500"/>
                                        <p:tgtEl>
                                          <p:spTgt spid="7783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7836"/>
                                        </p:tgtEl>
                                        <p:attrNameLst>
                                          <p:attrName>style.visibility</p:attrName>
                                        </p:attrNameLst>
                                      </p:cBhvr>
                                      <p:to>
                                        <p:strVal val="visible"/>
                                      </p:to>
                                    </p:set>
                                    <p:anim calcmode="lin" valueType="num">
                                      <p:cBhvr>
                                        <p:cTn id="12" dur="500" fill="hold"/>
                                        <p:tgtEl>
                                          <p:spTgt spid="77836"/>
                                        </p:tgtEl>
                                        <p:attrNameLst>
                                          <p:attrName>ppt_w</p:attrName>
                                        </p:attrNameLst>
                                      </p:cBhvr>
                                      <p:tavLst>
                                        <p:tav tm="0">
                                          <p:val>
                                            <p:fltVal val="0"/>
                                          </p:val>
                                        </p:tav>
                                        <p:tav tm="100000">
                                          <p:val>
                                            <p:strVal val="#ppt_w"/>
                                          </p:val>
                                        </p:tav>
                                      </p:tavLst>
                                    </p:anim>
                                    <p:anim calcmode="lin" valueType="num">
                                      <p:cBhvr>
                                        <p:cTn id="13" dur="500" fill="hold"/>
                                        <p:tgtEl>
                                          <p:spTgt spid="77836"/>
                                        </p:tgtEl>
                                        <p:attrNameLst>
                                          <p:attrName>ppt_h</p:attrName>
                                        </p:attrNameLst>
                                      </p:cBhvr>
                                      <p:tavLst>
                                        <p:tav tm="0">
                                          <p:val>
                                            <p:fltVal val="0"/>
                                          </p:val>
                                        </p:tav>
                                        <p:tav tm="100000">
                                          <p:val>
                                            <p:strVal val="#ppt_h"/>
                                          </p:val>
                                        </p:tav>
                                      </p:tavLst>
                                    </p:anim>
                                    <p:animEffect transition="in" filter="fade">
                                      <p:cBhvr>
                                        <p:cTn id="14" dur="500"/>
                                        <p:tgtEl>
                                          <p:spTgt spid="77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5" grpId="0" animBg="1"/>
      <p:bldP spid="7783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21D59CC0-8F9B-4627-A786-49047247128B}"/>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4800" b="1"/>
              <a:t>Jesus Christ is Coming Again!</a:t>
            </a:r>
          </a:p>
        </p:txBody>
      </p:sp>
      <p:sp>
        <p:nvSpPr>
          <p:cNvPr id="78855" name="Line 7">
            <a:extLst>
              <a:ext uri="{FF2B5EF4-FFF2-40B4-BE49-F238E27FC236}">
                <a16:creationId xmlns:a16="http://schemas.microsoft.com/office/drawing/2014/main" id="{89BA8140-9D29-4FE9-A41C-9A8A4947E70E}"/>
              </a:ext>
            </a:extLst>
          </p:cNvPr>
          <p:cNvSpPr>
            <a:spLocks noChangeShapeType="1"/>
          </p:cNvSpPr>
          <p:nvPr/>
        </p:nvSpPr>
        <p:spPr bwMode="auto">
          <a:xfrm>
            <a:off x="1828800" y="12192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6" name="Rectangle 8">
            <a:extLst>
              <a:ext uri="{FF2B5EF4-FFF2-40B4-BE49-F238E27FC236}">
                <a16:creationId xmlns:a16="http://schemas.microsoft.com/office/drawing/2014/main" id="{3CBC5C43-0ED5-400E-B103-72A489AFEEA4}"/>
              </a:ext>
            </a:extLst>
          </p:cNvPr>
          <p:cNvSpPr>
            <a:spLocks noGrp="1" noChangeArrowheads="1"/>
          </p:cNvSpPr>
          <p:nvPr>
            <p:ph type="body" idx="1"/>
          </p:nvPr>
        </p:nvSpPr>
        <p:spPr>
          <a:xfrm>
            <a:off x="304800" y="1295400"/>
            <a:ext cx="11582400" cy="5334000"/>
          </a:xfrm>
        </p:spPr>
        <p:txBody>
          <a:bodyPr/>
          <a:lstStyle/>
          <a:p>
            <a:pPr eaLnBrk="1" hangingPunct="1"/>
            <a:r>
              <a:rPr lang="en-US" altLang="en-US" sz="3600" b="1" dirty="0">
                <a:latin typeface="Calibri" panose="020F0502020204030204" pitchFamily="34" charset="0"/>
              </a:rPr>
              <a:t>To say that those living in the first century were taught that Jesus would return within their lifetime is:</a:t>
            </a:r>
          </a:p>
          <a:p>
            <a:pPr lvl="1" eaLnBrk="1" hangingPunct="1"/>
            <a:r>
              <a:rPr lang="en-US" altLang="en-US" sz="3400" dirty="0">
                <a:latin typeface="Calibri" panose="020F0502020204030204" pitchFamily="34" charset="0"/>
              </a:rPr>
              <a:t>Without scriptural proof</a:t>
            </a:r>
          </a:p>
          <a:p>
            <a:pPr lvl="1" eaLnBrk="1" hangingPunct="1"/>
            <a:r>
              <a:rPr lang="en-US" altLang="en-US" sz="3400" dirty="0">
                <a:latin typeface="Calibri" panose="020F0502020204030204" pitchFamily="34" charset="0"/>
              </a:rPr>
              <a:t>Contradictory of Biblical passages that say the time of the Lord’s return could be discerned neither by the times nor by signs</a:t>
            </a:r>
          </a:p>
          <a:p>
            <a:pPr eaLnBrk="1" hangingPunct="1"/>
            <a:r>
              <a:rPr lang="en-US" altLang="en-US" sz="3600" b="1" dirty="0">
                <a:latin typeface="Calibri" panose="020F0502020204030204" pitchFamily="34" charset="0"/>
              </a:rPr>
              <a:t>Christ’s coming will be sudden, unexpected, and unannounced</a:t>
            </a:r>
          </a:p>
          <a:p>
            <a:pPr lvl="1" eaLnBrk="1" hangingPunct="1"/>
            <a:r>
              <a:rPr lang="en-US" altLang="en-US" sz="3400" b="1" dirty="0">
                <a:solidFill>
                  <a:srgbClr val="FFCC66"/>
                </a:solidFill>
                <a:latin typeface="Calibri" panose="020F0502020204030204" pitchFamily="34" charset="0"/>
              </a:rPr>
              <a:t>1 Thessalonians 5:2; 2 Peter 3:10</a:t>
            </a:r>
          </a:p>
        </p:txBody>
      </p:sp>
      <p:sp>
        <p:nvSpPr>
          <p:cNvPr id="2" name="Rectangle 9">
            <a:extLst>
              <a:ext uri="{FF2B5EF4-FFF2-40B4-BE49-F238E27FC236}">
                <a16:creationId xmlns:a16="http://schemas.microsoft.com/office/drawing/2014/main" id="{D1696179-C87F-8DF7-72A8-710FB4C1D53D}"/>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D75B7FB5-A92A-6197-FBA2-E54CD33EBB81}"/>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9A8BBE36-D9D3-1F23-4313-9E9BDDE9733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9D2C2F53-2340-3428-71B5-55B08BEEF0C3}"/>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8856">
                                            <p:txEl>
                                              <p:pRg st="3" end="3"/>
                                            </p:txEl>
                                          </p:spTgt>
                                        </p:tgtEl>
                                        <p:attrNameLst>
                                          <p:attrName>style.visibility</p:attrName>
                                        </p:attrNameLst>
                                      </p:cBhvr>
                                      <p:to>
                                        <p:strVal val="visible"/>
                                      </p:to>
                                    </p:set>
                                    <p:anim calcmode="lin" valueType="num">
                                      <p:cBhvr>
                                        <p:cTn id="7" dur="500" fill="hold"/>
                                        <p:tgtEl>
                                          <p:spTgt spid="78856">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78856">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78856">
                                            <p:txEl>
                                              <p:pRg st="3" end="3"/>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78856">
                                            <p:txEl>
                                              <p:pRg st="4" end="4"/>
                                            </p:txEl>
                                          </p:spTgt>
                                        </p:tgtEl>
                                        <p:attrNameLst>
                                          <p:attrName>style.visibility</p:attrName>
                                        </p:attrNameLst>
                                      </p:cBhvr>
                                      <p:to>
                                        <p:strVal val="visible"/>
                                      </p:to>
                                    </p:set>
                                    <p:anim calcmode="lin" valueType="num">
                                      <p:cBhvr>
                                        <p:cTn id="13" dur="500" fill="hold"/>
                                        <p:tgtEl>
                                          <p:spTgt spid="78856">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78856">
                                            <p:txEl>
                                              <p:pRg st="4" end="4"/>
                                            </p:txEl>
                                          </p:spTgt>
                                        </p:tgtEl>
                                        <p:attrNameLst>
                                          <p:attrName>ppt_h</p:attrName>
                                        </p:attrNameLst>
                                      </p:cBhvr>
                                      <p:tavLst>
                                        <p:tav tm="0">
                                          <p:val>
                                            <p:fltVal val="0"/>
                                          </p:val>
                                        </p:tav>
                                        <p:tav tm="100000">
                                          <p:val>
                                            <p:strVal val="#ppt_h"/>
                                          </p:val>
                                        </p:tav>
                                      </p:tavLst>
                                    </p:anim>
                                    <p:animEffect transition="in" filter="fade">
                                      <p:cBhvr>
                                        <p:cTn id="15" dur="500"/>
                                        <p:tgtEl>
                                          <p:spTgt spid="7885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D79C8ED9-B2C8-49ED-B15F-B1DE593AC119}"/>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4800" b="1"/>
              <a:t>Jesus Christ is Coming Again!</a:t>
            </a:r>
          </a:p>
        </p:txBody>
      </p:sp>
      <p:sp>
        <p:nvSpPr>
          <p:cNvPr id="19463" name="Line 7">
            <a:extLst>
              <a:ext uri="{FF2B5EF4-FFF2-40B4-BE49-F238E27FC236}">
                <a16:creationId xmlns:a16="http://schemas.microsoft.com/office/drawing/2014/main" id="{E7C5767D-A90A-442D-9A80-0EDD10E515E9}"/>
              </a:ext>
            </a:extLst>
          </p:cNvPr>
          <p:cNvSpPr>
            <a:spLocks noChangeShapeType="1"/>
          </p:cNvSpPr>
          <p:nvPr/>
        </p:nvSpPr>
        <p:spPr bwMode="auto">
          <a:xfrm>
            <a:off x="1828800" y="12192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80" name="Rectangle 8">
            <a:extLst>
              <a:ext uri="{FF2B5EF4-FFF2-40B4-BE49-F238E27FC236}">
                <a16:creationId xmlns:a16="http://schemas.microsoft.com/office/drawing/2014/main" id="{011B6ED8-6E97-496E-AA1F-4650E90B36F3}"/>
              </a:ext>
            </a:extLst>
          </p:cNvPr>
          <p:cNvSpPr>
            <a:spLocks noGrp="1" noChangeArrowheads="1"/>
          </p:cNvSpPr>
          <p:nvPr>
            <p:ph type="body" idx="1"/>
          </p:nvPr>
        </p:nvSpPr>
        <p:spPr>
          <a:xfrm>
            <a:off x="304800" y="1295400"/>
            <a:ext cx="11582400" cy="1600200"/>
          </a:xfrm>
        </p:spPr>
        <p:txBody>
          <a:bodyPr/>
          <a:lstStyle/>
          <a:p>
            <a:pPr eaLnBrk="1" hangingPunct="1"/>
            <a:r>
              <a:rPr lang="en-US" altLang="en-US" sz="3600" b="1" dirty="0">
                <a:latin typeface="Calibri" panose="020F0502020204030204" pitchFamily="34" charset="0"/>
              </a:rPr>
              <a:t>The second coming of Christ is yet future</a:t>
            </a:r>
          </a:p>
          <a:p>
            <a:pPr lvl="1" eaLnBrk="1" hangingPunct="1"/>
            <a:r>
              <a:rPr lang="en-US" altLang="en-US" sz="3400" dirty="0">
                <a:latin typeface="Calibri" panose="020F0502020204030204" pitchFamily="34" charset="0"/>
              </a:rPr>
              <a:t>Max King’s contention of a spiritual second coming is destroyed by Hebrews 9:28</a:t>
            </a:r>
            <a:endParaRPr lang="en-US" altLang="en-US" sz="3400" dirty="0">
              <a:solidFill>
                <a:srgbClr val="FFCC66"/>
              </a:solidFill>
              <a:latin typeface="Calibri" panose="020F0502020204030204" pitchFamily="34" charset="0"/>
            </a:endParaRPr>
          </a:p>
        </p:txBody>
      </p:sp>
      <p:pic>
        <p:nvPicPr>
          <p:cNvPr id="79881" name="Picture 9">
            <a:extLst>
              <a:ext uri="{FF2B5EF4-FFF2-40B4-BE49-F238E27FC236}">
                <a16:creationId xmlns:a16="http://schemas.microsoft.com/office/drawing/2014/main" id="{DDF842AF-A4A9-49B3-A13B-9B9DBF7BF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124200"/>
            <a:ext cx="5943600" cy="338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2" name="Text Box 10">
            <a:extLst>
              <a:ext uri="{FF2B5EF4-FFF2-40B4-BE49-F238E27FC236}">
                <a16:creationId xmlns:a16="http://schemas.microsoft.com/office/drawing/2014/main" id="{4E662B43-4578-47A3-9AAA-24AA28CA9C35}"/>
              </a:ext>
            </a:extLst>
          </p:cNvPr>
          <p:cNvSpPr txBox="1">
            <a:spLocks noChangeArrowheads="1"/>
          </p:cNvSpPr>
          <p:nvPr/>
        </p:nvSpPr>
        <p:spPr bwMode="auto">
          <a:xfrm>
            <a:off x="1066800" y="3481387"/>
            <a:ext cx="4572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600" dirty="0">
                <a:solidFill>
                  <a:schemeClr val="bg1"/>
                </a:solidFill>
                <a:latin typeface="Calibri" panose="020F0502020204030204" pitchFamily="34" charset="0"/>
              </a:rPr>
              <a:t>“so Christ was offered once to bear the sins of many. To those who eagerly wait for Him </a:t>
            </a:r>
            <a:r>
              <a:rPr lang="en-US" altLang="en-US" sz="2600" b="1" dirty="0">
                <a:solidFill>
                  <a:srgbClr val="A50021"/>
                </a:solidFill>
                <a:latin typeface="Calibri" panose="020F0502020204030204" pitchFamily="34" charset="0"/>
              </a:rPr>
              <a:t>He will appear a second time</a:t>
            </a:r>
            <a:r>
              <a:rPr lang="en-US" altLang="en-US" sz="2600" dirty="0">
                <a:solidFill>
                  <a:schemeClr val="bg1"/>
                </a:solidFill>
                <a:latin typeface="Calibri" panose="020F0502020204030204" pitchFamily="34" charset="0"/>
              </a:rPr>
              <a:t>, apart from sin, for salvation.”</a:t>
            </a:r>
            <a:br>
              <a:rPr lang="en-US" altLang="en-US" sz="2600" dirty="0">
                <a:solidFill>
                  <a:schemeClr val="bg1"/>
                </a:solidFill>
                <a:latin typeface="Calibri" panose="020F0502020204030204" pitchFamily="34" charset="0"/>
              </a:rPr>
            </a:br>
            <a:r>
              <a:rPr lang="en-US" altLang="en-US" sz="2400" b="1" dirty="0">
                <a:solidFill>
                  <a:schemeClr val="bg1"/>
                </a:solidFill>
                <a:latin typeface="Calibri" panose="020F0502020204030204" pitchFamily="34" charset="0"/>
              </a:rPr>
              <a:t>Hebrews 9:28</a:t>
            </a:r>
          </a:p>
        </p:txBody>
      </p:sp>
      <p:sp>
        <p:nvSpPr>
          <p:cNvPr id="79883" name="Rectangle 11">
            <a:extLst>
              <a:ext uri="{FF2B5EF4-FFF2-40B4-BE49-F238E27FC236}">
                <a16:creationId xmlns:a16="http://schemas.microsoft.com/office/drawing/2014/main" id="{C10EE77C-7536-46D8-BCD1-08E7C5DD0764}"/>
              </a:ext>
            </a:extLst>
          </p:cNvPr>
          <p:cNvSpPr>
            <a:spLocks noChangeArrowheads="1"/>
          </p:cNvSpPr>
          <p:nvPr/>
        </p:nvSpPr>
        <p:spPr bwMode="auto">
          <a:xfrm>
            <a:off x="6324600" y="2895600"/>
            <a:ext cx="5562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2" eaLnBrk="1" hangingPunct="1">
              <a:spcBef>
                <a:spcPct val="20000"/>
              </a:spcBef>
              <a:buClr>
                <a:schemeClr val="hlink"/>
              </a:buClr>
              <a:buSzPct val="55000"/>
              <a:buFont typeface="Wingdings" panose="05000000000000000000" pitchFamily="2" charset="2"/>
              <a:buChar char="n"/>
            </a:pPr>
            <a:r>
              <a:rPr lang="en-US" altLang="en-US" sz="3000" dirty="0">
                <a:latin typeface="Calibri" panose="020F0502020204030204" pitchFamily="34" charset="0"/>
              </a:rPr>
              <a:t>Was Christ literally offered up to die on the cross? </a:t>
            </a:r>
            <a:r>
              <a:rPr lang="en-US" altLang="en-US" sz="3000" b="1" dirty="0">
                <a:solidFill>
                  <a:srgbClr val="FFFF00"/>
                </a:solidFill>
                <a:latin typeface="Calibri" panose="020F0502020204030204" pitchFamily="34" charset="0"/>
              </a:rPr>
              <a:t>YES</a:t>
            </a:r>
          </a:p>
          <a:p>
            <a:pPr lvl="2" eaLnBrk="1" hangingPunct="1">
              <a:spcBef>
                <a:spcPct val="20000"/>
              </a:spcBef>
              <a:buClr>
                <a:schemeClr val="hlink"/>
              </a:buClr>
              <a:buSzPct val="55000"/>
              <a:buFont typeface="Wingdings" panose="05000000000000000000" pitchFamily="2" charset="2"/>
              <a:buChar char="n"/>
            </a:pPr>
            <a:r>
              <a:rPr lang="en-US" altLang="en-US" sz="3000" dirty="0">
                <a:latin typeface="Calibri" panose="020F0502020204030204" pitchFamily="34" charset="0"/>
              </a:rPr>
              <a:t>Did Christ literally bear the sins of many? </a:t>
            </a:r>
            <a:r>
              <a:rPr lang="en-US" altLang="en-US" sz="3000" b="1" dirty="0">
                <a:solidFill>
                  <a:srgbClr val="FFFF00"/>
                </a:solidFill>
                <a:latin typeface="Calibri" panose="020F0502020204030204" pitchFamily="34" charset="0"/>
              </a:rPr>
              <a:t>YES</a:t>
            </a:r>
          </a:p>
          <a:p>
            <a:pPr lvl="2" eaLnBrk="1" hangingPunct="1">
              <a:spcBef>
                <a:spcPct val="20000"/>
              </a:spcBef>
              <a:buClr>
                <a:schemeClr val="hlink"/>
              </a:buClr>
              <a:buSzPct val="55000"/>
              <a:buFont typeface="Wingdings" panose="05000000000000000000" pitchFamily="2" charset="2"/>
              <a:buChar char="n"/>
            </a:pPr>
            <a:r>
              <a:rPr lang="en-US" altLang="en-US" sz="3000" dirty="0">
                <a:latin typeface="Calibri" panose="020F0502020204030204" pitchFamily="34" charset="0"/>
              </a:rPr>
              <a:t>Since this is so – He will literally return a second time!</a:t>
            </a:r>
            <a:endParaRPr lang="en-US" altLang="en-US" sz="3000" dirty="0">
              <a:solidFill>
                <a:srgbClr val="FFCC66"/>
              </a:solidFill>
              <a:latin typeface="Calibri" panose="020F0502020204030204" pitchFamily="34" charset="0"/>
            </a:endParaRPr>
          </a:p>
        </p:txBody>
      </p:sp>
      <p:sp>
        <p:nvSpPr>
          <p:cNvPr id="2" name="Rectangle 9">
            <a:extLst>
              <a:ext uri="{FF2B5EF4-FFF2-40B4-BE49-F238E27FC236}">
                <a16:creationId xmlns:a16="http://schemas.microsoft.com/office/drawing/2014/main" id="{42B16824-02C7-6E93-B20B-C3E2ECAC584C}"/>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F04592B9-8854-B1FF-A085-28889B22F535}"/>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4F6F99A7-86F1-E8A6-D5AF-12A1653A4AF5}"/>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836B7CA2-AD6C-6BEF-D99E-D988D82F541B}"/>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9880">
                                            <p:txEl>
                                              <p:pRg st="1" end="1"/>
                                            </p:txEl>
                                          </p:spTgt>
                                        </p:tgtEl>
                                        <p:attrNameLst>
                                          <p:attrName>style.visibility</p:attrName>
                                        </p:attrNameLst>
                                      </p:cBhvr>
                                      <p:to>
                                        <p:strVal val="visible"/>
                                      </p:to>
                                    </p:set>
                                    <p:anim calcmode="lin" valueType="num">
                                      <p:cBhvr>
                                        <p:cTn id="7" dur="500" fill="hold"/>
                                        <p:tgtEl>
                                          <p:spTgt spid="79880">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9880">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79880">
                                            <p:txEl>
                                              <p:pRg st="1" end="1"/>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9881"/>
                                        </p:tgtEl>
                                        <p:attrNameLst>
                                          <p:attrName>style.visibility</p:attrName>
                                        </p:attrNameLst>
                                      </p:cBhvr>
                                      <p:to>
                                        <p:strVal val="visible"/>
                                      </p:to>
                                    </p:set>
                                    <p:anim calcmode="lin" valueType="num">
                                      <p:cBhvr>
                                        <p:cTn id="13" dur="500" fill="hold"/>
                                        <p:tgtEl>
                                          <p:spTgt spid="79881"/>
                                        </p:tgtEl>
                                        <p:attrNameLst>
                                          <p:attrName>ppt_w</p:attrName>
                                        </p:attrNameLst>
                                      </p:cBhvr>
                                      <p:tavLst>
                                        <p:tav tm="0">
                                          <p:val>
                                            <p:fltVal val="0"/>
                                          </p:val>
                                        </p:tav>
                                        <p:tav tm="100000">
                                          <p:val>
                                            <p:strVal val="#ppt_w"/>
                                          </p:val>
                                        </p:tav>
                                      </p:tavLst>
                                    </p:anim>
                                    <p:anim calcmode="lin" valueType="num">
                                      <p:cBhvr>
                                        <p:cTn id="14" dur="500" fill="hold"/>
                                        <p:tgtEl>
                                          <p:spTgt spid="79881"/>
                                        </p:tgtEl>
                                        <p:attrNameLst>
                                          <p:attrName>ppt_h</p:attrName>
                                        </p:attrNameLst>
                                      </p:cBhvr>
                                      <p:tavLst>
                                        <p:tav tm="0">
                                          <p:val>
                                            <p:fltVal val="0"/>
                                          </p:val>
                                        </p:tav>
                                        <p:tav tm="100000">
                                          <p:val>
                                            <p:strVal val="#ppt_h"/>
                                          </p:val>
                                        </p:tav>
                                      </p:tavLst>
                                    </p:anim>
                                    <p:animEffect transition="in" filter="fade">
                                      <p:cBhvr>
                                        <p:cTn id="15" dur="500"/>
                                        <p:tgtEl>
                                          <p:spTgt spid="79881"/>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79882"/>
                                        </p:tgtEl>
                                        <p:attrNameLst>
                                          <p:attrName>style.visibility</p:attrName>
                                        </p:attrNameLst>
                                      </p:cBhvr>
                                      <p:to>
                                        <p:strVal val="visible"/>
                                      </p:to>
                                    </p:set>
                                    <p:anim calcmode="lin" valueType="num">
                                      <p:cBhvr>
                                        <p:cTn id="18" dur="500" fill="hold"/>
                                        <p:tgtEl>
                                          <p:spTgt spid="79882"/>
                                        </p:tgtEl>
                                        <p:attrNameLst>
                                          <p:attrName>ppt_w</p:attrName>
                                        </p:attrNameLst>
                                      </p:cBhvr>
                                      <p:tavLst>
                                        <p:tav tm="0">
                                          <p:val>
                                            <p:fltVal val="0"/>
                                          </p:val>
                                        </p:tav>
                                        <p:tav tm="100000">
                                          <p:val>
                                            <p:strVal val="#ppt_w"/>
                                          </p:val>
                                        </p:tav>
                                      </p:tavLst>
                                    </p:anim>
                                    <p:anim calcmode="lin" valueType="num">
                                      <p:cBhvr>
                                        <p:cTn id="19" dur="500" fill="hold"/>
                                        <p:tgtEl>
                                          <p:spTgt spid="79882"/>
                                        </p:tgtEl>
                                        <p:attrNameLst>
                                          <p:attrName>ppt_h</p:attrName>
                                        </p:attrNameLst>
                                      </p:cBhvr>
                                      <p:tavLst>
                                        <p:tav tm="0">
                                          <p:val>
                                            <p:fltVal val="0"/>
                                          </p:val>
                                        </p:tav>
                                        <p:tav tm="100000">
                                          <p:val>
                                            <p:strVal val="#ppt_h"/>
                                          </p:val>
                                        </p:tav>
                                      </p:tavLst>
                                    </p:anim>
                                    <p:animEffect transition="in" filter="fade">
                                      <p:cBhvr>
                                        <p:cTn id="20" dur="500"/>
                                        <p:tgtEl>
                                          <p:spTgt spid="7988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79883">
                                            <p:txEl>
                                              <p:pRg st="0" end="0"/>
                                            </p:txEl>
                                          </p:spTgt>
                                        </p:tgtEl>
                                        <p:attrNameLst>
                                          <p:attrName>style.visibility</p:attrName>
                                        </p:attrNameLst>
                                      </p:cBhvr>
                                      <p:to>
                                        <p:strVal val="visible"/>
                                      </p:to>
                                    </p:set>
                                    <p:anim calcmode="lin" valueType="num">
                                      <p:cBhvr>
                                        <p:cTn id="25" dur="500" fill="hold"/>
                                        <p:tgtEl>
                                          <p:spTgt spid="7988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7988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79883">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79883">
                                            <p:txEl>
                                              <p:pRg st="1" end="1"/>
                                            </p:txEl>
                                          </p:spTgt>
                                        </p:tgtEl>
                                        <p:attrNameLst>
                                          <p:attrName>style.visibility</p:attrName>
                                        </p:attrNameLst>
                                      </p:cBhvr>
                                      <p:to>
                                        <p:strVal val="visible"/>
                                      </p:to>
                                    </p:set>
                                    <p:anim calcmode="lin" valueType="num">
                                      <p:cBhvr>
                                        <p:cTn id="32" dur="500" fill="hold"/>
                                        <p:tgtEl>
                                          <p:spTgt spid="79883">
                                            <p:txEl>
                                              <p:pRg st="1" end="1"/>
                                            </p:txEl>
                                          </p:spTgt>
                                        </p:tgtEl>
                                        <p:attrNameLst>
                                          <p:attrName>ppt_w</p:attrName>
                                        </p:attrNameLst>
                                      </p:cBhvr>
                                      <p:tavLst>
                                        <p:tav tm="0">
                                          <p:val>
                                            <p:fltVal val="0"/>
                                          </p:val>
                                        </p:tav>
                                        <p:tav tm="100000">
                                          <p:val>
                                            <p:strVal val="#ppt_w"/>
                                          </p:val>
                                        </p:tav>
                                      </p:tavLst>
                                    </p:anim>
                                    <p:anim calcmode="lin" valueType="num">
                                      <p:cBhvr>
                                        <p:cTn id="33" dur="500" fill="hold"/>
                                        <p:tgtEl>
                                          <p:spTgt spid="79883">
                                            <p:txEl>
                                              <p:pRg st="1" end="1"/>
                                            </p:txEl>
                                          </p:spTgt>
                                        </p:tgtEl>
                                        <p:attrNameLst>
                                          <p:attrName>ppt_h</p:attrName>
                                        </p:attrNameLst>
                                      </p:cBhvr>
                                      <p:tavLst>
                                        <p:tav tm="0">
                                          <p:val>
                                            <p:fltVal val="0"/>
                                          </p:val>
                                        </p:tav>
                                        <p:tav tm="100000">
                                          <p:val>
                                            <p:strVal val="#ppt_h"/>
                                          </p:val>
                                        </p:tav>
                                      </p:tavLst>
                                    </p:anim>
                                    <p:animEffect transition="in" filter="fade">
                                      <p:cBhvr>
                                        <p:cTn id="34" dur="500"/>
                                        <p:tgtEl>
                                          <p:spTgt spid="79883">
                                            <p:txEl>
                                              <p:pRg st="1" end="1"/>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16" fill="hold" nodeType="clickEffect">
                                  <p:stCondLst>
                                    <p:cond delay="0"/>
                                  </p:stCondLst>
                                  <p:childTnLst>
                                    <p:set>
                                      <p:cBhvr>
                                        <p:cTn id="38" dur="1" fill="hold">
                                          <p:stCondLst>
                                            <p:cond delay="0"/>
                                          </p:stCondLst>
                                        </p:cTn>
                                        <p:tgtEl>
                                          <p:spTgt spid="79883">
                                            <p:txEl>
                                              <p:pRg st="2" end="2"/>
                                            </p:txEl>
                                          </p:spTgt>
                                        </p:tgtEl>
                                        <p:attrNameLst>
                                          <p:attrName>style.visibility</p:attrName>
                                        </p:attrNameLst>
                                      </p:cBhvr>
                                      <p:to>
                                        <p:strVal val="visible"/>
                                      </p:to>
                                    </p:set>
                                    <p:anim calcmode="lin" valueType="num">
                                      <p:cBhvr>
                                        <p:cTn id="39" dur="500" fill="hold"/>
                                        <p:tgtEl>
                                          <p:spTgt spid="79883">
                                            <p:txEl>
                                              <p:pRg st="2" end="2"/>
                                            </p:txEl>
                                          </p:spTgt>
                                        </p:tgtEl>
                                        <p:attrNameLst>
                                          <p:attrName>ppt_w</p:attrName>
                                        </p:attrNameLst>
                                      </p:cBhvr>
                                      <p:tavLst>
                                        <p:tav tm="0">
                                          <p:val>
                                            <p:fltVal val="0"/>
                                          </p:val>
                                        </p:tav>
                                        <p:tav tm="100000">
                                          <p:val>
                                            <p:strVal val="#ppt_w"/>
                                          </p:val>
                                        </p:tav>
                                      </p:tavLst>
                                    </p:anim>
                                    <p:anim calcmode="lin" valueType="num">
                                      <p:cBhvr>
                                        <p:cTn id="40" dur="500" fill="hold"/>
                                        <p:tgtEl>
                                          <p:spTgt spid="79883">
                                            <p:txEl>
                                              <p:pRg st="2" end="2"/>
                                            </p:txEl>
                                          </p:spTgt>
                                        </p:tgtEl>
                                        <p:attrNameLst>
                                          <p:attrName>ppt_h</p:attrName>
                                        </p:attrNameLst>
                                      </p:cBhvr>
                                      <p:tavLst>
                                        <p:tav tm="0">
                                          <p:val>
                                            <p:fltVal val="0"/>
                                          </p:val>
                                        </p:tav>
                                        <p:tav tm="100000">
                                          <p:val>
                                            <p:strVal val="#ppt_h"/>
                                          </p:val>
                                        </p:tav>
                                      </p:tavLst>
                                    </p:anim>
                                    <p:animEffect transition="in" filter="fade">
                                      <p:cBhvr>
                                        <p:cTn id="41" dur="500"/>
                                        <p:tgtEl>
                                          <p:spTgt spid="798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6B7B8D3-D2A4-4D63-9B06-562E3E512194}"/>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4800" b="1"/>
              <a:t>Jesus Christ is Coming Again!</a:t>
            </a:r>
          </a:p>
        </p:txBody>
      </p:sp>
      <p:sp>
        <p:nvSpPr>
          <p:cNvPr id="20487" name="Line 7">
            <a:extLst>
              <a:ext uri="{FF2B5EF4-FFF2-40B4-BE49-F238E27FC236}">
                <a16:creationId xmlns:a16="http://schemas.microsoft.com/office/drawing/2014/main" id="{E7B24AC0-0B3E-49D2-89CE-713E3807F572}"/>
              </a:ext>
            </a:extLst>
          </p:cNvPr>
          <p:cNvSpPr>
            <a:spLocks noChangeShapeType="1"/>
          </p:cNvSpPr>
          <p:nvPr/>
        </p:nvSpPr>
        <p:spPr bwMode="auto">
          <a:xfrm>
            <a:off x="1828800" y="12192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4" name="Rectangle 8">
            <a:extLst>
              <a:ext uri="{FF2B5EF4-FFF2-40B4-BE49-F238E27FC236}">
                <a16:creationId xmlns:a16="http://schemas.microsoft.com/office/drawing/2014/main" id="{F03ECF55-F3A0-478F-B593-2A4CEF79C245}"/>
              </a:ext>
            </a:extLst>
          </p:cNvPr>
          <p:cNvSpPr>
            <a:spLocks noGrp="1" noChangeArrowheads="1"/>
          </p:cNvSpPr>
          <p:nvPr>
            <p:ph type="body" idx="1"/>
          </p:nvPr>
        </p:nvSpPr>
        <p:spPr>
          <a:xfrm>
            <a:off x="304800" y="1295400"/>
            <a:ext cx="11582400" cy="5334000"/>
          </a:xfrm>
        </p:spPr>
        <p:txBody>
          <a:bodyPr/>
          <a:lstStyle/>
          <a:p>
            <a:pPr eaLnBrk="1" hangingPunct="1"/>
            <a:r>
              <a:rPr lang="en-US" altLang="en-US" sz="3000" b="1" dirty="0">
                <a:latin typeface="Calibri" panose="020F0502020204030204" pitchFamily="34" charset="0"/>
              </a:rPr>
              <a:t>Jesus said He would come again – and take believers to be with Him</a:t>
            </a:r>
          </a:p>
          <a:p>
            <a:pPr eaLnBrk="1" hangingPunct="1"/>
            <a:endParaRPr lang="en-US" altLang="en-US" sz="3000" b="1" dirty="0">
              <a:latin typeface="Calibri" panose="020F0502020204030204" pitchFamily="34" charset="0"/>
            </a:endParaRPr>
          </a:p>
          <a:p>
            <a:pPr eaLnBrk="1" hangingPunct="1"/>
            <a:endParaRPr lang="en-US" altLang="en-US" sz="3200" b="1" dirty="0">
              <a:latin typeface="Calibri" panose="020F0502020204030204" pitchFamily="34" charset="0"/>
            </a:endParaRPr>
          </a:p>
          <a:p>
            <a:pPr eaLnBrk="1" hangingPunct="1"/>
            <a:endParaRPr lang="en-US" altLang="en-US" sz="3200" b="1" dirty="0">
              <a:latin typeface="Calibri" panose="020F0502020204030204" pitchFamily="34" charset="0"/>
            </a:endParaRPr>
          </a:p>
          <a:p>
            <a:pPr eaLnBrk="1" hangingPunct="1"/>
            <a:endParaRPr lang="en-US" altLang="en-US" sz="3200" b="1" dirty="0">
              <a:latin typeface="Calibri" panose="020F0502020204030204" pitchFamily="34" charset="0"/>
            </a:endParaRPr>
          </a:p>
          <a:p>
            <a:pPr lvl="1" eaLnBrk="1" hangingPunct="1"/>
            <a:r>
              <a:rPr lang="en-US" altLang="en-US" sz="3000" dirty="0">
                <a:latin typeface="Calibri" panose="020F0502020204030204" pitchFamily="34" charset="0"/>
              </a:rPr>
              <a:t>This would be heaven according to</a:t>
            </a:r>
            <a:br>
              <a:rPr lang="en-US" altLang="en-US" sz="3000" dirty="0">
                <a:latin typeface="Calibri" panose="020F0502020204030204" pitchFamily="34" charset="0"/>
              </a:rPr>
            </a:br>
            <a:r>
              <a:rPr lang="en-US" altLang="en-US" sz="3000" b="1" dirty="0">
                <a:solidFill>
                  <a:srgbClr val="FFCC66"/>
                </a:solidFill>
                <a:latin typeface="Calibri" panose="020F0502020204030204" pitchFamily="34" charset="0"/>
              </a:rPr>
              <a:t>Psalms 33:13-14</a:t>
            </a:r>
          </a:p>
          <a:p>
            <a:pPr lvl="2" eaLnBrk="1" hangingPunct="1"/>
            <a:r>
              <a:rPr lang="en-US" altLang="en-US" sz="2800" dirty="0">
                <a:latin typeface="Calibri" panose="020F0502020204030204" pitchFamily="34" charset="0"/>
              </a:rPr>
              <a:t>Believers are not yet with Christ in heaven</a:t>
            </a:r>
          </a:p>
          <a:p>
            <a:pPr lvl="2" eaLnBrk="1" hangingPunct="1"/>
            <a:r>
              <a:rPr lang="en-US" altLang="en-US" sz="2800" dirty="0">
                <a:latin typeface="Calibri" panose="020F0502020204030204" pitchFamily="34" charset="0"/>
              </a:rPr>
              <a:t>Supporters of the 70 A.D. say that John 14:1-3</a:t>
            </a:r>
            <a:br>
              <a:rPr lang="en-US" altLang="en-US" sz="2800" dirty="0">
                <a:latin typeface="Calibri" panose="020F0502020204030204" pitchFamily="34" charset="0"/>
              </a:rPr>
            </a:br>
            <a:r>
              <a:rPr lang="en-US" altLang="en-US" sz="2800" dirty="0">
                <a:latin typeface="Calibri" panose="020F0502020204030204" pitchFamily="34" charset="0"/>
              </a:rPr>
              <a:t>only applies to the apostles – not you and me</a:t>
            </a:r>
          </a:p>
        </p:txBody>
      </p:sp>
      <p:sp>
        <p:nvSpPr>
          <p:cNvPr id="80908" name="Rectangle 12">
            <a:extLst>
              <a:ext uri="{FF2B5EF4-FFF2-40B4-BE49-F238E27FC236}">
                <a16:creationId xmlns:a16="http://schemas.microsoft.com/office/drawing/2014/main" id="{DEAC112F-3FC9-44DB-A974-ADF96CDA51B4}"/>
              </a:ext>
            </a:extLst>
          </p:cNvPr>
          <p:cNvSpPr>
            <a:spLocks noChangeArrowheads="1"/>
          </p:cNvSpPr>
          <p:nvPr/>
        </p:nvSpPr>
        <p:spPr bwMode="auto">
          <a:xfrm>
            <a:off x="304800" y="1940482"/>
            <a:ext cx="11582400" cy="217431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0909" name="Text Box 13">
            <a:extLst>
              <a:ext uri="{FF2B5EF4-FFF2-40B4-BE49-F238E27FC236}">
                <a16:creationId xmlns:a16="http://schemas.microsoft.com/office/drawing/2014/main" id="{516AF107-F398-4798-80E0-2461FBA88E77}"/>
              </a:ext>
            </a:extLst>
          </p:cNvPr>
          <p:cNvSpPr txBox="1">
            <a:spLocks noChangeArrowheads="1"/>
          </p:cNvSpPr>
          <p:nvPr/>
        </p:nvSpPr>
        <p:spPr bwMode="auto">
          <a:xfrm>
            <a:off x="533400" y="1981200"/>
            <a:ext cx="11353800"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600" dirty="0">
                <a:latin typeface="Calibri" panose="020F0502020204030204" pitchFamily="34" charset="0"/>
              </a:rPr>
              <a:t>“Let not your heart be troubled; you believe in God, believe also in Me. In My Father's house are many mansions; if it were not so, I would have told you. I go to prepare a place for you. And if I go and prepare a place for you, </a:t>
            </a:r>
            <a:r>
              <a:rPr lang="en-US" altLang="en-US" sz="2600" b="1" dirty="0">
                <a:solidFill>
                  <a:srgbClr val="FFFF00"/>
                </a:solidFill>
                <a:latin typeface="Calibri" panose="020F0502020204030204" pitchFamily="34" charset="0"/>
              </a:rPr>
              <a:t>I will come again and receive you to Myself</a:t>
            </a:r>
            <a:r>
              <a:rPr lang="en-US" altLang="en-US" sz="2600" dirty="0">
                <a:latin typeface="Calibri" panose="020F0502020204030204" pitchFamily="34" charset="0"/>
              </a:rPr>
              <a:t>; that where I am, there you may be also.”</a:t>
            </a:r>
          </a:p>
          <a:p>
            <a:pPr algn="ctr"/>
            <a:r>
              <a:rPr lang="en-US" altLang="en-US" sz="2600" dirty="0">
                <a:latin typeface="Calibri" panose="020F0502020204030204" pitchFamily="34" charset="0"/>
              </a:rPr>
              <a:t> </a:t>
            </a:r>
            <a:r>
              <a:rPr lang="en-US" altLang="en-US" sz="2600" b="1" dirty="0">
                <a:latin typeface="Calibri" panose="020F0502020204030204" pitchFamily="34" charset="0"/>
              </a:rPr>
              <a:t>John 14:1-3</a:t>
            </a:r>
          </a:p>
        </p:txBody>
      </p:sp>
      <p:sp>
        <p:nvSpPr>
          <p:cNvPr id="3" name="Rectangle 9">
            <a:extLst>
              <a:ext uri="{FF2B5EF4-FFF2-40B4-BE49-F238E27FC236}">
                <a16:creationId xmlns:a16="http://schemas.microsoft.com/office/drawing/2014/main" id="{DE65A05A-4F49-4EBE-8454-C1A7FA9CAFFA}"/>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0">
            <a:extLst>
              <a:ext uri="{FF2B5EF4-FFF2-40B4-BE49-F238E27FC236}">
                <a16:creationId xmlns:a16="http://schemas.microsoft.com/office/drawing/2014/main" id="{AB5CA593-2234-1E01-58A2-AB8B16C34C19}"/>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1">
            <a:extLst>
              <a:ext uri="{FF2B5EF4-FFF2-40B4-BE49-F238E27FC236}">
                <a16:creationId xmlns:a16="http://schemas.microsoft.com/office/drawing/2014/main" id="{BD48E2D4-FA9A-9D2E-B58D-AFCCE5D6BA53}"/>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 name="Rectangle 12">
            <a:extLst>
              <a:ext uri="{FF2B5EF4-FFF2-40B4-BE49-F238E27FC236}">
                <a16:creationId xmlns:a16="http://schemas.microsoft.com/office/drawing/2014/main" id="{6CA38D42-FC9E-C292-37C8-ECEDF0BC9FE7}"/>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10" name="Picture 9">
            <a:extLst>
              <a:ext uri="{FF2B5EF4-FFF2-40B4-BE49-F238E27FC236}">
                <a16:creationId xmlns:a16="http://schemas.microsoft.com/office/drawing/2014/main" id="{F528CBC5-F008-75BB-148D-C7171C1A4A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179859">
            <a:off x="7429878" y="4426735"/>
            <a:ext cx="4895185" cy="18690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0904">
                                            <p:txEl>
                                              <p:pRg st="5" end="5"/>
                                            </p:txEl>
                                          </p:spTgt>
                                        </p:tgtEl>
                                        <p:attrNameLst>
                                          <p:attrName>style.visibility</p:attrName>
                                        </p:attrNameLst>
                                      </p:cBhvr>
                                      <p:to>
                                        <p:strVal val="visible"/>
                                      </p:to>
                                    </p:set>
                                    <p:anim calcmode="lin" valueType="num">
                                      <p:cBhvr>
                                        <p:cTn id="7" dur="500" fill="hold"/>
                                        <p:tgtEl>
                                          <p:spTgt spid="80904">
                                            <p:txEl>
                                              <p:pRg st="5" end="5"/>
                                            </p:txEl>
                                          </p:spTgt>
                                        </p:tgtEl>
                                        <p:attrNameLst>
                                          <p:attrName>ppt_w</p:attrName>
                                        </p:attrNameLst>
                                      </p:cBhvr>
                                      <p:tavLst>
                                        <p:tav tm="0">
                                          <p:val>
                                            <p:fltVal val="0"/>
                                          </p:val>
                                        </p:tav>
                                        <p:tav tm="100000">
                                          <p:val>
                                            <p:strVal val="#ppt_w"/>
                                          </p:val>
                                        </p:tav>
                                      </p:tavLst>
                                    </p:anim>
                                    <p:anim calcmode="lin" valueType="num">
                                      <p:cBhvr>
                                        <p:cTn id="8" dur="500" fill="hold"/>
                                        <p:tgtEl>
                                          <p:spTgt spid="80904">
                                            <p:txEl>
                                              <p:pRg st="5" end="5"/>
                                            </p:txEl>
                                          </p:spTgt>
                                        </p:tgtEl>
                                        <p:attrNameLst>
                                          <p:attrName>ppt_h</p:attrName>
                                        </p:attrNameLst>
                                      </p:cBhvr>
                                      <p:tavLst>
                                        <p:tav tm="0">
                                          <p:val>
                                            <p:fltVal val="0"/>
                                          </p:val>
                                        </p:tav>
                                        <p:tav tm="100000">
                                          <p:val>
                                            <p:strVal val="#ppt_h"/>
                                          </p:val>
                                        </p:tav>
                                      </p:tavLst>
                                    </p:anim>
                                    <p:animEffect transition="in" filter="fade">
                                      <p:cBhvr>
                                        <p:cTn id="9" dur="500"/>
                                        <p:tgtEl>
                                          <p:spTgt spid="80904">
                                            <p:txEl>
                                              <p:pRg st="5" end="5"/>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80904">
                                            <p:txEl>
                                              <p:pRg st="6" end="6"/>
                                            </p:txEl>
                                          </p:spTgt>
                                        </p:tgtEl>
                                        <p:attrNameLst>
                                          <p:attrName>style.visibility</p:attrName>
                                        </p:attrNameLst>
                                      </p:cBhvr>
                                      <p:to>
                                        <p:strVal val="visible"/>
                                      </p:to>
                                    </p:set>
                                    <p:anim calcmode="lin" valueType="num">
                                      <p:cBhvr>
                                        <p:cTn id="14" dur="500" fill="hold"/>
                                        <p:tgtEl>
                                          <p:spTgt spid="80904">
                                            <p:txEl>
                                              <p:pRg st="6" end="6"/>
                                            </p:txEl>
                                          </p:spTgt>
                                        </p:tgtEl>
                                        <p:attrNameLst>
                                          <p:attrName>ppt_w</p:attrName>
                                        </p:attrNameLst>
                                      </p:cBhvr>
                                      <p:tavLst>
                                        <p:tav tm="0">
                                          <p:val>
                                            <p:fltVal val="0"/>
                                          </p:val>
                                        </p:tav>
                                        <p:tav tm="100000">
                                          <p:val>
                                            <p:strVal val="#ppt_w"/>
                                          </p:val>
                                        </p:tav>
                                      </p:tavLst>
                                    </p:anim>
                                    <p:anim calcmode="lin" valueType="num">
                                      <p:cBhvr>
                                        <p:cTn id="15" dur="500" fill="hold"/>
                                        <p:tgtEl>
                                          <p:spTgt spid="80904">
                                            <p:txEl>
                                              <p:pRg st="6" end="6"/>
                                            </p:txEl>
                                          </p:spTgt>
                                        </p:tgtEl>
                                        <p:attrNameLst>
                                          <p:attrName>ppt_h</p:attrName>
                                        </p:attrNameLst>
                                      </p:cBhvr>
                                      <p:tavLst>
                                        <p:tav tm="0">
                                          <p:val>
                                            <p:fltVal val="0"/>
                                          </p:val>
                                        </p:tav>
                                        <p:tav tm="100000">
                                          <p:val>
                                            <p:strVal val="#ppt_h"/>
                                          </p:val>
                                        </p:tav>
                                      </p:tavLst>
                                    </p:anim>
                                    <p:animEffect transition="in" filter="fade">
                                      <p:cBhvr>
                                        <p:cTn id="16" dur="500"/>
                                        <p:tgtEl>
                                          <p:spTgt spid="80904">
                                            <p:txEl>
                                              <p:pRg st="6" end="6"/>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80904">
                                            <p:txEl>
                                              <p:pRg st="7" end="7"/>
                                            </p:txEl>
                                          </p:spTgt>
                                        </p:tgtEl>
                                        <p:attrNameLst>
                                          <p:attrName>style.visibility</p:attrName>
                                        </p:attrNameLst>
                                      </p:cBhvr>
                                      <p:to>
                                        <p:strVal val="visible"/>
                                      </p:to>
                                    </p:set>
                                    <p:anim calcmode="lin" valueType="num">
                                      <p:cBhvr>
                                        <p:cTn id="21" dur="500" fill="hold"/>
                                        <p:tgtEl>
                                          <p:spTgt spid="80904">
                                            <p:txEl>
                                              <p:pRg st="7" end="7"/>
                                            </p:txEl>
                                          </p:spTgt>
                                        </p:tgtEl>
                                        <p:attrNameLst>
                                          <p:attrName>ppt_w</p:attrName>
                                        </p:attrNameLst>
                                      </p:cBhvr>
                                      <p:tavLst>
                                        <p:tav tm="0">
                                          <p:val>
                                            <p:fltVal val="0"/>
                                          </p:val>
                                        </p:tav>
                                        <p:tav tm="100000">
                                          <p:val>
                                            <p:strVal val="#ppt_w"/>
                                          </p:val>
                                        </p:tav>
                                      </p:tavLst>
                                    </p:anim>
                                    <p:anim calcmode="lin" valueType="num">
                                      <p:cBhvr>
                                        <p:cTn id="22" dur="500" fill="hold"/>
                                        <p:tgtEl>
                                          <p:spTgt spid="80904">
                                            <p:txEl>
                                              <p:pRg st="7" end="7"/>
                                            </p:txEl>
                                          </p:spTgt>
                                        </p:tgtEl>
                                        <p:attrNameLst>
                                          <p:attrName>ppt_h</p:attrName>
                                        </p:attrNameLst>
                                      </p:cBhvr>
                                      <p:tavLst>
                                        <p:tav tm="0">
                                          <p:val>
                                            <p:fltVal val="0"/>
                                          </p:val>
                                        </p:tav>
                                        <p:tav tm="100000">
                                          <p:val>
                                            <p:strVal val="#ppt_h"/>
                                          </p:val>
                                        </p:tav>
                                      </p:tavLst>
                                    </p:anim>
                                    <p:animEffect transition="in" filter="fade">
                                      <p:cBhvr>
                                        <p:cTn id="23" dur="500"/>
                                        <p:tgtEl>
                                          <p:spTgt spid="8090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194D3DC3-61D6-4642-A372-F073088EE81C}"/>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4800" b="1"/>
              <a:t>Jesus Christ is Coming Again!</a:t>
            </a:r>
          </a:p>
        </p:txBody>
      </p:sp>
      <p:sp>
        <p:nvSpPr>
          <p:cNvPr id="21511" name="Line 7">
            <a:extLst>
              <a:ext uri="{FF2B5EF4-FFF2-40B4-BE49-F238E27FC236}">
                <a16:creationId xmlns:a16="http://schemas.microsoft.com/office/drawing/2014/main" id="{32E7404E-BA87-44D3-833F-3E4B744904D6}"/>
              </a:ext>
            </a:extLst>
          </p:cNvPr>
          <p:cNvSpPr>
            <a:spLocks noChangeShapeType="1"/>
          </p:cNvSpPr>
          <p:nvPr/>
        </p:nvSpPr>
        <p:spPr bwMode="auto">
          <a:xfrm>
            <a:off x="1828800" y="12192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28" name="Rectangle 8">
            <a:extLst>
              <a:ext uri="{FF2B5EF4-FFF2-40B4-BE49-F238E27FC236}">
                <a16:creationId xmlns:a16="http://schemas.microsoft.com/office/drawing/2014/main" id="{4B041244-72E4-4BD6-BC8D-73A60B5393FA}"/>
              </a:ext>
            </a:extLst>
          </p:cNvPr>
          <p:cNvSpPr>
            <a:spLocks noGrp="1" noChangeArrowheads="1"/>
          </p:cNvSpPr>
          <p:nvPr>
            <p:ph type="body" idx="1"/>
          </p:nvPr>
        </p:nvSpPr>
        <p:spPr>
          <a:xfrm>
            <a:off x="304800" y="1295400"/>
            <a:ext cx="11582400" cy="2971798"/>
          </a:xfrm>
        </p:spPr>
        <p:txBody>
          <a:bodyPr/>
          <a:lstStyle/>
          <a:p>
            <a:pPr eaLnBrk="1" hangingPunct="1"/>
            <a:r>
              <a:rPr lang="en-US" altLang="en-US" sz="3200" b="1" dirty="0">
                <a:latin typeface="Calibri" panose="020F0502020204030204" pitchFamily="34" charset="0"/>
              </a:rPr>
              <a:t>Words from the Apostle Paul:</a:t>
            </a:r>
          </a:p>
          <a:p>
            <a:pPr eaLnBrk="1" hangingPunct="1"/>
            <a:endParaRPr lang="en-US" altLang="en-US" sz="3200" b="1" dirty="0">
              <a:latin typeface="Calibri" panose="020F0502020204030204" pitchFamily="34" charset="0"/>
            </a:endParaRPr>
          </a:p>
          <a:p>
            <a:pPr eaLnBrk="1" hangingPunct="1"/>
            <a:endParaRPr lang="en-US" altLang="en-US" sz="3200" b="1" dirty="0">
              <a:latin typeface="Calibri" panose="020F0502020204030204" pitchFamily="34" charset="0"/>
            </a:endParaRPr>
          </a:p>
          <a:p>
            <a:pPr eaLnBrk="1" hangingPunct="1"/>
            <a:endParaRPr lang="en-US" altLang="en-US" sz="3200" b="1" dirty="0">
              <a:latin typeface="Calibri" panose="020F0502020204030204" pitchFamily="34" charset="0"/>
            </a:endParaRPr>
          </a:p>
          <a:p>
            <a:pPr eaLnBrk="1" hangingPunct="1"/>
            <a:r>
              <a:rPr lang="en-US" altLang="en-US" sz="3200" b="1" dirty="0">
                <a:latin typeface="Calibri" panose="020F0502020204030204" pitchFamily="34" charset="0"/>
              </a:rPr>
              <a:t>Words from the Apostle Peter:</a:t>
            </a:r>
          </a:p>
        </p:txBody>
      </p:sp>
      <p:sp>
        <p:nvSpPr>
          <p:cNvPr id="81931" name="AutoShape 11">
            <a:extLst>
              <a:ext uri="{FF2B5EF4-FFF2-40B4-BE49-F238E27FC236}">
                <a16:creationId xmlns:a16="http://schemas.microsoft.com/office/drawing/2014/main" id="{01D6AFB2-4CA6-489A-BDE9-A81D57DB9262}"/>
              </a:ext>
            </a:extLst>
          </p:cNvPr>
          <p:cNvSpPr>
            <a:spLocks noChangeArrowheads="1"/>
          </p:cNvSpPr>
          <p:nvPr/>
        </p:nvSpPr>
        <p:spPr bwMode="auto">
          <a:xfrm>
            <a:off x="304800" y="1676400"/>
            <a:ext cx="11582400" cy="2057400"/>
          </a:xfrm>
          <a:prstGeom prst="horizontalScroll">
            <a:avLst>
              <a:gd name="adj" fmla="val 12500"/>
            </a:avLst>
          </a:prstGeom>
          <a:solidFill>
            <a:srgbClr val="3C3C5A"/>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32" name="AutoShape 12">
            <a:extLst>
              <a:ext uri="{FF2B5EF4-FFF2-40B4-BE49-F238E27FC236}">
                <a16:creationId xmlns:a16="http://schemas.microsoft.com/office/drawing/2014/main" id="{5A060B12-2612-495E-9E22-BC3920E3F852}"/>
              </a:ext>
            </a:extLst>
          </p:cNvPr>
          <p:cNvSpPr>
            <a:spLocks noChangeArrowheads="1"/>
          </p:cNvSpPr>
          <p:nvPr/>
        </p:nvSpPr>
        <p:spPr bwMode="auto">
          <a:xfrm>
            <a:off x="304800" y="4114800"/>
            <a:ext cx="11582400" cy="1295400"/>
          </a:xfrm>
          <a:prstGeom prst="horizontalScroll">
            <a:avLst>
              <a:gd name="adj" fmla="val 12500"/>
            </a:avLst>
          </a:prstGeom>
          <a:solidFill>
            <a:srgbClr val="3C3C5A"/>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33" name="Text Box 13">
            <a:extLst>
              <a:ext uri="{FF2B5EF4-FFF2-40B4-BE49-F238E27FC236}">
                <a16:creationId xmlns:a16="http://schemas.microsoft.com/office/drawing/2014/main" id="{35C0796D-31BF-42A0-8D62-7F0CCDF59E44}"/>
              </a:ext>
            </a:extLst>
          </p:cNvPr>
          <p:cNvSpPr txBox="1">
            <a:spLocks noChangeArrowheads="1"/>
          </p:cNvSpPr>
          <p:nvPr/>
        </p:nvSpPr>
        <p:spPr bwMode="auto">
          <a:xfrm>
            <a:off x="685800" y="2044005"/>
            <a:ext cx="11049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dirty="0">
                <a:latin typeface="Calibri" panose="020F0502020204030204" pitchFamily="34" charset="0"/>
              </a:rPr>
              <a:t>“Finally, there is laid up for me the </a:t>
            </a:r>
            <a:r>
              <a:rPr lang="en-US" altLang="en-US" sz="2800" b="1" dirty="0">
                <a:solidFill>
                  <a:srgbClr val="FFFF00"/>
                </a:solidFill>
                <a:latin typeface="Calibri" panose="020F0502020204030204" pitchFamily="34" charset="0"/>
              </a:rPr>
              <a:t>crown of righteousness</a:t>
            </a:r>
            <a:r>
              <a:rPr lang="en-US" altLang="en-US" sz="2800" dirty="0">
                <a:latin typeface="Calibri" panose="020F0502020204030204" pitchFamily="34" charset="0"/>
              </a:rPr>
              <a:t>, which the Lord, the righteous Judge, will give to me on that Day, and not to me only but also to all who have loved His appearing.” </a:t>
            </a:r>
            <a:r>
              <a:rPr lang="en-US" altLang="en-US" sz="2800" b="1" dirty="0">
                <a:latin typeface="Calibri" panose="020F0502020204030204" pitchFamily="34" charset="0"/>
              </a:rPr>
              <a:t>2 Timothy 4:8</a:t>
            </a:r>
          </a:p>
        </p:txBody>
      </p:sp>
      <p:sp>
        <p:nvSpPr>
          <p:cNvPr id="81934" name="Text Box 14">
            <a:extLst>
              <a:ext uri="{FF2B5EF4-FFF2-40B4-BE49-F238E27FC236}">
                <a16:creationId xmlns:a16="http://schemas.microsoft.com/office/drawing/2014/main" id="{5CD01595-5EAC-4181-93FE-A135958738B6}"/>
              </a:ext>
            </a:extLst>
          </p:cNvPr>
          <p:cNvSpPr txBox="1">
            <a:spLocks noChangeArrowheads="1"/>
          </p:cNvSpPr>
          <p:nvPr/>
        </p:nvSpPr>
        <p:spPr bwMode="auto">
          <a:xfrm>
            <a:off x="609600" y="4267200"/>
            <a:ext cx="11125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dirty="0">
                <a:latin typeface="Calibri" panose="020F0502020204030204" pitchFamily="34" charset="0"/>
              </a:rPr>
              <a:t>“and when the Chief Shepherd appears, you will receive the</a:t>
            </a:r>
            <a:br>
              <a:rPr lang="en-US" altLang="en-US" sz="2800" dirty="0">
                <a:latin typeface="Calibri" panose="020F0502020204030204" pitchFamily="34" charset="0"/>
              </a:rPr>
            </a:br>
            <a:r>
              <a:rPr lang="en-US" altLang="en-US" sz="2800" b="1" dirty="0">
                <a:solidFill>
                  <a:srgbClr val="FFFF00"/>
                </a:solidFill>
                <a:latin typeface="Calibri" panose="020F0502020204030204" pitchFamily="34" charset="0"/>
              </a:rPr>
              <a:t>crown of glory</a:t>
            </a:r>
            <a:r>
              <a:rPr lang="en-US" altLang="en-US" sz="2800" dirty="0">
                <a:latin typeface="Calibri" panose="020F0502020204030204" pitchFamily="34" charset="0"/>
              </a:rPr>
              <a:t> that does not fade away.” </a:t>
            </a:r>
            <a:r>
              <a:rPr lang="en-US" altLang="en-US" sz="2800" b="1" dirty="0">
                <a:latin typeface="Calibri" panose="020F0502020204030204" pitchFamily="34" charset="0"/>
              </a:rPr>
              <a:t>1 Peter 5:4</a:t>
            </a:r>
          </a:p>
        </p:txBody>
      </p:sp>
      <p:sp>
        <p:nvSpPr>
          <p:cNvPr id="81935" name="Text Box 15">
            <a:extLst>
              <a:ext uri="{FF2B5EF4-FFF2-40B4-BE49-F238E27FC236}">
                <a16:creationId xmlns:a16="http://schemas.microsoft.com/office/drawing/2014/main" id="{542BACB3-B302-43D0-B4CA-E47067412029}"/>
              </a:ext>
            </a:extLst>
          </p:cNvPr>
          <p:cNvSpPr txBox="1">
            <a:spLocks noChangeArrowheads="1"/>
          </p:cNvSpPr>
          <p:nvPr/>
        </p:nvSpPr>
        <p:spPr bwMode="auto">
          <a:xfrm>
            <a:off x="228600" y="5332417"/>
            <a:ext cx="9296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dirty="0">
                <a:latin typeface="Calibri" panose="020F0502020204030204" pitchFamily="34" charset="0"/>
              </a:rPr>
              <a:t>We have not received the </a:t>
            </a:r>
            <a:r>
              <a:rPr lang="en-US" altLang="en-US" sz="2800" i="1" dirty="0">
                <a:latin typeface="Calibri" panose="020F0502020204030204" pitchFamily="34" charset="0"/>
              </a:rPr>
              <a:t>“crown of righteousness,”</a:t>
            </a:r>
            <a:br>
              <a:rPr lang="en-US" altLang="en-US" sz="2800" i="1" dirty="0">
                <a:latin typeface="Calibri" panose="020F0502020204030204" pitchFamily="34" charset="0"/>
              </a:rPr>
            </a:br>
            <a:r>
              <a:rPr lang="en-US" altLang="en-US" sz="2800" dirty="0">
                <a:latin typeface="Calibri" panose="020F0502020204030204" pitchFamily="34" charset="0"/>
              </a:rPr>
              <a:t>nor the </a:t>
            </a:r>
            <a:r>
              <a:rPr lang="en-US" altLang="en-US" sz="2800" i="1" dirty="0">
                <a:latin typeface="Calibri" panose="020F0502020204030204" pitchFamily="34" charset="0"/>
              </a:rPr>
              <a:t>“crown of glory”</a:t>
            </a:r>
            <a:br>
              <a:rPr lang="en-US" altLang="en-US" sz="2800" i="1" dirty="0">
                <a:latin typeface="Calibri" panose="020F0502020204030204" pitchFamily="34" charset="0"/>
              </a:rPr>
            </a:br>
            <a:r>
              <a:rPr lang="en-US" altLang="en-US" sz="2800" dirty="0">
                <a:latin typeface="Calibri" panose="020F0502020204030204" pitchFamily="34" charset="0"/>
              </a:rPr>
              <a:t>– </a:t>
            </a:r>
            <a:r>
              <a:rPr lang="en-US" altLang="en-US" sz="2800" b="1" dirty="0">
                <a:solidFill>
                  <a:srgbClr val="FFFF00"/>
                </a:solidFill>
                <a:latin typeface="Calibri" panose="020F0502020204030204" pitchFamily="34" charset="0"/>
              </a:rPr>
              <a:t>Jesus has NOT yet returned</a:t>
            </a:r>
          </a:p>
        </p:txBody>
      </p:sp>
      <p:pic>
        <p:nvPicPr>
          <p:cNvPr id="81937" name="Picture 17" descr="Bible reading6">
            <a:extLst>
              <a:ext uri="{FF2B5EF4-FFF2-40B4-BE49-F238E27FC236}">
                <a16:creationId xmlns:a16="http://schemas.microsoft.com/office/drawing/2014/main" id="{3CC26494-AAE9-4074-A1BD-46061A6241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1200" y="5373707"/>
            <a:ext cx="2362200" cy="125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9">
            <a:extLst>
              <a:ext uri="{FF2B5EF4-FFF2-40B4-BE49-F238E27FC236}">
                <a16:creationId xmlns:a16="http://schemas.microsoft.com/office/drawing/2014/main" id="{50227083-133A-9DF8-57C6-D9803A8B79D6}"/>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EDBC406F-FE8B-58E4-68A6-40EA93D833C8}"/>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CF4CC5B3-2AB7-AA86-A95E-F0F5585DCAFF}"/>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1028AE27-212A-4348-4778-4C9A2FA31996}"/>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1928">
                                            <p:txEl>
                                              <p:pRg st="4" end="4"/>
                                            </p:txEl>
                                          </p:spTgt>
                                        </p:tgtEl>
                                        <p:attrNameLst>
                                          <p:attrName>style.visibility</p:attrName>
                                        </p:attrNameLst>
                                      </p:cBhvr>
                                      <p:to>
                                        <p:strVal val="visible"/>
                                      </p:to>
                                    </p:set>
                                    <p:anim calcmode="lin" valueType="num">
                                      <p:cBhvr>
                                        <p:cTn id="7" dur="500" fill="hold"/>
                                        <p:tgtEl>
                                          <p:spTgt spid="81928">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81928">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81928">
                                            <p:txEl>
                                              <p:pRg st="4" end="4"/>
                                            </p:txEl>
                                          </p:spTgt>
                                        </p:tgtEl>
                                      </p:cBhvr>
                                    </p:animEffect>
                                  </p:childTnLst>
                                </p:cTn>
                              </p:par>
                            </p:childTnLst>
                          </p:cTn>
                        </p:par>
                        <p:par>
                          <p:cTn id="10" fill="hold" nodeType="afterGroup">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1932"/>
                                        </p:tgtEl>
                                        <p:attrNameLst>
                                          <p:attrName>style.visibility</p:attrName>
                                        </p:attrNameLst>
                                      </p:cBhvr>
                                      <p:to>
                                        <p:strVal val="visible"/>
                                      </p:to>
                                    </p:set>
                                    <p:anim calcmode="lin" valueType="num">
                                      <p:cBhvr>
                                        <p:cTn id="13" dur="500" fill="hold"/>
                                        <p:tgtEl>
                                          <p:spTgt spid="81932"/>
                                        </p:tgtEl>
                                        <p:attrNameLst>
                                          <p:attrName>ppt_w</p:attrName>
                                        </p:attrNameLst>
                                      </p:cBhvr>
                                      <p:tavLst>
                                        <p:tav tm="0">
                                          <p:val>
                                            <p:fltVal val="0"/>
                                          </p:val>
                                        </p:tav>
                                        <p:tav tm="100000">
                                          <p:val>
                                            <p:strVal val="#ppt_w"/>
                                          </p:val>
                                        </p:tav>
                                      </p:tavLst>
                                    </p:anim>
                                    <p:anim calcmode="lin" valueType="num">
                                      <p:cBhvr>
                                        <p:cTn id="14" dur="500" fill="hold"/>
                                        <p:tgtEl>
                                          <p:spTgt spid="81932"/>
                                        </p:tgtEl>
                                        <p:attrNameLst>
                                          <p:attrName>ppt_h</p:attrName>
                                        </p:attrNameLst>
                                      </p:cBhvr>
                                      <p:tavLst>
                                        <p:tav tm="0">
                                          <p:val>
                                            <p:fltVal val="0"/>
                                          </p:val>
                                        </p:tav>
                                        <p:tav tm="100000">
                                          <p:val>
                                            <p:strVal val="#ppt_h"/>
                                          </p:val>
                                        </p:tav>
                                      </p:tavLst>
                                    </p:anim>
                                    <p:animEffect transition="in" filter="fade">
                                      <p:cBhvr>
                                        <p:cTn id="15" dur="500"/>
                                        <p:tgtEl>
                                          <p:spTgt spid="81932"/>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81934"/>
                                        </p:tgtEl>
                                        <p:attrNameLst>
                                          <p:attrName>style.visibility</p:attrName>
                                        </p:attrNameLst>
                                      </p:cBhvr>
                                      <p:to>
                                        <p:strVal val="visible"/>
                                      </p:to>
                                    </p:set>
                                    <p:anim calcmode="lin" valueType="num">
                                      <p:cBhvr>
                                        <p:cTn id="18" dur="500" fill="hold"/>
                                        <p:tgtEl>
                                          <p:spTgt spid="81934"/>
                                        </p:tgtEl>
                                        <p:attrNameLst>
                                          <p:attrName>ppt_w</p:attrName>
                                        </p:attrNameLst>
                                      </p:cBhvr>
                                      <p:tavLst>
                                        <p:tav tm="0">
                                          <p:val>
                                            <p:fltVal val="0"/>
                                          </p:val>
                                        </p:tav>
                                        <p:tav tm="100000">
                                          <p:val>
                                            <p:strVal val="#ppt_w"/>
                                          </p:val>
                                        </p:tav>
                                      </p:tavLst>
                                    </p:anim>
                                    <p:anim calcmode="lin" valueType="num">
                                      <p:cBhvr>
                                        <p:cTn id="19" dur="500" fill="hold"/>
                                        <p:tgtEl>
                                          <p:spTgt spid="81934"/>
                                        </p:tgtEl>
                                        <p:attrNameLst>
                                          <p:attrName>ppt_h</p:attrName>
                                        </p:attrNameLst>
                                      </p:cBhvr>
                                      <p:tavLst>
                                        <p:tav tm="0">
                                          <p:val>
                                            <p:fltVal val="0"/>
                                          </p:val>
                                        </p:tav>
                                        <p:tav tm="100000">
                                          <p:val>
                                            <p:strVal val="#ppt_h"/>
                                          </p:val>
                                        </p:tav>
                                      </p:tavLst>
                                    </p:anim>
                                    <p:animEffect transition="in" filter="fade">
                                      <p:cBhvr>
                                        <p:cTn id="20" dur="500"/>
                                        <p:tgtEl>
                                          <p:spTgt spid="81934"/>
                                        </p:tgtEl>
                                      </p:cBhvr>
                                    </p:animEffect>
                                  </p:childTnLst>
                                </p:cTn>
                              </p:par>
                            </p:childTnLst>
                          </p:cTn>
                        </p:par>
                        <p:par>
                          <p:cTn id="21" fill="hold" nodeType="afterGroup">
                            <p:stCondLst>
                              <p:cond delay="1000"/>
                            </p:stCondLst>
                            <p:childTnLst>
                              <p:par>
                                <p:cTn id="22" presetID="53" presetClass="entr" presetSubtype="16" fill="hold" nodeType="afterEffect">
                                  <p:stCondLst>
                                    <p:cond delay="0"/>
                                  </p:stCondLst>
                                  <p:childTnLst>
                                    <p:set>
                                      <p:cBhvr>
                                        <p:cTn id="23" dur="1" fill="hold">
                                          <p:stCondLst>
                                            <p:cond delay="0"/>
                                          </p:stCondLst>
                                        </p:cTn>
                                        <p:tgtEl>
                                          <p:spTgt spid="81937"/>
                                        </p:tgtEl>
                                        <p:attrNameLst>
                                          <p:attrName>style.visibility</p:attrName>
                                        </p:attrNameLst>
                                      </p:cBhvr>
                                      <p:to>
                                        <p:strVal val="visible"/>
                                      </p:to>
                                    </p:set>
                                    <p:anim calcmode="lin" valueType="num">
                                      <p:cBhvr>
                                        <p:cTn id="24" dur="500" fill="hold"/>
                                        <p:tgtEl>
                                          <p:spTgt spid="81937"/>
                                        </p:tgtEl>
                                        <p:attrNameLst>
                                          <p:attrName>ppt_w</p:attrName>
                                        </p:attrNameLst>
                                      </p:cBhvr>
                                      <p:tavLst>
                                        <p:tav tm="0">
                                          <p:val>
                                            <p:fltVal val="0"/>
                                          </p:val>
                                        </p:tav>
                                        <p:tav tm="100000">
                                          <p:val>
                                            <p:strVal val="#ppt_w"/>
                                          </p:val>
                                        </p:tav>
                                      </p:tavLst>
                                    </p:anim>
                                    <p:anim calcmode="lin" valueType="num">
                                      <p:cBhvr>
                                        <p:cTn id="25" dur="500" fill="hold"/>
                                        <p:tgtEl>
                                          <p:spTgt spid="81937"/>
                                        </p:tgtEl>
                                        <p:attrNameLst>
                                          <p:attrName>ppt_h</p:attrName>
                                        </p:attrNameLst>
                                      </p:cBhvr>
                                      <p:tavLst>
                                        <p:tav tm="0">
                                          <p:val>
                                            <p:fltVal val="0"/>
                                          </p:val>
                                        </p:tav>
                                        <p:tav tm="100000">
                                          <p:val>
                                            <p:strVal val="#ppt_h"/>
                                          </p:val>
                                        </p:tav>
                                      </p:tavLst>
                                    </p:anim>
                                    <p:animEffect transition="in" filter="fade">
                                      <p:cBhvr>
                                        <p:cTn id="26" dur="500"/>
                                        <p:tgtEl>
                                          <p:spTgt spid="8193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nodeType="clickEffect">
                                  <p:stCondLst>
                                    <p:cond delay="0"/>
                                  </p:stCondLst>
                                  <p:childTnLst>
                                    <p:set>
                                      <p:cBhvr>
                                        <p:cTn id="30" dur="1" fill="hold">
                                          <p:stCondLst>
                                            <p:cond delay="0"/>
                                          </p:stCondLst>
                                        </p:cTn>
                                        <p:tgtEl>
                                          <p:spTgt spid="81935">
                                            <p:txEl>
                                              <p:pRg st="0" end="0"/>
                                            </p:txEl>
                                          </p:spTgt>
                                        </p:tgtEl>
                                        <p:attrNameLst>
                                          <p:attrName>style.visibility</p:attrName>
                                        </p:attrNameLst>
                                      </p:cBhvr>
                                      <p:to>
                                        <p:strVal val="visible"/>
                                      </p:to>
                                    </p:set>
                                    <p:anim calcmode="lin" valueType="num">
                                      <p:cBhvr>
                                        <p:cTn id="31" dur="500" fill="hold"/>
                                        <p:tgtEl>
                                          <p:spTgt spid="81935">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81935">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819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2" grpId="0" animBg="1"/>
      <p:bldP spid="8193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55" name="Rectangle 11">
            <a:extLst>
              <a:ext uri="{FF2B5EF4-FFF2-40B4-BE49-F238E27FC236}">
                <a16:creationId xmlns:a16="http://schemas.microsoft.com/office/drawing/2014/main" id="{78533D75-A1E7-4EB3-8AC9-A1C35D9F1FA3}"/>
              </a:ext>
            </a:extLst>
          </p:cNvPr>
          <p:cNvSpPr>
            <a:spLocks noChangeArrowheads="1"/>
          </p:cNvSpPr>
          <p:nvPr/>
        </p:nvSpPr>
        <p:spPr bwMode="auto">
          <a:xfrm>
            <a:off x="685800" y="1905000"/>
            <a:ext cx="10896600" cy="2362200"/>
          </a:xfrm>
          <a:prstGeom prst="rect">
            <a:avLst/>
          </a:prstGeom>
          <a:solidFill>
            <a:srgbClr val="8A38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46" name="Rectangle 2">
            <a:extLst>
              <a:ext uri="{FF2B5EF4-FFF2-40B4-BE49-F238E27FC236}">
                <a16:creationId xmlns:a16="http://schemas.microsoft.com/office/drawing/2014/main" id="{5C00FFF8-B11C-44AA-8A0D-E80BA23ADA4C}"/>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Introduction</a:t>
            </a:r>
          </a:p>
        </p:txBody>
      </p:sp>
      <p:pic>
        <p:nvPicPr>
          <p:cNvPr id="6166" name="Picture 22" descr="jeremiah_mourning_the_destruction_of_jerusalem-400">
            <a:extLst>
              <a:ext uri="{FF2B5EF4-FFF2-40B4-BE49-F238E27FC236}">
                <a16:creationId xmlns:a16="http://schemas.microsoft.com/office/drawing/2014/main" id="{D485A789-CAD1-4F02-9BDB-2DE3F0F518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3600" y="1981200"/>
            <a:ext cx="17065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1" name="Line 27">
            <a:extLst>
              <a:ext uri="{FF2B5EF4-FFF2-40B4-BE49-F238E27FC236}">
                <a16:creationId xmlns:a16="http://schemas.microsoft.com/office/drawing/2014/main" id="{630FD9B7-543F-41BF-8461-48F0B3F16D19}"/>
              </a:ext>
            </a:extLst>
          </p:cNvPr>
          <p:cNvSpPr>
            <a:spLocks noChangeShapeType="1"/>
          </p:cNvSpPr>
          <p:nvPr/>
        </p:nvSpPr>
        <p:spPr bwMode="auto">
          <a:xfrm>
            <a:off x="1828800" y="11430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7" name="Rectangle 3">
            <a:extLst>
              <a:ext uri="{FF2B5EF4-FFF2-40B4-BE49-F238E27FC236}">
                <a16:creationId xmlns:a16="http://schemas.microsoft.com/office/drawing/2014/main" id="{A84900E9-B605-4969-97BE-BBA726ED2411}"/>
              </a:ext>
            </a:extLst>
          </p:cNvPr>
          <p:cNvSpPr>
            <a:spLocks noGrp="1" noChangeArrowheads="1"/>
          </p:cNvSpPr>
          <p:nvPr>
            <p:ph type="body" idx="1"/>
          </p:nvPr>
        </p:nvSpPr>
        <p:spPr>
          <a:xfrm>
            <a:off x="304800" y="1219200"/>
            <a:ext cx="11277600" cy="5410200"/>
          </a:xfrm>
        </p:spPr>
        <p:txBody>
          <a:bodyPr/>
          <a:lstStyle/>
          <a:p>
            <a:pPr eaLnBrk="1" hangingPunct="1"/>
            <a:r>
              <a:rPr lang="en-US" altLang="en-US" sz="3600" b="1" dirty="0">
                <a:latin typeface="Calibri" panose="020F0502020204030204" pitchFamily="34" charset="0"/>
              </a:rPr>
              <a:t>Advocates of Realized Eschatology teach:</a:t>
            </a:r>
          </a:p>
          <a:p>
            <a:pPr lvl="1" eaLnBrk="1" hangingPunct="1"/>
            <a:r>
              <a:rPr lang="en-US" altLang="en-US" sz="3200" dirty="0">
                <a:latin typeface="Calibri" panose="020F0502020204030204" pitchFamily="34" charset="0"/>
              </a:rPr>
              <a:t>The second coming of Christ</a:t>
            </a:r>
          </a:p>
          <a:p>
            <a:pPr lvl="1" eaLnBrk="1" hangingPunct="1"/>
            <a:r>
              <a:rPr lang="en-US" altLang="en-US" sz="3200" dirty="0">
                <a:latin typeface="Calibri" panose="020F0502020204030204" pitchFamily="34" charset="0"/>
              </a:rPr>
              <a:t>The resurrection of the dead</a:t>
            </a:r>
          </a:p>
          <a:p>
            <a:pPr lvl="1" eaLnBrk="1" hangingPunct="1"/>
            <a:r>
              <a:rPr lang="en-US" altLang="en-US" sz="3200" dirty="0">
                <a:latin typeface="Calibri" panose="020F0502020204030204" pitchFamily="34" charset="0"/>
              </a:rPr>
              <a:t>The day of judgment</a:t>
            </a:r>
          </a:p>
          <a:p>
            <a:pPr lvl="1" eaLnBrk="1" hangingPunct="1"/>
            <a:r>
              <a:rPr lang="en-US" altLang="en-US" sz="3200" dirty="0">
                <a:latin typeface="Calibri" panose="020F0502020204030204" pitchFamily="34" charset="0"/>
              </a:rPr>
              <a:t>The end of the world</a:t>
            </a:r>
          </a:p>
          <a:p>
            <a:pPr eaLnBrk="1" hangingPunct="1"/>
            <a:r>
              <a:rPr lang="en-US" altLang="en-US" sz="3600" b="1" dirty="0">
                <a:latin typeface="Calibri" panose="020F0502020204030204" pitchFamily="34" charset="0"/>
              </a:rPr>
              <a:t>Occurred in 70 A.D. at the destruction of Jerusalem</a:t>
            </a:r>
          </a:p>
          <a:p>
            <a:pPr lvl="1" eaLnBrk="1" hangingPunct="1"/>
            <a:r>
              <a:rPr lang="en-US" altLang="en-US" sz="3400" dirty="0">
                <a:latin typeface="Calibri" panose="020F0502020204030204" pitchFamily="34" charset="0"/>
              </a:rPr>
              <a:t>To look beyond that date is without Biblical authority</a:t>
            </a:r>
          </a:p>
        </p:txBody>
      </p:sp>
      <p:sp>
        <p:nvSpPr>
          <p:cNvPr id="2" name="Rectangle 9">
            <a:extLst>
              <a:ext uri="{FF2B5EF4-FFF2-40B4-BE49-F238E27FC236}">
                <a16:creationId xmlns:a16="http://schemas.microsoft.com/office/drawing/2014/main" id="{1BD4EEE0-5278-0AD3-FAD2-CD800670A8D0}"/>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118981C0-5008-28B3-7865-7F2CF8A56887}"/>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AACED715-5644-92D6-DE96-0D436027529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8967B691-C88C-9591-7B12-BCCB81FB474A}"/>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D5BEEC69-72B7-4050-88A9-52A02811A993}"/>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Conclusion</a:t>
            </a:r>
          </a:p>
        </p:txBody>
      </p:sp>
      <p:sp>
        <p:nvSpPr>
          <p:cNvPr id="22535" name="Line 7">
            <a:extLst>
              <a:ext uri="{FF2B5EF4-FFF2-40B4-BE49-F238E27FC236}">
                <a16:creationId xmlns:a16="http://schemas.microsoft.com/office/drawing/2014/main" id="{6E3F4B65-E599-48A2-AE37-6E2D6EA65671}"/>
              </a:ext>
            </a:extLst>
          </p:cNvPr>
          <p:cNvSpPr>
            <a:spLocks noChangeShapeType="1"/>
          </p:cNvSpPr>
          <p:nvPr/>
        </p:nvSpPr>
        <p:spPr bwMode="auto">
          <a:xfrm>
            <a:off x="1828800" y="12192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2" name="Rectangle 8">
            <a:extLst>
              <a:ext uri="{FF2B5EF4-FFF2-40B4-BE49-F238E27FC236}">
                <a16:creationId xmlns:a16="http://schemas.microsoft.com/office/drawing/2014/main" id="{67EF354E-C25B-45D3-BB3E-15BDD3EC5338}"/>
              </a:ext>
            </a:extLst>
          </p:cNvPr>
          <p:cNvSpPr>
            <a:spLocks noGrp="1" noChangeArrowheads="1"/>
          </p:cNvSpPr>
          <p:nvPr>
            <p:ph type="body" idx="1"/>
          </p:nvPr>
        </p:nvSpPr>
        <p:spPr>
          <a:xfrm>
            <a:off x="304800" y="1295400"/>
            <a:ext cx="11582400" cy="3886200"/>
          </a:xfrm>
        </p:spPr>
        <p:txBody>
          <a:bodyPr/>
          <a:lstStyle/>
          <a:p>
            <a:pPr eaLnBrk="1" hangingPunct="1"/>
            <a:r>
              <a:rPr lang="en-US" altLang="en-US" sz="3600" b="1" dirty="0">
                <a:latin typeface="Calibri" panose="020F0502020204030204" pitchFamily="34" charset="0"/>
              </a:rPr>
              <a:t>The consequences of the 70 A.D. doctrine means that all that are in the graves will never hear the voice of Jesus</a:t>
            </a:r>
          </a:p>
          <a:p>
            <a:pPr lvl="1" eaLnBrk="1" hangingPunct="1"/>
            <a:r>
              <a:rPr lang="en-US" altLang="en-US" sz="3400" dirty="0">
                <a:latin typeface="Calibri" panose="020F0502020204030204" pitchFamily="34" charset="0"/>
              </a:rPr>
              <a:t>It means there will not be a future resurrection</a:t>
            </a:r>
          </a:p>
          <a:p>
            <a:pPr lvl="1" eaLnBrk="1" hangingPunct="1"/>
            <a:r>
              <a:rPr lang="en-US" altLang="en-US" sz="3400" dirty="0">
                <a:latin typeface="Calibri" panose="020F0502020204030204" pitchFamily="34" charset="0"/>
              </a:rPr>
              <a:t>It means that all who die in the Lord have no hope of seeing the Lord and being with Him</a:t>
            </a:r>
          </a:p>
        </p:txBody>
      </p:sp>
      <p:pic>
        <p:nvPicPr>
          <p:cNvPr id="82961" name="Picture 17" descr="Bible Reading5">
            <a:extLst>
              <a:ext uri="{FF2B5EF4-FFF2-40B4-BE49-F238E27FC236}">
                <a16:creationId xmlns:a16="http://schemas.microsoft.com/office/drawing/2014/main" id="{51C396B2-8F82-49AF-BB6A-82CF0FF63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290242"/>
            <a:ext cx="3352800" cy="224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62" name="Rectangle 18">
            <a:extLst>
              <a:ext uri="{FF2B5EF4-FFF2-40B4-BE49-F238E27FC236}">
                <a16:creationId xmlns:a16="http://schemas.microsoft.com/office/drawing/2014/main" id="{77383AE2-4481-4108-8B09-9C505CC27D4D}"/>
              </a:ext>
            </a:extLst>
          </p:cNvPr>
          <p:cNvSpPr>
            <a:spLocks noChangeArrowheads="1"/>
          </p:cNvSpPr>
          <p:nvPr/>
        </p:nvSpPr>
        <p:spPr bwMode="auto">
          <a:xfrm>
            <a:off x="3893884" y="4596824"/>
            <a:ext cx="7917116" cy="1752600"/>
          </a:xfrm>
          <a:prstGeom prst="rect">
            <a:avLst/>
          </a:prstGeom>
          <a:solidFill>
            <a:srgbClr val="963D00"/>
          </a:solidFill>
          <a:ln w="9525">
            <a:noFill/>
            <a:miter lim="800000"/>
            <a:headEnd/>
            <a:tailEnd/>
          </a:ln>
          <a:effectLst>
            <a:outerShdw dist="35921" dir="2700000" algn="ctr" rotWithShape="0">
              <a:schemeClr val="bg1"/>
            </a:outerShdw>
          </a:effectLst>
        </p:spPr>
        <p:txBody>
          <a:bodyPr wrap="none" anchor="ctr"/>
          <a:lstStyle/>
          <a:p>
            <a:pPr>
              <a:defRPr/>
            </a:pPr>
            <a:endParaRPr lang="en-US"/>
          </a:p>
        </p:txBody>
      </p:sp>
      <p:sp>
        <p:nvSpPr>
          <p:cNvPr id="82963" name="Text Box 19">
            <a:extLst>
              <a:ext uri="{FF2B5EF4-FFF2-40B4-BE49-F238E27FC236}">
                <a16:creationId xmlns:a16="http://schemas.microsoft.com/office/drawing/2014/main" id="{CB714AF5-BCA0-48DB-88AC-B345D4A6E3DB}"/>
              </a:ext>
            </a:extLst>
          </p:cNvPr>
          <p:cNvSpPr txBox="1">
            <a:spLocks noChangeArrowheads="1"/>
          </p:cNvSpPr>
          <p:nvPr/>
        </p:nvSpPr>
        <p:spPr bwMode="auto">
          <a:xfrm>
            <a:off x="4953000" y="4724400"/>
            <a:ext cx="5562600" cy="584775"/>
          </a:xfrm>
          <a:prstGeom prst="rect">
            <a:avLst/>
          </a:prstGeom>
          <a:noFill/>
          <a:ln w="9525">
            <a:noFill/>
            <a:miter lim="800000"/>
            <a:headEnd/>
            <a:tailEnd/>
          </a:ln>
          <a:effectLst/>
        </p:spPr>
        <p:txBody>
          <a:bodyPr>
            <a:spAutoFit/>
          </a:bodyPr>
          <a:lstStyle/>
          <a:p>
            <a:pPr algn="ctr">
              <a:spcBef>
                <a:spcPct val="50000"/>
              </a:spcBef>
              <a:defRPr/>
            </a:pPr>
            <a:r>
              <a:rPr lang="en-US" sz="3200" dirty="0">
                <a:effectLst>
                  <a:outerShdw blurRad="38100" dist="38100" dir="2700000" algn="tl">
                    <a:srgbClr val="000000">
                      <a:alpha val="43137"/>
                    </a:srgbClr>
                  </a:outerShdw>
                </a:effectLst>
                <a:latin typeface="Calibri" panose="020F0502020204030204" pitchFamily="34" charset="0"/>
              </a:rPr>
              <a:t>Comforting Words from Paul:</a:t>
            </a:r>
          </a:p>
        </p:txBody>
      </p:sp>
      <p:sp>
        <p:nvSpPr>
          <p:cNvPr id="82964" name="WordArt 20">
            <a:extLst>
              <a:ext uri="{FF2B5EF4-FFF2-40B4-BE49-F238E27FC236}">
                <a16:creationId xmlns:a16="http://schemas.microsoft.com/office/drawing/2014/main" id="{06AB0E5D-2842-446F-B8AA-A1E797200B4D}"/>
              </a:ext>
            </a:extLst>
          </p:cNvPr>
          <p:cNvSpPr>
            <a:spLocks noChangeArrowheads="1" noChangeShapeType="1" noTextEdit="1"/>
          </p:cNvSpPr>
          <p:nvPr/>
        </p:nvSpPr>
        <p:spPr bwMode="auto">
          <a:xfrm>
            <a:off x="5029200" y="5486399"/>
            <a:ext cx="5410200" cy="6096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1 Thessalonians 4:13-18</a:t>
            </a:r>
          </a:p>
        </p:txBody>
      </p:sp>
      <p:sp>
        <p:nvSpPr>
          <p:cNvPr id="2" name="Rectangle 9">
            <a:extLst>
              <a:ext uri="{FF2B5EF4-FFF2-40B4-BE49-F238E27FC236}">
                <a16:creationId xmlns:a16="http://schemas.microsoft.com/office/drawing/2014/main" id="{7793AE51-A1B7-91BD-6459-F330E4DF7162}"/>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6695DADA-C29C-6D26-DB23-30D8D78AB05A}"/>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440C49B3-EF34-940E-C833-C1A6DA4664FF}"/>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41F8DA1B-2E3D-4E71-DC7D-C48840836BAE}"/>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2952">
                                            <p:txEl>
                                              <p:pRg st="0" end="0"/>
                                            </p:txEl>
                                          </p:spTgt>
                                        </p:tgtEl>
                                        <p:attrNameLst>
                                          <p:attrName>style.visibility</p:attrName>
                                        </p:attrNameLst>
                                      </p:cBhvr>
                                      <p:to>
                                        <p:strVal val="visible"/>
                                      </p:to>
                                    </p:set>
                                    <p:anim calcmode="lin" valueType="num">
                                      <p:cBhvr>
                                        <p:cTn id="7" dur="500" fill="hold"/>
                                        <p:tgtEl>
                                          <p:spTgt spid="8295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295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295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82952">
                                            <p:txEl>
                                              <p:pRg st="1" end="1"/>
                                            </p:txEl>
                                          </p:spTgt>
                                        </p:tgtEl>
                                        <p:attrNameLst>
                                          <p:attrName>style.visibility</p:attrName>
                                        </p:attrNameLst>
                                      </p:cBhvr>
                                      <p:to>
                                        <p:strVal val="visible"/>
                                      </p:to>
                                    </p:set>
                                    <p:anim calcmode="lin" valueType="num">
                                      <p:cBhvr>
                                        <p:cTn id="14" dur="500" fill="hold"/>
                                        <p:tgtEl>
                                          <p:spTgt spid="8295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8295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82952">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82952">
                                            <p:txEl>
                                              <p:pRg st="2" end="2"/>
                                            </p:txEl>
                                          </p:spTgt>
                                        </p:tgtEl>
                                        <p:attrNameLst>
                                          <p:attrName>style.visibility</p:attrName>
                                        </p:attrNameLst>
                                      </p:cBhvr>
                                      <p:to>
                                        <p:strVal val="visible"/>
                                      </p:to>
                                    </p:set>
                                    <p:anim calcmode="lin" valueType="num">
                                      <p:cBhvr>
                                        <p:cTn id="21" dur="500" fill="hold"/>
                                        <p:tgtEl>
                                          <p:spTgt spid="8295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8295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82952">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2962"/>
                                        </p:tgtEl>
                                        <p:attrNameLst>
                                          <p:attrName>style.visibility</p:attrName>
                                        </p:attrNameLst>
                                      </p:cBhvr>
                                      <p:to>
                                        <p:strVal val="visible"/>
                                      </p:to>
                                    </p:set>
                                    <p:anim calcmode="lin" valueType="num">
                                      <p:cBhvr>
                                        <p:cTn id="28" dur="500" fill="hold"/>
                                        <p:tgtEl>
                                          <p:spTgt spid="82962"/>
                                        </p:tgtEl>
                                        <p:attrNameLst>
                                          <p:attrName>ppt_w</p:attrName>
                                        </p:attrNameLst>
                                      </p:cBhvr>
                                      <p:tavLst>
                                        <p:tav tm="0">
                                          <p:val>
                                            <p:fltVal val="0"/>
                                          </p:val>
                                        </p:tav>
                                        <p:tav tm="100000">
                                          <p:val>
                                            <p:strVal val="#ppt_w"/>
                                          </p:val>
                                        </p:tav>
                                      </p:tavLst>
                                    </p:anim>
                                    <p:anim calcmode="lin" valueType="num">
                                      <p:cBhvr>
                                        <p:cTn id="29" dur="500" fill="hold"/>
                                        <p:tgtEl>
                                          <p:spTgt spid="82962"/>
                                        </p:tgtEl>
                                        <p:attrNameLst>
                                          <p:attrName>ppt_h</p:attrName>
                                        </p:attrNameLst>
                                      </p:cBhvr>
                                      <p:tavLst>
                                        <p:tav tm="0">
                                          <p:val>
                                            <p:fltVal val="0"/>
                                          </p:val>
                                        </p:tav>
                                        <p:tav tm="100000">
                                          <p:val>
                                            <p:strVal val="#ppt_h"/>
                                          </p:val>
                                        </p:tav>
                                      </p:tavLst>
                                    </p:anim>
                                    <p:animEffect transition="in" filter="fade">
                                      <p:cBhvr>
                                        <p:cTn id="30" dur="500"/>
                                        <p:tgtEl>
                                          <p:spTgt spid="82962"/>
                                        </p:tgtEl>
                                      </p:cBhvr>
                                    </p:animEffect>
                                  </p:childTnLst>
                                </p:cTn>
                              </p:par>
                              <p:par>
                                <p:cTn id="31" presetID="53" presetClass="entr" presetSubtype="16" fill="hold" nodeType="withEffect">
                                  <p:stCondLst>
                                    <p:cond delay="0"/>
                                  </p:stCondLst>
                                  <p:childTnLst>
                                    <p:set>
                                      <p:cBhvr>
                                        <p:cTn id="32" dur="1" fill="hold">
                                          <p:stCondLst>
                                            <p:cond delay="0"/>
                                          </p:stCondLst>
                                        </p:cTn>
                                        <p:tgtEl>
                                          <p:spTgt spid="82963">
                                            <p:txEl>
                                              <p:pRg st="0" end="0"/>
                                            </p:txEl>
                                          </p:spTgt>
                                        </p:tgtEl>
                                        <p:attrNameLst>
                                          <p:attrName>style.visibility</p:attrName>
                                        </p:attrNameLst>
                                      </p:cBhvr>
                                      <p:to>
                                        <p:strVal val="visible"/>
                                      </p:to>
                                    </p:set>
                                    <p:anim calcmode="lin" valueType="num">
                                      <p:cBhvr>
                                        <p:cTn id="33" dur="500" fill="hold"/>
                                        <p:tgtEl>
                                          <p:spTgt spid="82963">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82963">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82963">
                                            <p:txEl>
                                              <p:pRg st="0" end="0"/>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82961"/>
                                        </p:tgtEl>
                                        <p:attrNameLst>
                                          <p:attrName>style.visibility</p:attrName>
                                        </p:attrNameLst>
                                      </p:cBhvr>
                                      <p:to>
                                        <p:strVal val="visible"/>
                                      </p:to>
                                    </p:set>
                                    <p:anim calcmode="lin" valueType="num">
                                      <p:cBhvr>
                                        <p:cTn id="38" dur="500" fill="hold"/>
                                        <p:tgtEl>
                                          <p:spTgt spid="82961"/>
                                        </p:tgtEl>
                                        <p:attrNameLst>
                                          <p:attrName>ppt_w</p:attrName>
                                        </p:attrNameLst>
                                      </p:cBhvr>
                                      <p:tavLst>
                                        <p:tav tm="0">
                                          <p:val>
                                            <p:fltVal val="0"/>
                                          </p:val>
                                        </p:tav>
                                        <p:tav tm="100000">
                                          <p:val>
                                            <p:strVal val="#ppt_w"/>
                                          </p:val>
                                        </p:tav>
                                      </p:tavLst>
                                    </p:anim>
                                    <p:anim calcmode="lin" valueType="num">
                                      <p:cBhvr>
                                        <p:cTn id="39" dur="500" fill="hold"/>
                                        <p:tgtEl>
                                          <p:spTgt spid="82961"/>
                                        </p:tgtEl>
                                        <p:attrNameLst>
                                          <p:attrName>ppt_h</p:attrName>
                                        </p:attrNameLst>
                                      </p:cBhvr>
                                      <p:tavLst>
                                        <p:tav tm="0">
                                          <p:val>
                                            <p:fltVal val="0"/>
                                          </p:val>
                                        </p:tav>
                                        <p:tav tm="100000">
                                          <p:val>
                                            <p:strVal val="#ppt_h"/>
                                          </p:val>
                                        </p:tav>
                                      </p:tavLst>
                                    </p:anim>
                                    <p:animEffect transition="in" filter="fade">
                                      <p:cBhvr>
                                        <p:cTn id="40" dur="500"/>
                                        <p:tgtEl>
                                          <p:spTgt spid="82961"/>
                                        </p:tgtEl>
                                      </p:cBhvr>
                                    </p:animEffect>
                                  </p:childTnLst>
                                </p:cTn>
                              </p:par>
                            </p:childTnLst>
                          </p:cTn>
                        </p:par>
                        <p:par>
                          <p:cTn id="41" fill="hold" nodeType="afterGroup">
                            <p:stCondLst>
                              <p:cond delay="500"/>
                            </p:stCondLst>
                            <p:childTnLst>
                              <p:par>
                                <p:cTn id="42" presetID="53" presetClass="entr" presetSubtype="16" fill="hold" nodeType="afterEffect">
                                  <p:stCondLst>
                                    <p:cond delay="0"/>
                                  </p:stCondLst>
                                  <p:childTnLst>
                                    <p:set>
                                      <p:cBhvr>
                                        <p:cTn id="43" dur="1" fill="hold">
                                          <p:stCondLst>
                                            <p:cond delay="0"/>
                                          </p:stCondLst>
                                        </p:cTn>
                                        <p:tgtEl>
                                          <p:spTgt spid="82964"/>
                                        </p:tgtEl>
                                        <p:attrNameLst>
                                          <p:attrName>style.visibility</p:attrName>
                                        </p:attrNameLst>
                                      </p:cBhvr>
                                      <p:to>
                                        <p:strVal val="visible"/>
                                      </p:to>
                                    </p:set>
                                    <p:anim calcmode="lin" valueType="num">
                                      <p:cBhvr>
                                        <p:cTn id="44" dur="500" fill="hold"/>
                                        <p:tgtEl>
                                          <p:spTgt spid="82964"/>
                                        </p:tgtEl>
                                        <p:attrNameLst>
                                          <p:attrName>ppt_w</p:attrName>
                                        </p:attrNameLst>
                                      </p:cBhvr>
                                      <p:tavLst>
                                        <p:tav tm="0">
                                          <p:val>
                                            <p:fltVal val="0"/>
                                          </p:val>
                                        </p:tav>
                                        <p:tav tm="100000">
                                          <p:val>
                                            <p:strVal val="#ppt_w"/>
                                          </p:val>
                                        </p:tav>
                                      </p:tavLst>
                                    </p:anim>
                                    <p:anim calcmode="lin" valueType="num">
                                      <p:cBhvr>
                                        <p:cTn id="45" dur="500" fill="hold"/>
                                        <p:tgtEl>
                                          <p:spTgt spid="82964"/>
                                        </p:tgtEl>
                                        <p:attrNameLst>
                                          <p:attrName>ppt_h</p:attrName>
                                        </p:attrNameLst>
                                      </p:cBhvr>
                                      <p:tavLst>
                                        <p:tav tm="0">
                                          <p:val>
                                            <p:fltVal val="0"/>
                                          </p:val>
                                        </p:tav>
                                        <p:tav tm="100000">
                                          <p:val>
                                            <p:strVal val="#ppt_h"/>
                                          </p:val>
                                        </p:tav>
                                      </p:tavLst>
                                    </p:anim>
                                    <p:animEffect transition="in" filter="fade">
                                      <p:cBhvr>
                                        <p:cTn id="46" dur="500"/>
                                        <p:tgtEl>
                                          <p:spTgt spid="82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6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AutoShape 31">
            <a:extLst>
              <a:ext uri="{FF2B5EF4-FFF2-40B4-BE49-F238E27FC236}">
                <a16:creationId xmlns:a16="http://schemas.microsoft.com/office/drawing/2014/main" id="{0E980E8A-C798-4574-AB52-58297060643B}"/>
              </a:ext>
            </a:extLst>
          </p:cNvPr>
          <p:cNvSpPr>
            <a:spLocks noChangeArrowheads="1"/>
          </p:cNvSpPr>
          <p:nvPr/>
        </p:nvSpPr>
        <p:spPr bwMode="auto">
          <a:xfrm rot="2980312">
            <a:off x="7937500" y="4618038"/>
            <a:ext cx="1066800" cy="228600"/>
          </a:xfrm>
          <a:prstGeom prst="rightArrow">
            <a:avLst>
              <a:gd name="adj1" fmla="val 50000"/>
              <a:gd name="adj2" fmla="val 116667"/>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23" name="AutoShape 27">
            <a:extLst>
              <a:ext uri="{FF2B5EF4-FFF2-40B4-BE49-F238E27FC236}">
                <a16:creationId xmlns:a16="http://schemas.microsoft.com/office/drawing/2014/main" id="{75AF4A03-F362-4BCD-910C-B8E67557A71D}"/>
              </a:ext>
            </a:extLst>
          </p:cNvPr>
          <p:cNvSpPr>
            <a:spLocks noChangeArrowheads="1"/>
          </p:cNvSpPr>
          <p:nvPr/>
        </p:nvSpPr>
        <p:spPr bwMode="auto">
          <a:xfrm rot="-2800100">
            <a:off x="3001173" y="4717257"/>
            <a:ext cx="1100137" cy="228600"/>
          </a:xfrm>
          <a:prstGeom prst="rightArrow">
            <a:avLst>
              <a:gd name="adj1" fmla="val 50000"/>
              <a:gd name="adj2" fmla="val 120312"/>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24" name="Rectangle 2">
            <a:extLst>
              <a:ext uri="{FF2B5EF4-FFF2-40B4-BE49-F238E27FC236}">
                <a16:creationId xmlns:a16="http://schemas.microsoft.com/office/drawing/2014/main" id="{2920E836-6432-424B-8DCD-79E251244365}"/>
              </a:ext>
            </a:extLst>
          </p:cNvPr>
          <p:cNvSpPr>
            <a:spLocks noChangeArrowheads="1"/>
          </p:cNvSpPr>
          <p:nvPr/>
        </p:nvSpPr>
        <p:spPr bwMode="auto">
          <a:xfrm>
            <a:off x="152400" y="3810000"/>
            <a:ext cx="11887200" cy="6096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5539" name="Rectangle 3">
            <a:extLst>
              <a:ext uri="{FF2B5EF4-FFF2-40B4-BE49-F238E27FC236}">
                <a16:creationId xmlns:a16="http://schemas.microsoft.com/office/drawing/2014/main" id="{224898BF-F363-4788-B003-A5AAD1A39696}"/>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Introduction</a:t>
            </a:r>
          </a:p>
        </p:txBody>
      </p:sp>
      <p:sp>
        <p:nvSpPr>
          <p:cNvPr id="5130" name="Line 9">
            <a:extLst>
              <a:ext uri="{FF2B5EF4-FFF2-40B4-BE49-F238E27FC236}">
                <a16:creationId xmlns:a16="http://schemas.microsoft.com/office/drawing/2014/main" id="{55F0C670-7430-4CF7-A4CC-FCC0A7045BC8}"/>
              </a:ext>
            </a:extLst>
          </p:cNvPr>
          <p:cNvSpPr>
            <a:spLocks noChangeShapeType="1"/>
          </p:cNvSpPr>
          <p:nvPr/>
        </p:nvSpPr>
        <p:spPr bwMode="auto">
          <a:xfrm>
            <a:off x="1828800" y="11430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1" name="Oval 15">
            <a:extLst>
              <a:ext uri="{FF2B5EF4-FFF2-40B4-BE49-F238E27FC236}">
                <a16:creationId xmlns:a16="http://schemas.microsoft.com/office/drawing/2014/main" id="{4F25CF32-8B67-4CD0-85D0-ECAC367BDD52}"/>
              </a:ext>
            </a:extLst>
          </p:cNvPr>
          <p:cNvSpPr>
            <a:spLocks noChangeArrowheads="1"/>
          </p:cNvSpPr>
          <p:nvPr/>
        </p:nvSpPr>
        <p:spPr bwMode="auto">
          <a:xfrm>
            <a:off x="1828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2" name="Oval 16">
            <a:extLst>
              <a:ext uri="{FF2B5EF4-FFF2-40B4-BE49-F238E27FC236}">
                <a16:creationId xmlns:a16="http://schemas.microsoft.com/office/drawing/2014/main" id="{ACFECA3C-BC57-4ACF-B756-BDF3B67693F8}"/>
              </a:ext>
            </a:extLst>
          </p:cNvPr>
          <p:cNvSpPr>
            <a:spLocks noChangeArrowheads="1"/>
          </p:cNvSpPr>
          <p:nvPr/>
        </p:nvSpPr>
        <p:spPr bwMode="auto">
          <a:xfrm>
            <a:off x="9067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3" name="WordArt 17">
            <a:extLst>
              <a:ext uri="{FF2B5EF4-FFF2-40B4-BE49-F238E27FC236}">
                <a16:creationId xmlns:a16="http://schemas.microsoft.com/office/drawing/2014/main" id="{9154E1EE-FD13-4130-9546-356EE6223490}"/>
              </a:ext>
            </a:extLst>
          </p:cNvPr>
          <p:cNvSpPr>
            <a:spLocks noChangeArrowheads="1" noChangeShapeType="1" noTextEdit="1"/>
          </p:cNvSpPr>
          <p:nvPr/>
        </p:nvSpPr>
        <p:spPr bwMode="auto">
          <a:xfrm>
            <a:off x="2000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30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sp>
        <p:nvSpPr>
          <p:cNvPr id="5134" name="WordArt 18">
            <a:extLst>
              <a:ext uri="{FF2B5EF4-FFF2-40B4-BE49-F238E27FC236}">
                <a16:creationId xmlns:a16="http://schemas.microsoft.com/office/drawing/2014/main" id="{6C7C48C8-EEB6-447D-8E5E-3136996C1E8A}"/>
              </a:ext>
            </a:extLst>
          </p:cNvPr>
          <p:cNvSpPr>
            <a:spLocks noChangeArrowheads="1" noChangeShapeType="1" noTextEdit="1"/>
          </p:cNvSpPr>
          <p:nvPr/>
        </p:nvSpPr>
        <p:spPr bwMode="auto">
          <a:xfrm>
            <a:off x="8477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70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pic>
        <p:nvPicPr>
          <p:cNvPr id="5135" name="Picture 19" descr="RobertsJerusalemWeb">
            <a:extLst>
              <a:ext uri="{FF2B5EF4-FFF2-40B4-BE49-F238E27FC236}">
                <a16:creationId xmlns:a16="http://schemas.microsoft.com/office/drawing/2014/main" id="{5C5CEFB2-1995-43F4-B20F-E3F711282C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178429"/>
            <a:ext cx="15621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3" descr="Cross">
            <a:extLst>
              <a:ext uri="{FF2B5EF4-FFF2-40B4-BE49-F238E27FC236}">
                <a16:creationId xmlns:a16="http://schemas.microsoft.com/office/drawing/2014/main" id="{FF8CD7FF-3452-4941-9587-880CC15E9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5105404"/>
            <a:ext cx="9413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Line 14">
            <a:extLst>
              <a:ext uri="{FF2B5EF4-FFF2-40B4-BE49-F238E27FC236}">
                <a16:creationId xmlns:a16="http://schemas.microsoft.com/office/drawing/2014/main" id="{397A8146-3949-4234-8DEC-2C420474E22B}"/>
              </a:ext>
            </a:extLst>
          </p:cNvPr>
          <p:cNvSpPr>
            <a:spLocks noChangeShapeType="1"/>
          </p:cNvSpPr>
          <p:nvPr/>
        </p:nvSpPr>
        <p:spPr bwMode="auto">
          <a:xfrm>
            <a:off x="1905000" y="5715000"/>
            <a:ext cx="7315200" cy="0"/>
          </a:xfrm>
          <a:prstGeom prst="line">
            <a:avLst/>
          </a:prstGeom>
          <a:noFill/>
          <a:ln w="1016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8" name="Text Box 20">
            <a:extLst>
              <a:ext uri="{FF2B5EF4-FFF2-40B4-BE49-F238E27FC236}">
                <a16:creationId xmlns:a16="http://schemas.microsoft.com/office/drawing/2014/main" id="{59C9B10E-B38E-45D8-A495-BE7F75C6CC4E}"/>
              </a:ext>
            </a:extLst>
          </p:cNvPr>
          <p:cNvSpPr txBox="1">
            <a:spLocks noChangeArrowheads="1"/>
          </p:cNvSpPr>
          <p:nvPr/>
        </p:nvSpPr>
        <p:spPr bwMode="auto">
          <a:xfrm>
            <a:off x="1981200" y="6172202"/>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b="1" dirty="0">
                <a:latin typeface="Calibri" panose="020F0502020204030204" pitchFamily="34" charset="0"/>
              </a:rPr>
              <a:t>The Cross</a:t>
            </a:r>
          </a:p>
        </p:txBody>
      </p:sp>
      <p:sp>
        <p:nvSpPr>
          <p:cNvPr id="5139" name="Text Box 21">
            <a:extLst>
              <a:ext uri="{FF2B5EF4-FFF2-40B4-BE49-F238E27FC236}">
                <a16:creationId xmlns:a16="http://schemas.microsoft.com/office/drawing/2014/main" id="{359EC376-5944-4732-8615-213B990A8E89}"/>
              </a:ext>
            </a:extLst>
          </p:cNvPr>
          <p:cNvSpPr txBox="1">
            <a:spLocks noChangeArrowheads="1"/>
          </p:cNvSpPr>
          <p:nvPr/>
        </p:nvSpPr>
        <p:spPr bwMode="auto">
          <a:xfrm>
            <a:off x="6172200" y="6172203"/>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dirty="0">
                <a:latin typeface="Calibri" panose="020F0502020204030204" pitchFamily="34" charset="0"/>
              </a:rPr>
              <a:t>Destruction of Jerusalem</a:t>
            </a:r>
          </a:p>
        </p:txBody>
      </p:sp>
      <p:sp>
        <p:nvSpPr>
          <p:cNvPr id="5140" name="Text Box 22">
            <a:extLst>
              <a:ext uri="{FF2B5EF4-FFF2-40B4-BE49-F238E27FC236}">
                <a16:creationId xmlns:a16="http://schemas.microsoft.com/office/drawing/2014/main" id="{EC6B8EC2-E389-40A6-BB1B-B696644E892C}"/>
              </a:ext>
            </a:extLst>
          </p:cNvPr>
          <p:cNvSpPr txBox="1">
            <a:spLocks noChangeArrowheads="1"/>
          </p:cNvSpPr>
          <p:nvPr/>
        </p:nvSpPr>
        <p:spPr bwMode="auto">
          <a:xfrm>
            <a:off x="3810000" y="52578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        </a:t>
            </a:r>
            <a:r>
              <a:rPr lang="en-US" altLang="en-US" sz="2400" dirty="0">
                <a:solidFill>
                  <a:srgbClr val="FFFF00"/>
                </a:solidFill>
                <a:latin typeface="Calibri" panose="020F0502020204030204" pitchFamily="34" charset="0"/>
              </a:rPr>
              <a:t>“Last Days”</a:t>
            </a:r>
            <a:r>
              <a:rPr lang="en-US" altLang="en-US" sz="2400" dirty="0">
                <a:latin typeface="Calibri" panose="020F0502020204030204" pitchFamily="34" charset="0"/>
              </a:rPr>
              <a:t> </a:t>
            </a:r>
          </a:p>
        </p:txBody>
      </p:sp>
      <p:sp>
        <p:nvSpPr>
          <p:cNvPr id="5141" name="Line 24">
            <a:extLst>
              <a:ext uri="{FF2B5EF4-FFF2-40B4-BE49-F238E27FC236}">
                <a16:creationId xmlns:a16="http://schemas.microsoft.com/office/drawing/2014/main" id="{547B1D58-3B7A-4B7B-8676-8F3CD333A7B9}"/>
              </a:ext>
            </a:extLst>
          </p:cNvPr>
          <p:cNvSpPr>
            <a:spLocks noChangeShapeType="1"/>
          </p:cNvSpPr>
          <p:nvPr/>
        </p:nvSpPr>
        <p:spPr bwMode="auto">
          <a:xfrm>
            <a:off x="6019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2" name="Line 25">
            <a:extLst>
              <a:ext uri="{FF2B5EF4-FFF2-40B4-BE49-F238E27FC236}">
                <a16:creationId xmlns:a16="http://schemas.microsoft.com/office/drawing/2014/main" id="{4895432E-F274-48C1-A507-69A4DDC58808}"/>
              </a:ext>
            </a:extLst>
          </p:cNvPr>
          <p:cNvSpPr>
            <a:spLocks noChangeShapeType="1"/>
          </p:cNvSpPr>
          <p:nvPr/>
        </p:nvSpPr>
        <p:spPr bwMode="auto">
          <a:xfrm flipH="1">
            <a:off x="4114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3" name="WordArt 26">
            <a:extLst>
              <a:ext uri="{FF2B5EF4-FFF2-40B4-BE49-F238E27FC236}">
                <a16:creationId xmlns:a16="http://schemas.microsoft.com/office/drawing/2014/main" id="{C328938A-7EDE-459D-8CA2-A7C520E0E6F2}"/>
              </a:ext>
            </a:extLst>
          </p:cNvPr>
          <p:cNvSpPr>
            <a:spLocks noChangeArrowheads="1" noChangeShapeType="1" noTextEdit="1"/>
          </p:cNvSpPr>
          <p:nvPr/>
        </p:nvSpPr>
        <p:spPr bwMode="auto">
          <a:xfrm>
            <a:off x="5953129" y="4781550"/>
            <a:ext cx="2428875" cy="323850"/>
          </a:xfrm>
          <a:prstGeom prst="rect">
            <a:avLst/>
          </a:prstGeom>
        </p:spPr>
        <p:txBody>
          <a:bodyPr wrap="none" fromWordArt="1">
            <a:prstTxWarp prst="textPlain">
              <a:avLst>
                <a:gd name="adj" fmla="val 50000"/>
              </a:avLst>
            </a:prstTxWarp>
          </a:bodyPr>
          <a:lstStyle/>
          <a:p>
            <a:pPr algn="ctr"/>
            <a:r>
              <a:rPr lang="en-US" sz="2800" kern="10" dirty="0">
                <a:ln w="9525">
                  <a:solidFill>
                    <a:srgbClr val="993300"/>
                  </a:solidFill>
                  <a:round/>
                  <a:headEnd/>
                  <a:tailEnd/>
                </a:ln>
                <a:solidFill>
                  <a:srgbClr val="FFFFFF"/>
                </a:solidFill>
                <a:latin typeface="Calibri" panose="020F0502020204030204" pitchFamily="34" charset="0"/>
                <a:cs typeface="Calibri" panose="020F0502020204030204" pitchFamily="34" charset="0"/>
              </a:rPr>
              <a:t>Coming of Christ</a:t>
            </a:r>
          </a:p>
        </p:txBody>
      </p:sp>
      <p:sp>
        <p:nvSpPr>
          <p:cNvPr id="5144" name="Text Box 28">
            <a:extLst>
              <a:ext uri="{FF2B5EF4-FFF2-40B4-BE49-F238E27FC236}">
                <a16:creationId xmlns:a16="http://schemas.microsoft.com/office/drawing/2014/main" id="{660C8E00-DAE9-42FA-A666-92BE0DCE9AA8}"/>
              </a:ext>
            </a:extLst>
          </p:cNvPr>
          <p:cNvSpPr txBox="1">
            <a:spLocks noChangeArrowheads="1"/>
          </p:cNvSpPr>
          <p:nvPr/>
        </p:nvSpPr>
        <p:spPr bwMode="auto">
          <a:xfrm>
            <a:off x="3962400" y="57150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(Transitional Period)</a:t>
            </a:r>
          </a:p>
        </p:txBody>
      </p:sp>
      <p:sp>
        <p:nvSpPr>
          <p:cNvPr id="5145" name="WordArt 30">
            <a:extLst>
              <a:ext uri="{FF2B5EF4-FFF2-40B4-BE49-F238E27FC236}">
                <a16:creationId xmlns:a16="http://schemas.microsoft.com/office/drawing/2014/main" id="{94AD7EE1-CE82-4256-8877-56D1665F6F46}"/>
              </a:ext>
            </a:extLst>
          </p:cNvPr>
          <p:cNvSpPr>
            <a:spLocks noChangeArrowheads="1" noChangeShapeType="1" noTextEdit="1"/>
          </p:cNvSpPr>
          <p:nvPr/>
        </p:nvSpPr>
        <p:spPr bwMode="auto">
          <a:xfrm>
            <a:off x="2438400" y="3886200"/>
            <a:ext cx="7086600" cy="4572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70 A. D. Doctrine</a:t>
            </a:r>
          </a:p>
        </p:txBody>
      </p:sp>
      <p:sp>
        <p:nvSpPr>
          <p:cNvPr id="5146" name="WordArt 32">
            <a:extLst>
              <a:ext uri="{FF2B5EF4-FFF2-40B4-BE49-F238E27FC236}">
                <a16:creationId xmlns:a16="http://schemas.microsoft.com/office/drawing/2014/main" id="{BA227854-DB47-4FC3-B7F7-0853C3FACD4A}"/>
              </a:ext>
            </a:extLst>
          </p:cNvPr>
          <p:cNvSpPr>
            <a:spLocks noChangeArrowheads="1" noChangeShapeType="1" noTextEdit="1"/>
          </p:cNvSpPr>
          <p:nvPr/>
        </p:nvSpPr>
        <p:spPr bwMode="auto">
          <a:xfrm rot="5400000">
            <a:off x="8839200" y="5410200"/>
            <a:ext cx="2133600" cy="304800"/>
          </a:xfrm>
          <a:prstGeom prst="rect">
            <a:avLst/>
          </a:prstGeom>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FF0000"/>
                </a:solidFill>
                <a:effectLst>
                  <a:outerShdw dist="35921" dir="2700000" algn="ctr" rotWithShape="0">
                    <a:schemeClr val="tx1"/>
                  </a:outerShdw>
                </a:effectLst>
                <a:latin typeface="Arial Black" panose="020B0A04020102020204" pitchFamily="34" charset="0"/>
              </a:rPr>
              <a:t>ETERNAL DAYS</a:t>
            </a:r>
          </a:p>
        </p:txBody>
      </p:sp>
      <p:pic>
        <p:nvPicPr>
          <p:cNvPr id="65569" name="Picture 33" descr="max king">
            <a:extLst>
              <a:ext uri="{FF2B5EF4-FFF2-40B4-BE49-F238E27FC236}">
                <a16:creationId xmlns:a16="http://schemas.microsoft.com/office/drawing/2014/main" id="{7523E43D-6272-40D9-9343-9B9412F3F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5967" y="1219200"/>
            <a:ext cx="197643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70" name="Text Box 34">
            <a:extLst>
              <a:ext uri="{FF2B5EF4-FFF2-40B4-BE49-F238E27FC236}">
                <a16:creationId xmlns:a16="http://schemas.microsoft.com/office/drawing/2014/main" id="{FA21EB58-A9FF-464D-88C0-1FF59DFBE9A3}"/>
              </a:ext>
            </a:extLst>
          </p:cNvPr>
          <p:cNvSpPr txBox="1">
            <a:spLocks noChangeArrowheads="1"/>
          </p:cNvSpPr>
          <p:nvPr/>
        </p:nvSpPr>
        <p:spPr bwMode="auto">
          <a:xfrm>
            <a:off x="9525000" y="1143003"/>
            <a:ext cx="198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dirty="0">
                <a:solidFill>
                  <a:schemeClr val="bg1"/>
                </a:solidFill>
                <a:latin typeface="Calibri" panose="020F0502020204030204" pitchFamily="34" charset="0"/>
              </a:rPr>
              <a:t>Max King </a:t>
            </a:r>
            <a:r>
              <a:rPr lang="en-US" altLang="en-US" dirty="0">
                <a:solidFill>
                  <a:schemeClr val="bg1"/>
                </a:solidFill>
                <a:latin typeface="Calibri" panose="020F0502020204030204" pitchFamily="34" charset="0"/>
              </a:rPr>
              <a:t>(1971)</a:t>
            </a:r>
          </a:p>
        </p:txBody>
      </p:sp>
      <p:sp>
        <p:nvSpPr>
          <p:cNvPr id="65571" name="AutoShape 35">
            <a:extLst>
              <a:ext uri="{FF2B5EF4-FFF2-40B4-BE49-F238E27FC236}">
                <a16:creationId xmlns:a16="http://schemas.microsoft.com/office/drawing/2014/main" id="{DC7A7A46-B060-490D-A62F-6142E30D22E1}"/>
              </a:ext>
            </a:extLst>
          </p:cNvPr>
          <p:cNvSpPr>
            <a:spLocks noChangeArrowheads="1"/>
          </p:cNvSpPr>
          <p:nvPr/>
        </p:nvSpPr>
        <p:spPr bwMode="auto">
          <a:xfrm rot="10800000">
            <a:off x="609600" y="1295400"/>
            <a:ext cx="7315200" cy="2362200"/>
          </a:xfrm>
          <a:prstGeom prst="wedgeRectCallout">
            <a:avLst>
              <a:gd name="adj1" fmla="val -87280"/>
              <a:gd name="adj2" fmla="val 12523"/>
            </a:avLst>
          </a:prstGeom>
          <a:solidFill>
            <a:schemeClr val="bg1"/>
          </a:solidFill>
          <a:ln w="9525">
            <a:solidFill>
              <a:schemeClr val="tx1"/>
            </a:solidFill>
            <a:miter lim="800000"/>
            <a:headEnd/>
            <a:tailEnd/>
          </a:ln>
        </p:spPr>
        <p:txBody>
          <a:bodyPr rot="10800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a:p>
        </p:txBody>
      </p:sp>
      <p:sp>
        <p:nvSpPr>
          <p:cNvPr id="65572" name="Text Box 36">
            <a:extLst>
              <a:ext uri="{FF2B5EF4-FFF2-40B4-BE49-F238E27FC236}">
                <a16:creationId xmlns:a16="http://schemas.microsoft.com/office/drawing/2014/main" id="{20C21B18-F77B-4645-9127-1659FB6460FC}"/>
              </a:ext>
            </a:extLst>
          </p:cNvPr>
          <p:cNvSpPr txBox="1">
            <a:spLocks noChangeArrowheads="1"/>
          </p:cNvSpPr>
          <p:nvPr/>
        </p:nvSpPr>
        <p:spPr bwMode="auto">
          <a:xfrm>
            <a:off x="762000" y="1443097"/>
            <a:ext cx="7086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200" dirty="0">
                <a:latin typeface="Calibri" panose="020F0502020204030204" pitchFamily="34" charset="0"/>
              </a:rPr>
              <a:t>“It is the second coming, and it is His coming in the fall of Jerusalem, for these are not two separate comings but one”</a:t>
            </a:r>
            <a:br>
              <a:rPr lang="en-US" altLang="en-US" sz="3200" dirty="0">
                <a:latin typeface="Calibri" panose="020F0502020204030204" pitchFamily="34" charset="0"/>
              </a:rPr>
            </a:br>
            <a:r>
              <a:rPr lang="en-US" altLang="en-US" sz="3200" b="1" dirty="0">
                <a:latin typeface="Calibri" panose="020F0502020204030204" pitchFamily="34" charset="0"/>
              </a:rPr>
              <a:t>(SOP, P. 70)</a:t>
            </a:r>
          </a:p>
        </p:txBody>
      </p:sp>
      <p:sp>
        <p:nvSpPr>
          <p:cNvPr id="2" name="Rectangle 9">
            <a:extLst>
              <a:ext uri="{FF2B5EF4-FFF2-40B4-BE49-F238E27FC236}">
                <a16:creationId xmlns:a16="http://schemas.microsoft.com/office/drawing/2014/main" id="{2E3DBA81-DA9D-8F46-1EFB-3F486A08AD89}"/>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7C0D220E-4B1F-9FE5-8F25-5C73C5AE5BD6}"/>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EBFA780B-B3A1-675C-76A1-3CFA115CB0C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CCDE2B51-7D4C-7641-7255-53171CE7AC13}"/>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5569"/>
                                        </p:tgtEl>
                                        <p:attrNameLst>
                                          <p:attrName>style.visibility</p:attrName>
                                        </p:attrNameLst>
                                      </p:cBhvr>
                                      <p:to>
                                        <p:strVal val="visible"/>
                                      </p:to>
                                    </p:set>
                                    <p:animEffect transition="in" filter="fade">
                                      <p:cBhvr>
                                        <p:cTn id="7" dur="2000"/>
                                        <p:tgtEl>
                                          <p:spTgt spid="6556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5570"/>
                                        </p:tgtEl>
                                        <p:attrNameLst>
                                          <p:attrName>style.visibility</p:attrName>
                                        </p:attrNameLst>
                                      </p:cBhvr>
                                      <p:to>
                                        <p:strVal val="visible"/>
                                      </p:to>
                                    </p:set>
                                    <p:animEffect transition="in" filter="fade">
                                      <p:cBhvr>
                                        <p:cTn id="10" dur="2000"/>
                                        <p:tgtEl>
                                          <p:spTgt spid="6557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5571"/>
                                        </p:tgtEl>
                                        <p:attrNameLst>
                                          <p:attrName>style.visibility</p:attrName>
                                        </p:attrNameLst>
                                      </p:cBhvr>
                                      <p:to>
                                        <p:strVal val="visible"/>
                                      </p:to>
                                    </p:set>
                                    <p:anim calcmode="lin" valueType="num">
                                      <p:cBhvr>
                                        <p:cTn id="15" dur="500" fill="hold"/>
                                        <p:tgtEl>
                                          <p:spTgt spid="65571"/>
                                        </p:tgtEl>
                                        <p:attrNameLst>
                                          <p:attrName>ppt_w</p:attrName>
                                        </p:attrNameLst>
                                      </p:cBhvr>
                                      <p:tavLst>
                                        <p:tav tm="0">
                                          <p:val>
                                            <p:fltVal val="0"/>
                                          </p:val>
                                        </p:tav>
                                        <p:tav tm="100000">
                                          <p:val>
                                            <p:strVal val="#ppt_w"/>
                                          </p:val>
                                        </p:tav>
                                      </p:tavLst>
                                    </p:anim>
                                    <p:anim calcmode="lin" valueType="num">
                                      <p:cBhvr>
                                        <p:cTn id="16" dur="500" fill="hold"/>
                                        <p:tgtEl>
                                          <p:spTgt spid="65571"/>
                                        </p:tgtEl>
                                        <p:attrNameLst>
                                          <p:attrName>ppt_h</p:attrName>
                                        </p:attrNameLst>
                                      </p:cBhvr>
                                      <p:tavLst>
                                        <p:tav tm="0">
                                          <p:val>
                                            <p:fltVal val="0"/>
                                          </p:val>
                                        </p:tav>
                                        <p:tav tm="100000">
                                          <p:val>
                                            <p:strVal val="#ppt_h"/>
                                          </p:val>
                                        </p:tav>
                                      </p:tavLst>
                                    </p:anim>
                                    <p:animEffect transition="in" filter="fade">
                                      <p:cBhvr>
                                        <p:cTn id="17" dur="500"/>
                                        <p:tgtEl>
                                          <p:spTgt spid="65571"/>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65572"/>
                                        </p:tgtEl>
                                        <p:attrNameLst>
                                          <p:attrName>style.visibility</p:attrName>
                                        </p:attrNameLst>
                                      </p:cBhvr>
                                      <p:to>
                                        <p:strVal val="visible"/>
                                      </p:to>
                                    </p:set>
                                    <p:anim calcmode="lin" valueType="num">
                                      <p:cBhvr>
                                        <p:cTn id="20" dur="500" fill="hold"/>
                                        <p:tgtEl>
                                          <p:spTgt spid="65572"/>
                                        </p:tgtEl>
                                        <p:attrNameLst>
                                          <p:attrName>ppt_w</p:attrName>
                                        </p:attrNameLst>
                                      </p:cBhvr>
                                      <p:tavLst>
                                        <p:tav tm="0">
                                          <p:val>
                                            <p:fltVal val="0"/>
                                          </p:val>
                                        </p:tav>
                                        <p:tav tm="100000">
                                          <p:val>
                                            <p:strVal val="#ppt_w"/>
                                          </p:val>
                                        </p:tav>
                                      </p:tavLst>
                                    </p:anim>
                                    <p:anim calcmode="lin" valueType="num">
                                      <p:cBhvr>
                                        <p:cTn id="21" dur="500" fill="hold"/>
                                        <p:tgtEl>
                                          <p:spTgt spid="65572"/>
                                        </p:tgtEl>
                                        <p:attrNameLst>
                                          <p:attrName>ppt_h</p:attrName>
                                        </p:attrNameLst>
                                      </p:cBhvr>
                                      <p:tavLst>
                                        <p:tav tm="0">
                                          <p:val>
                                            <p:fltVal val="0"/>
                                          </p:val>
                                        </p:tav>
                                        <p:tav tm="100000">
                                          <p:val>
                                            <p:strVal val="#ppt_h"/>
                                          </p:val>
                                        </p:tav>
                                      </p:tavLst>
                                    </p:anim>
                                    <p:animEffect transition="in" filter="fade">
                                      <p:cBhvr>
                                        <p:cTn id="22" dur="500"/>
                                        <p:tgtEl>
                                          <p:spTgt spid="65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70" grpId="0"/>
      <p:bldP spid="65571" grpId="0" animBg="1"/>
      <p:bldP spid="6557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AutoShape 2">
            <a:extLst>
              <a:ext uri="{FF2B5EF4-FFF2-40B4-BE49-F238E27FC236}">
                <a16:creationId xmlns:a16="http://schemas.microsoft.com/office/drawing/2014/main" id="{558CFE5C-1348-46EF-9979-A39B7184BB29}"/>
              </a:ext>
            </a:extLst>
          </p:cNvPr>
          <p:cNvSpPr>
            <a:spLocks noChangeArrowheads="1"/>
          </p:cNvSpPr>
          <p:nvPr/>
        </p:nvSpPr>
        <p:spPr bwMode="auto">
          <a:xfrm rot="2980312">
            <a:off x="7937500" y="4618038"/>
            <a:ext cx="1066800" cy="228600"/>
          </a:xfrm>
          <a:prstGeom prst="rightArrow">
            <a:avLst>
              <a:gd name="adj1" fmla="val 50000"/>
              <a:gd name="adj2" fmla="val 116667"/>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47" name="AutoShape 3">
            <a:extLst>
              <a:ext uri="{FF2B5EF4-FFF2-40B4-BE49-F238E27FC236}">
                <a16:creationId xmlns:a16="http://schemas.microsoft.com/office/drawing/2014/main" id="{227924F2-A4B9-4C86-8403-247C8A5506E5}"/>
              </a:ext>
            </a:extLst>
          </p:cNvPr>
          <p:cNvSpPr>
            <a:spLocks noChangeArrowheads="1"/>
          </p:cNvSpPr>
          <p:nvPr/>
        </p:nvSpPr>
        <p:spPr bwMode="auto">
          <a:xfrm rot="-2800100">
            <a:off x="3001173" y="4717257"/>
            <a:ext cx="1100137" cy="228600"/>
          </a:xfrm>
          <a:prstGeom prst="rightArrow">
            <a:avLst>
              <a:gd name="adj1" fmla="val 50000"/>
              <a:gd name="adj2" fmla="val 120312"/>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48" name="Rectangle 4">
            <a:extLst>
              <a:ext uri="{FF2B5EF4-FFF2-40B4-BE49-F238E27FC236}">
                <a16:creationId xmlns:a16="http://schemas.microsoft.com/office/drawing/2014/main" id="{163CAC95-0314-4514-A1CA-224D816C7D38}"/>
              </a:ext>
            </a:extLst>
          </p:cNvPr>
          <p:cNvSpPr>
            <a:spLocks noChangeArrowheads="1"/>
          </p:cNvSpPr>
          <p:nvPr/>
        </p:nvSpPr>
        <p:spPr bwMode="auto">
          <a:xfrm>
            <a:off x="76200" y="3810000"/>
            <a:ext cx="11963400" cy="6096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6565" name="Rectangle 5">
            <a:extLst>
              <a:ext uri="{FF2B5EF4-FFF2-40B4-BE49-F238E27FC236}">
                <a16:creationId xmlns:a16="http://schemas.microsoft.com/office/drawing/2014/main" id="{C6F22869-2E36-4EDD-ADE1-6C7E5E252E5B}"/>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Introduction</a:t>
            </a:r>
          </a:p>
        </p:txBody>
      </p:sp>
      <p:sp>
        <p:nvSpPr>
          <p:cNvPr id="6154" name="Line 10">
            <a:extLst>
              <a:ext uri="{FF2B5EF4-FFF2-40B4-BE49-F238E27FC236}">
                <a16:creationId xmlns:a16="http://schemas.microsoft.com/office/drawing/2014/main" id="{BB8254EA-B53F-484C-974A-2C7E3ADA1507}"/>
              </a:ext>
            </a:extLst>
          </p:cNvPr>
          <p:cNvSpPr>
            <a:spLocks noChangeShapeType="1"/>
          </p:cNvSpPr>
          <p:nvPr/>
        </p:nvSpPr>
        <p:spPr bwMode="auto">
          <a:xfrm>
            <a:off x="1828800" y="11430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5" name="Oval 11">
            <a:extLst>
              <a:ext uri="{FF2B5EF4-FFF2-40B4-BE49-F238E27FC236}">
                <a16:creationId xmlns:a16="http://schemas.microsoft.com/office/drawing/2014/main" id="{ADDD84F8-0A7E-4422-A115-C6A3CE19E6C9}"/>
              </a:ext>
            </a:extLst>
          </p:cNvPr>
          <p:cNvSpPr>
            <a:spLocks noChangeArrowheads="1"/>
          </p:cNvSpPr>
          <p:nvPr/>
        </p:nvSpPr>
        <p:spPr bwMode="auto">
          <a:xfrm>
            <a:off x="1828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56" name="Oval 12">
            <a:extLst>
              <a:ext uri="{FF2B5EF4-FFF2-40B4-BE49-F238E27FC236}">
                <a16:creationId xmlns:a16="http://schemas.microsoft.com/office/drawing/2014/main" id="{C6126A3B-E23C-46C1-B547-97160035471C}"/>
              </a:ext>
            </a:extLst>
          </p:cNvPr>
          <p:cNvSpPr>
            <a:spLocks noChangeArrowheads="1"/>
          </p:cNvSpPr>
          <p:nvPr/>
        </p:nvSpPr>
        <p:spPr bwMode="auto">
          <a:xfrm>
            <a:off x="9067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57" name="WordArt 13">
            <a:extLst>
              <a:ext uri="{FF2B5EF4-FFF2-40B4-BE49-F238E27FC236}">
                <a16:creationId xmlns:a16="http://schemas.microsoft.com/office/drawing/2014/main" id="{E99C23B1-1E2A-4A43-8D0E-EAFCA991C5B8}"/>
              </a:ext>
            </a:extLst>
          </p:cNvPr>
          <p:cNvSpPr>
            <a:spLocks noChangeArrowheads="1" noChangeShapeType="1" noTextEdit="1"/>
          </p:cNvSpPr>
          <p:nvPr/>
        </p:nvSpPr>
        <p:spPr bwMode="auto">
          <a:xfrm>
            <a:off x="2000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30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sp>
        <p:nvSpPr>
          <p:cNvPr id="6158" name="WordArt 14">
            <a:extLst>
              <a:ext uri="{FF2B5EF4-FFF2-40B4-BE49-F238E27FC236}">
                <a16:creationId xmlns:a16="http://schemas.microsoft.com/office/drawing/2014/main" id="{08FC0EE2-0DE5-49DB-805C-B3698AC829E6}"/>
              </a:ext>
            </a:extLst>
          </p:cNvPr>
          <p:cNvSpPr>
            <a:spLocks noChangeArrowheads="1" noChangeShapeType="1" noTextEdit="1"/>
          </p:cNvSpPr>
          <p:nvPr/>
        </p:nvSpPr>
        <p:spPr bwMode="auto">
          <a:xfrm>
            <a:off x="8477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70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pic>
        <p:nvPicPr>
          <p:cNvPr id="6159" name="Picture 15" descr="RobertsJerusalemWeb">
            <a:extLst>
              <a:ext uri="{FF2B5EF4-FFF2-40B4-BE49-F238E27FC236}">
                <a16:creationId xmlns:a16="http://schemas.microsoft.com/office/drawing/2014/main" id="{3A08334B-F267-4FEC-BAC1-3FDF28A8FC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178429"/>
            <a:ext cx="15621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16" descr="Cross">
            <a:extLst>
              <a:ext uri="{FF2B5EF4-FFF2-40B4-BE49-F238E27FC236}">
                <a16:creationId xmlns:a16="http://schemas.microsoft.com/office/drawing/2014/main" id="{421BFD13-4E89-4CC2-8577-37A911301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5105404"/>
            <a:ext cx="9413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1" name="Line 17">
            <a:extLst>
              <a:ext uri="{FF2B5EF4-FFF2-40B4-BE49-F238E27FC236}">
                <a16:creationId xmlns:a16="http://schemas.microsoft.com/office/drawing/2014/main" id="{BA6A63F6-4ABE-4A85-8C3D-56C4C6D3B939}"/>
              </a:ext>
            </a:extLst>
          </p:cNvPr>
          <p:cNvSpPr>
            <a:spLocks noChangeShapeType="1"/>
          </p:cNvSpPr>
          <p:nvPr/>
        </p:nvSpPr>
        <p:spPr bwMode="auto">
          <a:xfrm>
            <a:off x="1905000" y="5715000"/>
            <a:ext cx="7315200" cy="0"/>
          </a:xfrm>
          <a:prstGeom prst="line">
            <a:avLst/>
          </a:prstGeom>
          <a:noFill/>
          <a:ln w="1016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2" name="Text Box 18">
            <a:extLst>
              <a:ext uri="{FF2B5EF4-FFF2-40B4-BE49-F238E27FC236}">
                <a16:creationId xmlns:a16="http://schemas.microsoft.com/office/drawing/2014/main" id="{DAACFD3A-BC39-4BD4-B9F9-A5D70A23871A}"/>
              </a:ext>
            </a:extLst>
          </p:cNvPr>
          <p:cNvSpPr txBox="1">
            <a:spLocks noChangeArrowheads="1"/>
          </p:cNvSpPr>
          <p:nvPr/>
        </p:nvSpPr>
        <p:spPr bwMode="auto">
          <a:xfrm>
            <a:off x="1981200" y="6172202"/>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b="1" dirty="0">
                <a:latin typeface="Calibri" panose="020F0502020204030204" pitchFamily="34" charset="0"/>
              </a:rPr>
              <a:t>The Cross</a:t>
            </a:r>
          </a:p>
        </p:txBody>
      </p:sp>
      <p:sp>
        <p:nvSpPr>
          <p:cNvPr id="6163" name="Text Box 19">
            <a:extLst>
              <a:ext uri="{FF2B5EF4-FFF2-40B4-BE49-F238E27FC236}">
                <a16:creationId xmlns:a16="http://schemas.microsoft.com/office/drawing/2014/main" id="{836296EC-9B4C-475A-9993-E308E24BE1D1}"/>
              </a:ext>
            </a:extLst>
          </p:cNvPr>
          <p:cNvSpPr txBox="1">
            <a:spLocks noChangeArrowheads="1"/>
          </p:cNvSpPr>
          <p:nvPr/>
        </p:nvSpPr>
        <p:spPr bwMode="auto">
          <a:xfrm>
            <a:off x="6172200" y="6172203"/>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dirty="0">
                <a:latin typeface="Calibri" panose="020F0502020204030204" pitchFamily="34" charset="0"/>
              </a:rPr>
              <a:t>Destruction of Jerusalem</a:t>
            </a:r>
          </a:p>
        </p:txBody>
      </p:sp>
      <p:sp>
        <p:nvSpPr>
          <p:cNvPr id="6164" name="Text Box 20">
            <a:extLst>
              <a:ext uri="{FF2B5EF4-FFF2-40B4-BE49-F238E27FC236}">
                <a16:creationId xmlns:a16="http://schemas.microsoft.com/office/drawing/2014/main" id="{3F43B3C6-19D4-4E2C-A8A1-7104BA22357B}"/>
              </a:ext>
            </a:extLst>
          </p:cNvPr>
          <p:cNvSpPr txBox="1">
            <a:spLocks noChangeArrowheads="1"/>
          </p:cNvSpPr>
          <p:nvPr/>
        </p:nvSpPr>
        <p:spPr bwMode="auto">
          <a:xfrm>
            <a:off x="3810000" y="52578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        </a:t>
            </a:r>
            <a:r>
              <a:rPr lang="en-US" altLang="en-US" sz="2400" dirty="0">
                <a:solidFill>
                  <a:srgbClr val="FFFF00"/>
                </a:solidFill>
                <a:latin typeface="Calibri" panose="020F0502020204030204" pitchFamily="34" charset="0"/>
              </a:rPr>
              <a:t>“Last Days”</a:t>
            </a:r>
            <a:r>
              <a:rPr lang="en-US" altLang="en-US" sz="2400" dirty="0">
                <a:latin typeface="Calibri" panose="020F0502020204030204" pitchFamily="34" charset="0"/>
              </a:rPr>
              <a:t> </a:t>
            </a:r>
          </a:p>
        </p:txBody>
      </p:sp>
      <p:sp>
        <p:nvSpPr>
          <p:cNvPr id="6165" name="Line 21">
            <a:extLst>
              <a:ext uri="{FF2B5EF4-FFF2-40B4-BE49-F238E27FC236}">
                <a16:creationId xmlns:a16="http://schemas.microsoft.com/office/drawing/2014/main" id="{8B38E089-4782-4C40-AC52-0FA3E5B18956}"/>
              </a:ext>
            </a:extLst>
          </p:cNvPr>
          <p:cNvSpPr>
            <a:spLocks noChangeShapeType="1"/>
          </p:cNvSpPr>
          <p:nvPr/>
        </p:nvSpPr>
        <p:spPr bwMode="auto">
          <a:xfrm>
            <a:off x="6019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66" name="Line 22">
            <a:extLst>
              <a:ext uri="{FF2B5EF4-FFF2-40B4-BE49-F238E27FC236}">
                <a16:creationId xmlns:a16="http://schemas.microsoft.com/office/drawing/2014/main" id="{7BA1AED3-1C88-4F1C-9AE6-BF07B950393B}"/>
              </a:ext>
            </a:extLst>
          </p:cNvPr>
          <p:cNvSpPr>
            <a:spLocks noChangeShapeType="1"/>
          </p:cNvSpPr>
          <p:nvPr/>
        </p:nvSpPr>
        <p:spPr bwMode="auto">
          <a:xfrm flipH="1">
            <a:off x="4114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67" name="WordArt 23">
            <a:extLst>
              <a:ext uri="{FF2B5EF4-FFF2-40B4-BE49-F238E27FC236}">
                <a16:creationId xmlns:a16="http://schemas.microsoft.com/office/drawing/2014/main" id="{32A18E58-DAF6-4F75-825E-645F46E61961}"/>
              </a:ext>
            </a:extLst>
          </p:cNvPr>
          <p:cNvSpPr>
            <a:spLocks noChangeArrowheads="1" noChangeShapeType="1" noTextEdit="1"/>
          </p:cNvSpPr>
          <p:nvPr/>
        </p:nvSpPr>
        <p:spPr bwMode="auto">
          <a:xfrm>
            <a:off x="5953129" y="4781550"/>
            <a:ext cx="2428875" cy="323850"/>
          </a:xfrm>
          <a:prstGeom prst="rect">
            <a:avLst/>
          </a:prstGeom>
        </p:spPr>
        <p:txBody>
          <a:bodyPr wrap="none" fromWordArt="1">
            <a:prstTxWarp prst="textPlain">
              <a:avLst>
                <a:gd name="adj" fmla="val 50000"/>
              </a:avLst>
            </a:prstTxWarp>
          </a:bodyPr>
          <a:lstStyle/>
          <a:p>
            <a:pPr algn="ctr"/>
            <a:r>
              <a:rPr lang="en-US" sz="2800" kern="10" dirty="0">
                <a:ln w="9525">
                  <a:solidFill>
                    <a:srgbClr val="993300"/>
                  </a:solidFill>
                  <a:round/>
                  <a:headEnd/>
                  <a:tailEnd/>
                </a:ln>
                <a:solidFill>
                  <a:srgbClr val="FFFFFF"/>
                </a:solidFill>
                <a:latin typeface="Calibri" panose="020F0502020204030204" pitchFamily="34" charset="0"/>
                <a:cs typeface="Calibri" panose="020F0502020204030204" pitchFamily="34" charset="0"/>
              </a:rPr>
              <a:t>Coming of Christ</a:t>
            </a:r>
          </a:p>
        </p:txBody>
      </p:sp>
      <p:sp>
        <p:nvSpPr>
          <p:cNvPr id="6168" name="Text Box 24">
            <a:extLst>
              <a:ext uri="{FF2B5EF4-FFF2-40B4-BE49-F238E27FC236}">
                <a16:creationId xmlns:a16="http://schemas.microsoft.com/office/drawing/2014/main" id="{8D8757D9-F300-40B5-BF26-B44E4C9643FF}"/>
              </a:ext>
            </a:extLst>
          </p:cNvPr>
          <p:cNvSpPr txBox="1">
            <a:spLocks noChangeArrowheads="1"/>
          </p:cNvSpPr>
          <p:nvPr/>
        </p:nvSpPr>
        <p:spPr bwMode="auto">
          <a:xfrm>
            <a:off x="3962400" y="57150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(Transitional Period)</a:t>
            </a:r>
          </a:p>
        </p:txBody>
      </p:sp>
      <p:sp>
        <p:nvSpPr>
          <p:cNvPr id="6169" name="WordArt 25">
            <a:extLst>
              <a:ext uri="{FF2B5EF4-FFF2-40B4-BE49-F238E27FC236}">
                <a16:creationId xmlns:a16="http://schemas.microsoft.com/office/drawing/2014/main" id="{902D2E47-C654-4FAC-9A95-9657CCD698A8}"/>
              </a:ext>
            </a:extLst>
          </p:cNvPr>
          <p:cNvSpPr>
            <a:spLocks noChangeArrowheads="1" noChangeShapeType="1" noTextEdit="1"/>
          </p:cNvSpPr>
          <p:nvPr/>
        </p:nvSpPr>
        <p:spPr bwMode="auto">
          <a:xfrm>
            <a:off x="2438400" y="3886200"/>
            <a:ext cx="7086600" cy="4572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70 A. D. Doctrine</a:t>
            </a:r>
          </a:p>
        </p:txBody>
      </p:sp>
      <p:sp>
        <p:nvSpPr>
          <p:cNvPr id="6170" name="WordArt 26">
            <a:extLst>
              <a:ext uri="{FF2B5EF4-FFF2-40B4-BE49-F238E27FC236}">
                <a16:creationId xmlns:a16="http://schemas.microsoft.com/office/drawing/2014/main" id="{A85DAEF5-6A5D-41DA-8DDE-E24522BA2391}"/>
              </a:ext>
            </a:extLst>
          </p:cNvPr>
          <p:cNvSpPr>
            <a:spLocks noChangeArrowheads="1" noChangeShapeType="1" noTextEdit="1"/>
          </p:cNvSpPr>
          <p:nvPr/>
        </p:nvSpPr>
        <p:spPr bwMode="auto">
          <a:xfrm rot="5400000">
            <a:off x="8839200" y="5410200"/>
            <a:ext cx="2133600" cy="304800"/>
          </a:xfrm>
          <a:prstGeom prst="rect">
            <a:avLst/>
          </a:prstGeom>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FF0000"/>
                </a:solidFill>
                <a:effectLst>
                  <a:outerShdw dist="35921" dir="2700000" algn="ctr" rotWithShape="0">
                    <a:schemeClr val="tx1"/>
                  </a:outerShdw>
                </a:effectLst>
                <a:latin typeface="Arial Black" panose="020B0A04020102020204" pitchFamily="34" charset="0"/>
              </a:rPr>
              <a:t>ETERNAL DAYS</a:t>
            </a:r>
          </a:p>
        </p:txBody>
      </p:sp>
      <p:pic>
        <p:nvPicPr>
          <p:cNvPr id="6171" name="Picture 27" descr="max king">
            <a:extLst>
              <a:ext uri="{FF2B5EF4-FFF2-40B4-BE49-F238E27FC236}">
                <a16:creationId xmlns:a16="http://schemas.microsoft.com/office/drawing/2014/main" id="{29801495-4B32-4C96-AB0A-3A24198246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5967" y="1219200"/>
            <a:ext cx="197643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2" name="Text Box 28">
            <a:extLst>
              <a:ext uri="{FF2B5EF4-FFF2-40B4-BE49-F238E27FC236}">
                <a16:creationId xmlns:a16="http://schemas.microsoft.com/office/drawing/2014/main" id="{EB397777-E087-4B5F-A293-3A02F5E68D84}"/>
              </a:ext>
            </a:extLst>
          </p:cNvPr>
          <p:cNvSpPr txBox="1">
            <a:spLocks noChangeArrowheads="1"/>
          </p:cNvSpPr>
          <p:nvPr/>
        </p:nvSpPr>
        <p:spPr bwMode="auto">
          <a:xfrm>
            <a:off x="9525000" y="1143003"/>
            <a:ext cx="198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dirty="0">
                <a:solidFill>
                  <a:schemeClr val="bg1"/>
                </a:solidFill>
                <a:latin typeface="Calibri" panose="020F0502020204030204" pitchFamily="34" charset="0"/>
              </a:rPr>
              <a:t>Max King </a:t>
            </a:r>
            <a:r>
              <a:rPr lang="en-US" altLang="en-US" dirty="0">
                <a:solidFill>
                  <a:schemeClr val="bg1"/>
                </a:solidFill>
                <a:latin typeface="Calibri" panose="020F0502020204030204" pitchFamily="34" charset="0"/>
              </a:rPr>
              <a:t>(1971)</a:t>
            </a:r>
          </a:p>
        </p:txBody>
      </p:sp>
      <p:sp>
        <p:nvSpPr>
          <p:cNvPr id="66589" name="AutoShape 29">
            <a:extLst>
              <a:ext uri="{FF2B5EF4-FFF2-40B4-BE49-F238E27FC236}">
                <a16:creationId xmlns:a16="http://schemas.microsoft.com/office/drawing/2014/main" id="{5728430F-D732-47FA-8F96-0DDC581C6760}"/>
              </a:ext>
            </a:extLst>
          </p:cNvPr>
          <p:cNvSpPr>
            <a:spLocks noChangeArrowheads="1"/>
          </p:cNvSpPr>
          <p:nvPr/>
        </p:nvSpPr>
        <p:spPr bwMode="auto">
          <a:xfrm rot="10800000">
            <a:off x="609596" y="1295400"/>
            <a:ext cx="7315204" cy="2362200"/>
          </a:xfrm>
          <a:prstGeom prst="wedgeRectCallout">
            <a:avLst>
              <a:gd name="adj1" fmla="val -88016"/>
              <a:gd name="adj2" fmla="val 12198"/>
            </a:avLst>
          </a:prstGeom>
          <a:solidFill>
            <a:schemeClr val="bg1"/>
          </a:solidFill>
          <a:ln w="9525">
            <a:solidFill>
              <a:schemeClr val="tx1"/>
            </a:solidFill>
            <a:miter lim="800000"/>
            <a:headEnd/>
            <a:tailEnd/>
          </a:ln>
        </p:spPr>
        <p:txBody>
          <a:bodyPr rot="10800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a:p>
        </p:txBody>
      </p:sp>
      <p:sp>
        <p:nvSpPr>
          <p:cNvPr id="66590" name="Text Box 30">
            <a:extLst>
              <a:ext uri="{FF2B5EF4-FFF2-40B4-BE49-F238E27FC236}">
                <a16:creationId xmlns:a16="http://schemas.microsoft.com/office/drawing/2014/main" id="{141291CE-46CF-4D8D-96D8-88C864A0C724}"/>
              </a:ext>
            </a:extLst>
          </p:cNvPr>
          <p:cNvSpPr txBox="1">
            <a:spLocks noChangeArrowheads="1"/>
          </p:cNvSpPr>
          <p:nvPr/>
        </p:nvSpPr>
        <p:spPr bwMode="auto">
          <a:xfrm>
            <a:off x="762000" y="1447800"/>
            <a:ext cx="7086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200" dirty="0">
                <a:latin typeface="Calibri" panose="020F0502020204030204" pitchFamily="34" charset="0"/>
              </a:rPr>
              <a:t>“There is no scriptural basis for</a:t>
            </a:r>
            <a:br>
              <a:rPr lang="en-US" altLang="en-US" sz="3200" dirty="0">
                <a:latin typeface="Calibri" panose="020F0502020204030204" pitchFamily="34" charset="0"/>
              </a:rPr>
            </a:br>
            <a:r>
              <a:rPr lang="en-US" altLang="en-US" sz="3200" dirty="0">
                <a:latin typeface="Calibri" panose="020F0502020204030204" pitchFamily="34" charset="0"/>
              </a:rPr>
              <a:t>extending the second coming of Christ beyond the fall of Judaism”</a:t>
            </a:r>
            <a:br>
              <a:rPr lang="en-US" altLang="en-US" sz="3200" dirty="0">
                <a:latin typeface="Calibri" panose="020F0502020204030204" pitchFamily="34" charset="0"/>
              </a:rPr>
            </a:br>
            <a:r>
              <a:rPr lang="en-US" altLang="en-US" sz="3200" b="1" dirty="0">
                <a:latin typeface="Calibri" panose="020F0502020204030204" pitchFamily="34" charset="0"/>
              </a:rPr>
              <a:t>(SOP, P. 105)</a:t>
            </a:r>
          </a:p>
        </p:txBody>
      </p:sp>
      <p:sp>
        <p:nvSpPr>
          <p:cNvPr id="2" name="Rectangle 9">
            <a:extLst>
              <a:ext uri="{FF2B5EF4-FFF2-40B4-BE49-F238E27FC236}">
                <a16:creationId xmlns:a16="http://schemas.microsoft.com/office/drawing/2014/main" id="{D6288FAC-7FEB-A9F1-9EED-325F32C26AE8}"/>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5BAAEE50-C893-F11E-3990-D1C125AD7043}"/>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769AFC7B-1748-6C0D-8D45-B026D574D5E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84B57DD6-1695-CD98-A2F1-15600A7329A0}"/>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AutoShape 2">
            <a:extLst>
              <a:ext uri="{FF2B5EF4-FFF2-40B4-BE49-F238E27FC236}">
                <a16:creationId xmlns:a16="http://schemas.microsoft.com/office/drawing/2014/main" id="{0A59D741-7BA6-41B1-BCB7-02D41E5C3026}"/>
              </a:ext>
            </a:extLst>
          </p:cNvPr>
          <p:cNvSpPr>
            <a:spLocks noChangeArrowheads="1"/>
          </p:cNvSpPr>
          <p:nvPr/>
        </p:nvSpPr>
        <p:spPr bwMode="auto">
          <a:xfrm rot="2980312">
            <a:off x="7937500" y="4618038"/>
            <a:ext cx="1066800" cy="228600"/>
          </a:xfrm>
          <a:prstGeom prst="rightArrow">
            <a:avLst>
              <a:gd name="adj1" fmla="val 50000"/>
              <a:gd name="adj2" fmla="val 116667"/>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1" name="AutoShape 3">
            <a:extLst>
              <a:ext uri="{FF2B5EF4-FFF2-40B4-BE49-F238E27FC236}">
                <a16:creationId xmlns:a16="http://schemas.microsoft.com/office/drawing/2014/main" id="{28346DE1-FEB2-418F-921C-6B6AEE1BB6E8}"/>
              </a:ext>
            </a:extLst>
          </p:cNvPr>
          <p:cNvSpPr>
            <a:spLocks noChangeArrowheads="1"/>
          </p:cNvSpPr>
          <p:nvPr/>
        </p:nvSpPr>
        <p:spPr bwMode="auto">
          <a:xfrm rot="-2800100">
            <a:off x="3001173" y="4717257"/>
            <a:ext cx="1100137" cy="228600"/>
          </a:xfrm>
          <a:prstGeom prst="rightArrow">
            <a:avLst>
              <a:gd name="adj1" fmla="val 50000"/>
              <a:gd name="adj2" fmla="val 120312"/>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2" name="Rectangle 4">
            <a:extLst>
              <a:ext uri="{FF2B5EF4-FFF2-40B4-BE49-F238E27FC236}">
                <a16:creationId xmlns:a16="http://schemas.microsoft.com/office/drawing/2014/main" id="{4903B36C-F8F5-4684-A931-04D00829BBAD}"/>
              </a:ext>
            </a:extLst>
          </p:cNvPr>
          <p:cNvSpPr>
            <a:spLocks noChangeArrowheads="1"/>
          </p:cNvSpPr>
          <p:nvPr/>
        </p:nvSpPr>
        <p:spPr bwMode="auto">
          <a:xfrm>
            <a:off x="152400" y="3810000"/>
            <a:ext cx="11887200" cy="6096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7589" name="Rectangle 5">
            <a:extLst>
              <a:ext uri="{FF2B5EF4-FFF2-40B4-BE49-F238E27FC236}">
                <a16:creationId xmlns:a16="http://schemas.microsoft.com/office/drawing/2014/main" id="{D8C220BE-BF32-4955-9844-695949DAFA07}"/>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Introduction</a:t>
            </a:r>
          </a:p>
        </p:txBody>
      </p:sp>
      <p:sp>
        <p:nvSpPr>
          <p:cNvPr id="7178" name="Line 10">
            <a:extLst>
              <a:ext uri="{FF2B5EF4-FFF2-40B4-BE49-F238E27FC236}">
                <a16:creationId xmlns:a16="http://schemas.microsoft.com/office/drawing/2014/main" id="{C9973D7A-C975-4F25-963B-7920E688FFAE}"/>
              </a:ext>
            </a:extLst>
          </p:cNvPr>
          <p:cNvSpPr>
            <a:spLocks noChangeShapeType="1"/>
          </p:cNvSpPr>
          <p:nvPr/>
        </p:nvSpPr>
        <p:spPr bwMode="auto">
          <a:xfrm>
            <a:off x="1828800" y="11430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9" name="Oval 11">
            <a:extLst>
              <a:ext uri="{FF2B5EF4-FFF2-40B4-BE49-F238E27FC236}">
                <a16:creationId xmlns:a16="http://schemas.microsoft.com/office/drawing/2014/main" id="{1F8AA060-99A5-4AE5-9C9E-1935846287AA}"/>
              </a:ext>
            </a:extLst>
          </p:cNvPr>
          <p:cNvSpPr>
            <a:spLocks noChangeArrowheads="1"/>
          </p:cNvSpPr>
          <p:nvPr/>
        </p:nvSpPr>
        <p:spPr bwMode="auto">
          <a:xfrm>
            <a:off x="1828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80" name="Oval 12">
            <a:extLst>
              <a:ext uri="{FF2B5EF4-FFF2-40B4-BE49-F238E27FC236}">
                <a16:creationId xmlns:a16="http://schemas.microsoft.com/office/drawing/2014/main" id="{83421586-43B5-473B-97BC-84874DB6E543}"/>
              </a:ext>
            </a:extLst>
          </p:cNvPr>
          <p:cNvSpPr>
            <a:spLocks noChangeArrowheads="1"/>
          </p:cNvSpPr>
          <p:nvPr/>
        </p:nvSpPr>
        <p:spPr bwMode="auto">
          <a:xfrm>
            <a:off x="9067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81" name="WordArt 13">
            <a:extLst>
              <a:ext uri="{FF2B5EF4-FFF2-40B4-BE49-F238E27FC236}">
                <a16:creationId xmlns:a16="http://schemas.microsoft.com/office/drawing/2014/main" id="{9B8D8B12-02D6-4727-8E35-247A0EF1888C}"/>
              </a:ext>
            </a:extLst>
          </p:cNvPr>
          <p:cNvSpPr>
            <a:spLocks noChangeArrowheads="1" noChangeShapeType="1" noTextEdit="1"/>
          </p:cNvSpPr>
          <p:nvPr/>
        </p:nvSpPr>
        <p:spPr bwMode="auto">
          <a:xfrm>
            <a:off x="2000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30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sp>
        <p:nvSpPr>
          <p:cNvPr id="7182" name="WordArt 14">
            <a:extLst>
              <a:ext uri="{FF2B5EF4-FFF2-40B4-BE49-F238E27FC236}">
                <a16:creationId xmlns:a16="http://schemas.microsoft.com/office/drawing/2014/main" id="{273A4E60-4643-46F3-BE91-2324B17EBAB5}"/>
              </a:ext>
            </a:extLst>
          </p:cNvPr>
          <p:cNvSpPr>
            <a:spLocks noChangeArrowheads="1" noChangeShapeType="1" noTextEdit="1"/>
          </p:cNvSpPr>
          <p:nvPr/>
        </p:nvSpPr>
        <p:spPr bwMode="auto">
          <a:xfrm>
            <a:off x="8477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70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pic>
        <p:nvPicPr>
          <p:cNvPr id="7183" name="Picture 15" descr="RobertsJerusalemWeb">
            <a:extLst>
              <a:ext uri="{FF2B5EF4-FFF2-40B4-BE49-F238E27FC236}">
                <a16:creationId xmlns:a16="http://schemas.microsoft.com/office/drawing/2014/main" id="{1B34F96E-91CF-4E8D-A237-55AF4C4EC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178429"/>
            <a:ext cx="15621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16" descr="Cross">
            <a:extLst>
              <a:ext uri="{FF2B5EF4-FFF2-40B4-BE49-F238E27FC236}">
                <a16:creationId xmlns:a16="http://schemas.microsoft.com/office/drawing/2014/main" id="{B5413D80-ED44-4475-84B9-8BF48CECA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5105404"/>
            <a:ext cx="9413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5" name="Line 17">
            <a:extLst>
              <a:ext uri="{FF2B5EF4-FFF2-40B4-BE49-F238E27FC236}">
                <a16:creationId xmlns:a16="http://schemas.microsoft.com/office/drawing/2014/main" id="{8FB93D30-D594-45E5-BCD2-298CAFAED63D}"/>
              </a:ext>
            </a:extLst>
          </p:cNvPr>
          <p:cNvSpPr>
            <a:spLocks noChangeShapeType="1"/>
          </p:cNvSpPr>
          <p:nvPr/>
        </p:nvSpPr>
        <p:spPr bwMode="auto">
          <a:xfrm>
            <a:off x="1905000" y="5715000"/>
            <a:ext cx="7315200" cy="0"/>
          </a:xfrm>
          <a:prstGeom prst="line">
            <a:avLst/>
          </a:prstGeom>
          <a:noFill/>
          <a:ln w="1016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6" name="Text Box 18">
            <a:extLst>
              <a:ext uri="{FF2B5EF4-FFF2-40B4-BE49-F238E27FC236}">
                <a16:creationId xmlns:a16="http://schemas.microsoft.com/office/drawing/2014/main" id="{4E33C964-1330-4B2E-9082-C5D49E415244}"/>
              </a:ext>
            </a:extLst>
          </p:cNvPr>
          <p:cNvSpPr txBox="1">
            <a:spLocks noChangeArrowheads="1"/>
          </p:cNvSpPr>
          <p:nvPr/>
        </p:nvSpPr>
        <p:spPr bwMode="auto">
          <a:xfrm>
            <a:off x="1981200" y="6172202"/>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b="1" dirty="0">
                <a:latin typeface="Calibri" panose="020F0502020204030204" pitchFamily="34" charset="0"/>
              </a:rPr>
              <a:t>The Cross</a:t>
            </a:r>
          </a:p>
        </p:txBody>
      </p:sp>
      <p:sp>
        <p:nvSpPr>
          <p:cNvPr id="7187" name="Text Box 19">
            <a:extLst>
              <a:ext uri="{FF2B5EF4-FFF2-40B4-BE49-F238E27FC236}">
                <a16:creationId xmlns:a16="http://schemas.microsoft.com/office/drawing/2014/main" id="{2413938C-0E99-4FAC-BC49-CCA4497E42D5}"/>
              </a:ext>
            </a:extLst>
          </p:cNvPr>
          <p:cNvSpPr txBox="1">
            <a:spLocks noChangeArrowheads="1"/>
          </p:cNvSpPr>
          <p:nvPr/>
        </p:nvSpPr>
        <p:spPr bwMode="auto">
          <a:xfrm>
            <a:off x="6172200" y="6172203"/>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dirty="0">
                <a:latin typeface="Calibri" panose="020F0502020204030204" pitchFamily="34" charset="0"/>
              </a:rPr>
              <a:t>Destruction of Jerusalem</a:t>
            </a:r>
          </a:p>
        </p:txBody>
      </p:sp>
      <p:sp>
        <p:nvSpPr>
          <p:cNvPr id="7188" name="Text Box 20">
            <a:extLst>
              <a:ext uri="{FF2B5EF4-FFF2-40B4-BE49-F238E27FC236}">
                <a16:creationId xmlns:a16="http://schemas.microsoft.com/office/drawing/2014/main" id="{56E2FAA8-2D4E-4B6E-BDD3-E6FA84797027}"/>
              </a:ext>
            </a:extLst>
          </p:cNvPr>
          <p:cNvSpPr txBox="1">
            <a:spLocks noChangeArrowheads="1"/>
          </p:cNvSpPr>
          <p:nvPr/>
        </p:nvSpPr>
        <p:spPr bwMode="auto">
          <a:xfrm>
            <a:off x="3810000" y="52578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        </a:t>
            </a:r>
            <a:r>
              <a:rPr lang="en-US" altLang="en-US" sz="2400" dirty="0">
                <a:solidFill>
                  <a:srgbClr val="FFFF00"/>
                </a:solidFill>
                <a:latin typeface="Calibri" panose="020F0502020204030204" pitchFamily="34" charset="0"/>
              </a:rPr>
              <a:t>“Last Days”</a:t>
            </a:r>
            <a:r>
              <a:rPr lang="en-US" altLang="en-US" sz="2400" dirty="0">
                <a:latin typeface="Calibri" panose="020F0502020204030204" pitchFamily="34" charset="0"/>
              </a:rPr>
              <a:t> </a:t>
            </a:r>
          </a:p>
        </p:txBody>
      </p:sp>
      <p:sp>
        <p:nvSpPr>
          <p:cNvPr id="7189" name="Line 21">
            <a:extLst>
              <a:ext uri="{FF2B5EF4-FFF2-40B4-BE49-F238E27FC236}">
                <a16:creationId xmlns:a16="http://schemas.microsoft.com/office/drawing/2014/main" id="{A4859CD8-C437-48D1-8320-BD5DB0A4009E}"/>
              </a:ext>
            </a:extLst>
          </p:cNvPr>
          <p:cNvSpPr>
            <a:spLocks noChangeShapeType="1"/>
          </p:cNvSpPr>
          <p:nvPr/>
        </p:nvSpPr>
        <p:spPr bwMode="auto">
          <a:xfrm>
            <a:off x="6019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0" name="Line 22">
            <a:extLst>
              <a:ext uri="{FF2B5EF4-FFF2-40B4-BE49-F238E27FC236}">
                <a16:creationId xmlns:a16="http://schemas.microsoft.com/office/drawing/2014/main" id="{D14B957E-42C1-4A5D-9E27-817BDE56DE92}"/>
              </a:ext>
            </a:extLst>
          </p:cNvPr>
          <p:cNvSpPr>
            <a:spLocks noChangeShapeType="1"/>
          </p:cNvSpPr>
          <p:nvPr/>
        </p:nvSpPr>
        <p:spPr bwMode="auto">
          <a:xfrm flipH="1">
            <a:off x="4114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1" name="WordArt 23">
            <a:extLst>
              <a:ext uri="{FF2B5EF4-FFF2-40B4-BE49-F238E27FC236}">
                <a16:creationId xmlns:a16="http://schemas.microsoft.com/office/drawing/2014/main" id="{9C788419-FD76-4561-9B72-5102959AE8D1}"/>
              </a:ext>
            </a:extLst>
          </p:cNvPr>
          <p:cNvSpPr>
            <a:spLocks noChangeArrowheads="1" noChangeShapeType="1" noTextEdit="1"/>
          </p:cNvSpPr>
          <p:nvPr/>
        </p:nvSpPr>
        <p:spPr bwMode="auto">
          <a:xfrm>
            <a:off x="5953129" y="4781550"/>
            <a:ext cx="2428875" cy="323850"/>
          </a:xfrm>
          <a:prstGeom prst="rect">
            <a:avLst/>
          </a:prstGeom>
        </p:spPr>
        <p:txBody>
          <a:bodyPr wrap="none" fromWordArt="1">
            <a:prstTxWarp prst="textPlain">
              <a:avLst>
                <a:gd name="adj" fmla="val 50000"/>
              </a:avLst>
            </a:prstTxWarp>
          </a:bodyPr>
          <a:lstStyle/>
          <a:p>
            <a:pPr algn="ctr"/>
            <a:r>
              <a:rPr lang="en-US" sz="2800" kern="10" dirty="0">
                <a:ln w="9525">
                  <a:solidFill>
                    <a:srgbClr val="993300"/>
                  </a:solidFill>
                  <a:round/>
                  <a:headEnd/>
                  <a:tailEnd/>
                </a:ln>
                <a:solidFill>
                  <a:srgbClr val="FFFFFF"/>
                </a:solidFill>
                <a:latin typeface="Calibri" panose="020F0502020204030204" pitchFamily="34" charset="0"/>
                <a:cs typeface="Calibri" panose="020F0502020204030204" pitchFamily="34" charset="0"/>
              </a:rPr>
              <a:t>Coming of Christ</a:t>
            </a:r>
          </a:p>
        </p:txBody>
      </p:sp>
      <p:sp>
        <p:nvSpPr>
          <p:cNvPr id="7192" name="Text Box 24">
            <a:extLst>
              <a:ext uri="{FF2B5EF4-FFF2-40B4-BE49-F238E27FC236}">
                <a16:creationId xmlns:a16="http://schemas.microsoft.com/office/drawing/2014/main" id="{A3ECC06D-82C5-4D58-B0B9-B1953D553A92}"/>
              </a:ext>
            </a:extLst>
          </p:cNvPr>
          <p:cNvSpPr txBox="1">
            <a:spLocks noChangeArrowheads="1"/>
          </p:cNvSpPr>
          <p:nvPr/>
        </p:nvSpPr>
        <p:spPr bwMode="auto">
          <a:xfrm>
            <a:off x="3962400" y="57150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(Transitional Period)</a:t>
            </a:r>
          </a:p>
        </p:txBody>
      </p:sp>
      <p:sp>
        <p:nvSpPr>
          <p:cNvPr id="7193" name="WordArt 25">
            <a:extLst>
              <a:ext uri="{FF2B5EF4-FFF2-40B4-BE49-F238E27FC236}">
                <a16:creationId xmlns:a16="http://schemas.microsoft.com/office/drawing/2014/main" id="{D0C078ED-DCD8-4CD9-A6F0-77C55D872A8E}"/>
              </a:ext>
            </a:extLst>
          </p:cNvPr>
          <p:cNvSpPr>
            <a:spLocks noChangeArrowheads="1" noChangeShapeType="1" noTextEdit="1"/>
          </p:cNvSpPr>
          <p:nvPr/>
        </p:nvSpPr>
        <p:spPr bwMode="auto">
          <a:xfrm>
            <a:off x="2438400" y="3886200"/>
            <a:ext cx="7086600" cy="4572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70 A. D. Doctrine</a:t>
            </a:r>
          </a:p>
        </p:txBody>
      </p:sp>
      <p:sp>
        <p:nvSpPr>
          <p:cNvPr id="7194" name="WordArt 26">
            <a:extLst>
              <a:ext uri="{FF2B5EF4-FFF2-40B4-BE49-F238E27FC236}">
                <a16:creationId xmlns:a16="http://schemas.microsoft.com/office/drawing/2014/main" id="{90B7A994-91C0-4ABB-A1D2-6A8B9E950619}"/>
              </a:ext>
            </a:extLst>
          </p:cNvPr>
          <p:cNvSpPr>
            <a:spLocks noChangeArrowheads="1" noChangeShapeType="1" noTextEdit="1"/>
          </p:cNvSpPr>
          <p:nvPr/>
        </p:nvSpPr>
        <p:spPr bwMode="auto">
          <a:xfrm rot="5400000">
            <a:off x="8839200" y="5410200"/>
            <a:ext cx="2133600" cy="304800"/>
          </a:xfrm>
          <a:prstGeom prst="rect">
            <a:avLst/>
          </a:prstGeom>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FF0000"/>
                </a:solidFill>
                <a:effectLst>
                  <a:outerShdw dist="35921" dir="2700000" algn="ctr" rotWithShape="0">
                    <a:schemeClr val="tx1"/>
                  </a:outerShdw>
                </a:effectLst>
                <a:latin typeface="Arial Black" panose="020B0A04020102020204" pitchFamily="34" charset="0"/>
              </a:rPr>
              <a:t>ETERNAL DAYS</a:t>
            </a:r>
          </a:p>
        </p:txBody>
      </p:sp>
      <p:pic>
        <p:nvPicPr>
          <p:cNvPr id="7195" name="Picture 27" descr="max king">
            <a:extLst>
              <a:ext uri="{FF2B5EF4-FFF2-40B4-BE49-F238E27FC236}">
                <a16:creationId xmlns:a16="http://schemas.microsoft.com/office/drawing/2014/main" id="{023ED64C-2FBE-43DF-B7F4-408041BDFB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5963" y="1219202"/>
            <a:ext cx="197643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6" name="Text Box 28">
            <a:extLst>
              <a:ext uri="{FF2B5EF4-FFF2-40B4-BE49-F238E27FC236}">
                <a16:creationId xmlns:a16="http://schemas.microsoft.com/office/drawing/2014/main" id="{A874816F-B73A-406A-B488-29D646BC6699}"/>
              </a:ext>
            </a:extLst>
          </p:cNvPr>
          <p:cNvSpPr txBox="1">
            <a:spLocks noChangeArrowheads="1"/>
          </p:cNvSpPr>
          <p:nvPr/>
        </p:nvSpPr>
        <p:spPr bwMode="auto">
          <a:xfrm>
            <a:off x="9524996" y="1143005"/>
            <a:ext cx="198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dirty="0">
                <a:solidFill>
                  <a:schemeClr val="bg1"/>
                </a:solidFill>
                <a:latin typeface="Calibri" panose="020F0502020204030204" pitchFamily="34" charset="0"/>
              </a:rPr>
              <a:t>Max King </a:t>
            </a:r>
            <a:r>
              <a:rPr lang="en-US" altLang="en-US" dirty="0">
                <a:solidFill>
                  <a:schemeClr val="bg1"/>
                </a:solidFill>
                <a:latin typeface="Calibri" panose="020F0502020204030204" pitchFamily="34" charset="0"/>
              </a:rPr>
              <a:t>(1971)</a:t>
            </a:r>
          </a:p>
        </p:txBody>
      </p:sp>
      <p:sp>
        <p:nvSpPr>
          <p:cNvPr id="67613" name="AutoShape 29">
            <a:extLst>
              <a:ext uri="{FF2B5EF4-FFF2-40B4-BE49-F238E27FC236}">
                <a16:creationId xmlns:a16="http://schemas.microsoft.com/office/drawing/2014/main" id="{E1C52C87-0BCF-4335-B0DF-A04969E1F966}"/>
              </a:ext>
            </a:extLst>
          </p:cNvPr>
          <p:cNvSpPr>
            <a:spLocks noChangeArrowheads="1"/>
          </p:cNvSpPr>
          <p:nvPr/>
        </p:nvSpPr>
        <p:spPr bwMode="auto">
          <a:xfrm rot="10800000">
            <a:off x="609600" y="1295400"/>
            <a:ext cx="7315200" cy="2362200"/>
          </a:xfrm>
          <a:prstGeom prst="wedgeRectCallout">
            <a:avLst>
              <a:gd name="adj1" fmla="val -87806"/>
              <a:gd name="adj2" fmla="val 12523"/>
            </a:avLst>
          </a:prstGeom>
          <a:solidFill>
            <a:schemeClr val="bg1"/>
          </a:solidFill>
          <a:ln w="9525">
            <a:solidFill>
              <a:schemeClr val="tx1"/>
            </a:solidFill>
            <a:miter lim="800000"/>
            <a:headEnd/>
            <a:tailEnd/>
          </a:ln>
        </p:spPr>
        <p:txBody>
          <a:bodyPr rot="10800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a:p>
        </p:txBody>
      </p:sp>
      <p:sp>
        <p:nvSpPr>
          <p:cNvPr id="67614" name="Text Box 30">
            <a:extLst>
              <a:ext uri="{FF2B5EF4-FFF2-40B4-BE49-F238E27FC236}">
                <a16:creationId xmlns:a16="http://schemas.microsoft.com/office/drawing/2014/main" id="{4646559F-53EF-428C-BADF-1FF657C48E05}"/>
              </a:ext>
            </a:extLst>
          </p:cNvPr>
          <p:cNvSpPr txBox="1">
            <a:spLocks noChangeArrowheads="1"/>
          </p:cNvSpPr>
          <p:nvPr/>
        </p:nvSpPr>
        <p:spPr bwMode="auto">
          <a:xfrm>
            <a:off x="762000" y="1706940"/>
            <a:ext cx="7086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200" dirty="0">
                <a:latin typeface="Calibri" panose="020F0502020204030204" pitchFamily="34" charset="0"/>
              </a:rPr>
              <a:t>“…the end of the Jewish world was the second coming of Christ”</a:t>
            </a:r>
            <a:br>
              <a:rPr lang="en-US" altLang="en-US" sz="3200" dirty="0">
                <a:latin typeface="Calibri" panose="020F0502020204030204" pitchFamily="34" charset="0"/>
              </a:rPr>
            </a:br>
            <a:r>
              <a:rPr lang="en-US" altLang="en-US" sz="3200" b="1" dirty="0">
                <a:latin typeface="Calibri" panose="020F0502020204030204" pitchFamily="34" charset="0"/>
              </a:rPr>
              <a:t>(SOP, P. 81)</a:t>
            </a:r>
          </a:p>
        </p:txBody>
      </p:sp>
      <p:sp>
        <p:nvSpPr>
          <p:cNvPr id="2" name="Rectangle 9">
            <a:extLst>
              <a:ext uri="{FF2B5EF4-FFF2-40B4-BE49-F238E27FC236}">
                <a16:creationId xmlns:a16="http://schemas.microsoft.com/office/drawing/2014/main" id="{D2B598E1-5DDF-A5F0-84AB-95A0A351A82A}"/>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B521B2D3-8A30-043F-C642-AC640CB2D9E4}"/>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5CA7ED6E-4C1C-04BD-C51B-382689CA1F8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33AF5F40-35AF-ADE5-B957-F337E4A93099}"/>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AutoShape 2">
            <a:extLst>
              <a:ext uri="{FF2B5EF4-FFF2-40B4-BE49-F238E27FC236}">
                <a16:creationId xmlns:a16="http://schemas.microsoft.com/office/drawing/2014/main" id="{02323662-1942-406D-A095-32D28887E0E2}"/>
              </a:ext>
            </a:extLst>
          </p:cNvPr>
          <p:cNvSpPr>
            <a:spLocks noChangeArrowheads="1"/>
          </p:cNvSpPr>
          <p:nvPr/>
        </p:nvSpPr>
        <p:spPr bwMode="auto">
          <a:xfrm rot="2980312">
            <a:off x="7937500" y="4618038"/>
            <a:ext cx="1066800" cy="228600"/>
          </a:xfrm>
          <a:prstGeom prst="rightArrow">
            <a:avLst>
              <a:gd name="adj1" fmla="val 50000"/>
              <a:gd name="adj2" fmla="val 116667"/>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5" name="AutoShape 3">
            <a:extLst>
              <a:ext uri="{FF2B5EF4-FFF2-40B4-BE49-F238E27FC236}">
                <a16:creationId xmlns:a16="http://schemas.microsoft.com/office/drawing/2014/main" id="{B71CFA57-C4FE-472D-9352-D75E85684945}"/>
              </a:ext>
            </a:extLst>
          </p:cNvPr>
          <p:cNvSpPr>
            <a:spLocks noChangeArrowheads="1"/>
          </p:cNvSpPr>
          <p:nvPr/>
        </p:nvSpPr>
        <p:spPr bwMode="auto">
          <a:xfrm rot="-2800100">
            <a:off x="3001173" y="4717257"/>
            <a:ext cx="1100137" cy="228600"/>
          </a:xfrm>
          <a:prstGeom prst="rightArrow">
            <a:avLst>
              <a:gd name="adj1" fmla="val 50000"/>
              <a:gd name="adj2" fmla="val 120312"/>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6" name="Rectangle 4">
            <a:extLst>
              <a:ext uri="{FF2B5EF4-FFF2-40B4-BE49-F238E27FC236}">
                <a16:creationId xmlns:a16="http://schemas.microsoft.com/office/drawing/2014/main" id="{5CFA426E-8C36-461E-B2B2-AB68F93C040D}"/>
              </a:ext>
            </a:extLst>
          </p:cNvPr>
          <p:cNvSpPr>
            <a:spLocks noChangeArrowheads="1"/>
          </p:cNvSpPr>
          <p:nvPr/>
        </p:nvSpPr>
        <p:spPr bwMode="auto">
          <a:xfrm>
            <a:off x="76200" y="3810000"/>
            <a:ext cx="12039600" cy="6096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8613" name="Rectangle 5">
            <a:extLst>
              <a:ext uri="{FF2B5EF4-FFF2-40B4-BE49-F238E27FC236}">
                <a16:creationId xmlns:a16="http://schemas.microsoft.com/office/drawing/2014/main" id="{549B370D-6E6C-4880-A4B6-E791E7A30C46}"/>
              </a:ext>
            </a:extLst>
          </p:cNvPr>
          <p:cNvSpPr>
            <a:spLocks noGrp="1" noChangeArrowheads="1"/>
          </p:cNvSpPr>
          <p:nvPr>
            <p:ph type="title"/>
          </p:nvPr>
        </p:nvSpPr>
        <p:spPr>
          <a:xfrm>
            <a:off x="1752600" y="228600"/>
            <a:ext cx="8686800" cy="838200"/>
          </a:xfrm>
          <a:effectLst>
            <a:outerShdw dist="35921" dir="2700000" algn="ctr" rotWithShape="0">
              <a:srgbClr val="D05400"/>
            </a:outerShdw>
          </a:effectLst>
        </p:spPr>
        <p:txBody>
          <a:bodyPr/>
          <a:lstStyle/>
          <a:p>
            <a:pPr algn="ctr" eaLnBrk="1" hangingPunct="1">
              <a:defRPr/>
            </a:pPr>
            <a:r>
              <a:rPr lang="en-US" sz="5400" b="1"/>
              <a:t>Introduction</a:t>
            </a:r>
          </a:p>
        </p:txBody>
      </p:sp>
      <p:sp>
        <p:nvSpPr>
          <p:cNvPr id="8202" name="Line 10">
            <a:extLst>
              <a:ext uri="{FF2B5EF4-FFF2-40B4-BE49-F238E27FC236}">
                <a16:creationId xmlns:a16="http://schemas.microsoft.com/office/drawing/2014/main" id="{50034455-56D3-4866-8B92-CC1367F63AF2}"/>
              </a:ext>
            </a:extLst>
          </p:cNvPr>
          <p:cNvSpPr>
            <a:spLocks noChangeShapeType="1"/>
          </p:cNvSpPr>
          <p:nvPr/>
        </p:nvSpPr>
        <p:spPr bwMode="auto">
          <a:xfrm>
            <a:off x="1828800" y="11430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 name="Oval 11">
            <a:extLst>
              <a:ext uri="{FF2B5EF4-FFF2-40B4-BE49-F238E27FC236}">
                <a16:creationId xmlns:a16="http://schemas.microsoft.com/office/drawing/2014/main" id="{FBC65C3E-A8F3-4063-8B4C-023A2D7058EC}"/>
              </a:ext>
            </a:extLst>
          </p:cNvPr>
          <p:cNvSpPr>
            <a:spLocks noChangeArrowheads="1"/>
          </p:cNvSpPr>
          <p:nvPr/>
        </p:nvSpPr>
        <p:spPr bwMode="auto">
          <a:xfrm>
            <a:off x="1828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204" name="Oval 12">
            <a:extLst>
              <a:ext uri="{FF2B5EF4-FFF2-40B4-BE49-F238E27FC236}">
                <a16:creationId xmlns:a16="http://schemas.microsoft.com/office/drawing/2014/main" id="{62B908A0-AB42-4409-ADE2-03B2456A3C81}"/>
              </a:ext>
            </a:extLst>
          </p:cNvPr>
          <p:cNvSpPr>
            <a:spLocks noChangeArrowheads="1"/>
          </p:cNvSpPr>
          <p:nvPr/>
        </p:nvSpPr>
        <p:spPr bwMode="auto">
          <a:xfrm>
            <a:off x="9067800" y="5562600"/>
            <a:ext cx="304800" cy="304800"/>
          </a:xfrm>
          <a:prstGeom prst="ellipse">
            <a:avLst/>
          </a:prstGeom>
          <a:solidFill>
            <a:schemeClr val="tx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205" name="WordArt 13">
            <a:extLst>
              <a:ext uri="{FF2B5EF4-FFF2-40B4-BE49-F238E27FC236}">
                <a16:creationId xmlns:a16="http://schemas.microsoft.com/office/drawing/2014/main" id="{55A9479F-AA46-4CC3-9E0A-BDE0C50ABAA4}"/>
              </a:ext>
            </a:extLst>
          </p:cNvPr>
          <p:cNvSpPr>
            <a:spLocks noChangeArrowheads="1" noChangeShapeType="1" noTextEdit="1"/>
          </p:cNvSpPr>
          <p:nvPr/>
        </p:nvSpPr>
        <p:spPr bwMode="auto">
          <a:xfrm>
            <a:off x="2000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30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sp>
        <p:nvSpPr>
          <p:cNvPr id="8206" name="WordArt 14">
            <a:extLst>
              <a:ext uri="{FF2B5EF4-FFF2-40B4-BE49-F238E27FC236}">
                <a16:creationId xmlns:a16="http://schemas.microsoft.com/office/drawing/2014/main" id="{EE88DE5A-3B82-496E-9332-EAD7AC2C5015}"/>
              </a:ext>
            </a:extLst>
          </p:cNvPr>
          <p:cNvSpPr>
            <a:spLocks noChangeArrowheads="1" noChangeShapeType="1" noTextEdit="1"/>
          </p:cNvSpPr>
          <p:nvPr/>
        </p:nvSpPr>
        <p:spPr bwMode="auto">
          <a:xfrm>
            <a:off x="8477250" y="5181600"/>
            <a:ext cx="666750" cy="104775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70</a:t>
            </a:r>
          </a:p>
          <a:p>
            <a:pPr algn="ctr"/>
            <a:r>
              <a:rPr lang="en-US" sz="36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pic>
        <p:nvPicPr>
          <p:cNvPr id="8207" name="Picture 15" descr="RobertsJerusalemWeb">
            <a:extLst>
              <a:ext uri="{FF2B5EF4-FFF2-40B4-BE49-F238E27FC236}">
                <a16:creationId xmlns:a16="http://schemas.microsoft.com/office/drawing/2014/main" id="{60E60240-3F80-4CFA-B4D3-4BBFDDB486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5178429"/>
            <a:ext cx="15621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8" name="Picture 16" descr="Cross">
            <a:extLst>
              <a:ext uri="{FF2B5EF4-FFF2-40B4-BE49-F238E27FC236}">
                <a16:creationId xmlns:a16="http://schemas.microsoft.com/office/drawing/2014/main" id="{41BAEC02-D070-45E5-911F-FDD57716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5105404"/>
            <a:ext cx="9413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9" name="Line 17">
            <a:extLst>
              <a:ext uri="{FF2B5EF4-FFF2-40B4-BE49-F238E27FC236}">
                <a16:creationId xmlns:a16="http://schemas.microsoft.com/office/drawing/2014/main" id="{48FA3C99-95A5-4D1B-9335-C8C7D6BEDA72}"/>
              </a:ext>
            </a:extLst>
          </p:cNvPr>
          <p:cNvSpPr>
            <a:spLocks noChangeShapeType="1"/>
          </p:cNvSpPr>
          <p:nvPr/>
        </p:nvSpPr>
        <p:spPr bwMode="auto">
          <a:xfrm>
            <a:off x="1905000" y="5715000"/>
            <a:ext cx="7315200" cy="0"/>
          </a:xfrm>
          <a:prstGeom prst="line">
            <a:avLst/>
          </a:prstGeom>
          <a:noFill/>
          <a:ln w="1016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0" name="Text Box 18">
            <a:extLst>
              <a:ext uri="{FF2B5EF4-FFF2-40B4-BE49-F238E27FC236}">
                <a16:creationId xmlns:a16="http://schemas.microsoft.com/office/drawing/2014/main" id="{80821F79-2E8C-4CF1-A14B-77D93C69C978}"/>
              </a:ext>
            </a:extLst>
          </p:cNvPr>
          <p:cNvSpPr txBox="1">
            <a:spLocks noChangeArrowheads="1"/>
          </p:cNvSpPr>
          <p:nvPr/>
        </p:nvSpPr>
        <p:spPr bwMode="auto">
          <a:xfrm>
            <a:off x="1981200" y="6172202"/>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b="1" dirty="0">
                <a:latin typeface="Calibri" panose="020F0502020204030204" pitchFamily="34" charset="0"/>
              </a:rPr>
              <a:t>The Cross</a:t>
            </a:r>
          </a:p>
        </p:txBody>
      </p:sp>
      <p:sp>
        <p:nvSpPr>
          <p:cNvPr id="8211" name="Text Box 19">
            <a:extLst>
              <a:ext uri="{FF2B5EF4-FFF2-40B4-BE49-F238E27FC236}">
                <a16:creationId xmlns:a16="http://schemas.microsoft.com/office/drawing/2014/main" id="{4B9FB292-F46A-4B9C-8B09-E29402CE9F34}"/>
              </a:ext>
            </a:extLst>
          </p:cNvPr>
          <p:cNvSpPr txBox="1">
            <a:spLocks noChangeArrowheads="1"/>
          </p:cNvSpPr>
          <p:nvPr/>
        </p:nvSpPr>
        <p:spPr bwMode="auto">
          <a:xfrm>
            <a:off x="6172200" y="6172203"/>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400" dirty="0">
                <a:latin typeface="Calibri" panose="020F0502020204030204" pitchFamily="34" charset="0"/>
              </a:rPr>
              <a:t>Destruction of Jerusalem</a:t>
            </a:r>
          </a:p>
        </p:txBody>
      </p:sp>
      <p:sp>
        <p:nvSpPr>
          <p:cNvPr id="8212" name="Text Box 20">
            <a:extLst>
              <a:ext uri="{FF2B5EF4-FFF2-40B4-BE49-F238E27FC236}">
                <a16:creationId xmlns:a16="http://schemas.microsoft.com/office/drawing/2014/main" id="{573730A1-D023-4BCF-91AE-B19EF6EFD7EE}"/>
              </a:ext>
            </a:extLst>
          </p:cNvPr>
          <p:cNvSpPr txBox="1">
            <a:spLocks noChangeArrowheads="1"/>
          </p:cNvSpPr>
          <p:nvPr/>
        </p:nvSpPr>
        <p:spPr bwMode="auto">
          <a:xfrm>
            <a:off x="3810000" y="52578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        </a:t>
            </a:r>
            <a:r>
              <a:rPr lang="en-US" altLang="en-US" sz="2400" dirty="0">
                <a:solidFill>
                  <a:srgbClr val="FFFF00"/>
                </a:solidFill>
                <a:latin typeface="Calibri" panose="020F0502020204030204" pitchFamily="34" charset="0"/>
              </a:rPr>
              <a:t>“Last Days”</a:t>
            </a:r>
            <a:r>
              <a:rPr lang="en-US" altLang="en-US" sz="2400" dirty="0">
                <a:latin typeface="Calibri" panose="020F0502020204030204" pitchFamily="34" charset="0"/>
              </a:rPr>
              <a:t> </a:t>
            </a:r>
          </a:p>
        </p:txBody>
      </p:sp>
      <p:sp>
        <p:nvSpPr>
          <p:cNvPr id="8213" name="Line 21">
            <a:extLst>
              <a:ext uri="{FF2B5EF4-FFF2-40B4-BE49-F238E27FC236}">
                <a16:creationId xmlns:a16="http://schemas.microsoft.com/office/drawing/2014/main" id="{D91F76D3-A7A0-4D1B-9E48-22FC4146A5A3}"/>
              </a:ext>
            </a:extLst>
          </p:cNvPr>
          <p:cNvSpPr>
            <a:spLocks noChangeShapeType="1"/>
          </p:cNvSpPr>
          <p:nvPr/>
        </p:nvSpPr>
        <p:spPr bwMode="auto">
          <a:xfrm>
            <a:off x="6019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4" name="Line 22">
            <a:extLst>
              <a:ext uri="{FF2B5EF4-FFF2-40B4-BE49-F238E27FC236}">
                <a16:creationId xmlns:a16="http://schemas.microsoft.com/office/drawing/2014/main" id="{E4726E3F-9B64-4FD9-A2FD-E1A79381E7F1}"/>
              </a:ext>
            </a:extLst>
          </p:cNvPr>
          <p:cNvSpPr>
            <a:spLocks noChangeShapeType="1"/>
          </p:cNvSpPr>
          <p:nvPr/>
        </p:nvSpPr>
        <p:spPr bwMode="auto">
          <a:xfrm flipH="1">
            <a:off x="4114800" y="5486400"/>
            <a:ext cx="3810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5" name="WordArt 23">
            <a:extLst>
              <a:ext uri="{FF2B5EF4-FFF2-40B4-BE49-F238E27FC236}">
                <a16:creationId xmlns:a16="http://schemas.microsoft.com/office/drawing/2014/main" id="{326D32AD-E34E-4E5A-B1EE-92A86E222813}"/>
              </a:ext>
            </a:extLst>
          </p:cNvPr>
          <p:cNvSpPr>
            <a:spLocks noChangeArrowheads="1" noChangeShapeType="1" noTextEdit="1"/>
          </p:cNvSpPr>
          <p:nvPr/>
        </p:nvSpPr>
        <p:spPr bwMode="auto">
          <a:xfrm>
            <a:off x="5953129" y="4781550"/>
            <a:ext cx="2428875" cy="323850"/>
          </a:xfrm>
          <a:prstGeom prst="rect">
            <a:avLst/>
          </a:prstGeom>
        </p:spPr>
        <p:txBody>
          <a:bodyPr wrap="none" fromWordArt="1">
            <a:prstTxWarp prst="textPlain">
              <a:avLst>
                <a:gd name="adj" fmla="val 50000"/>
              </a:avLst>
            </a:prstTxWarp>
          </a:bodyPr>
          <a:lstStyle/>
          <a:p>
            <a:pPr algn="ctr"/>
            <a:r>
              <a:rPr lang="en-US" sz="2800" kern="10" dirty="0">
                <a:ln w="9525">
                  <a:solidFill>
                    <a:srgbClr val="993300"/>
                  </a:solidFill>
                  <a:round/>
                  <a:headEnd/>
                  <a:tailEnd/>
                </a:ln>
                <a:solidFill>
                  <a:srgbClr val="FFFFFF"/>
                </a:solidFill>
                <a:latin typeface="Calibri" panose="020F0502020204030204" pitchFamily="34" charset="0"/>
                <a:cs typeface="Calibri" panose="020F0502020204030204" pitchFamily="34" charset="0"/>
              </a:rPr>
              <a:t>Coming of Christ</a:t>
            </a:r>
          </a:p>
        </p:txBody>
      </p:sp>
      <p:sp>
        <p:nvSpPr>
          <p:cNvPr id="8216" name="Text Box 24">
            <a:extLst>
              <a:ext uri="{FF2B5EF4-FFF2-40B4-BE49-F238E27FC236}">
                <a16:creationId xmlns:a16="http://schemas.microsoft.com/office/drawing/2014/main" id="{0967E01A-9981-4FB3-B261-75970CE56593}"/>
              </a:ext>
            </a:extLst>
          </p:cNvPr>
          <p:cNvSpPr txBox="1">
            <a:spLocks noChangeArrowheads="1"/>
          </p:cNvSpPr>
          <p:nvPr/>
        </p:nvSpPr>
        <p:spPr bwMode="auto">
          <a:xfrm>
            <a:off x="3962400" y="5715002"/>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latin typeface="Calibri" panose="020F0502020204030204" pitchFamily="34" charset="0"/>
              </a:rPr>
              <a:t>(Transitional Period)</a:t>
            </a:r>
          </a:p>
        </p:txBody>
      </p:sp>
      <p:sp>
        <p:nvSpPr>
          <p:cNvPr id="8217" name="WordArt 25">
            <a:extLst>
              <a:ext uri="{FF2B5EF4-FFF2-40B4-BE49-F238E27FC236}">
                <a16:creationId xmlns:a16="http://schemas.microsoft.com/office/drawing/2014/main" id="{4D0B436D-3EC6-4698-B6E7-C52757934C2C}"/>
              </a:ext>
            </a:extLst>
          </p:cNvPr>
          <p:cNvSpPr>
            <a:spLocks noChangeArrowheads="1" noChangeShapeType="1" noTextEdit="1"/>
          </p:cNvSpPr>
          <p:nvPr/>
        </p:nvSpPr>
        <p:spPr bwMode="auto">
          <a:xfrm>
            <a:off x="2438400" y="3886200"/>
            <a:ext cx="7086600" cy="457200"/>
          </a:xfrm>
          <a:prstGeom prst="rect">
            <a:avLst/>
          </a:prstGeom>
        </p:spPr>
        <p:txBody>
          <a:bodyPr wrap="none" fromWordArt="1">
            <a:prstTxWarp prst="textPlain">
              <a:avLst>
                <a:gd name="adj" fmla="val 50000"/>
              </a:avLst>
            </a:prstTxWarp>
          </a:bodyPr>
          <a:lstStyle/>
          <a:p>
            <a:pPr algn="ctr"/>
            <a:r>
              <a:rPr lang="en-US" sz="36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70 A. D. Doctrine</a:t>
            </a:r>
          </a:p>
        </p:txBody>
      </p:sp>
      <p:sp>
        <p:nvSpPr>
          <p:cNvPr id="8218" name="WordArt 26">
            <a:extLst>
              <a:ext uri="{FF2B5EF4-FFF2-40B4-BE49-F238E27FC236}">
                <a16:creationId xmlns:a16="http://schemas.microsoft.com/office/drawing/2014/main" id="{3CEC4D64-2FB4-4E57-AA2F-D146E14EE123}"/>
              </a:ext>
            </a:extLst>
          </p:cNvPr>
          <p:cNvSpPr>
            <a:spLocks noChangeArrowheads="1" noChangeShapeType="1" noTextEdit="1"/>
          </p:cNvSpPr>
          <p:nvPr/>
        </p:nvSpPr>
        <p:spPr bwMode="auto">
          <a:xfrm rot="5400000">
            <a:off x="8839200" y="5410200"/>
            <a:ext cx="2133600" cy="304800"/>
          </a:xfrm>
          <a:prstGeom prst="rect">
            <a:avLst/>
          </a:prstGeom>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FF0000"/>
                </a:solidFill>
                <a:effectLst>
                  <a:outerShdw dist="35921" dir="2700000" algn="ctr" rotWithShape="0">
                    <a:schemeClr val="tx1"/>
                  </a:outerShdw>
                </a:effectLst>
                <a:latin typeface="Arial Black" panose="020B0A04020102020204" pitchFamily="34" charset="0"/>
              </a:rPr>
              <a:t>ETERNAL DAYS</a:t>
            </a:r>
          </a:p>
        </p:txBody>
      </p:sp>
      <p:pic>
        <p:nvPicPr>
          <p:cNvPr id="8219" name="Picture 27" descr="max king">
            <a:extLst>
              <a:ext uri="{FF2B5EF4-FFF2-40B4-BE49-F238E27FC236}">
                <a16:creationId xmlns:a16="http://schemas.microsoft.com/office/drawing/2014/main" id="{DD6F5C2E-099A-46DE-822B-371C181AF7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1200" y="1219200"/>
            <a:ext cx="197643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0" name="Text Box 28">
            <a:extLst>
              <a:ext uri="{FF2B5EF4-FFF2-40B4-BE49-F238E27FC236}">
                <a16:creationId xmlns:a16="http://schemas.microsoft.com/office/drawing/2014/main" id="{90B501B8-9895-4C89-944E-3CC379817959}"/>
              </a:ext>
            </a:extLst>
          </p:cNvPr>
          <p:cNvSpPr txBox="1">
            <a:spLocks noChangeArrowheads="1"/>
          </p:cNvSpPr>
          <p:nvPr/>
        </p:nvSpPr>
        <p:spPr bwMode="auto">
          <a:xfrm>
            <a:off x="9520233" y="1143003"/>
            <a:ext cx="198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dirty="0">
                <a:solidFill>
                  <a:schemeClr val="bg1"/>
                </a:solidFill>
                <a:latin typeface="Calibri" panose="020F0502020204030204" pitchFamily="34" charset="0"/>
              </a:rPr>
              <a:t>Max King </a:t>
            </a:r>
            <a:r>
              <a:rPr lang="en-US" altLang="en-US" dirty="0">
                <a:solidFill>
                  <a:schemeClr val="bg1"/>
                </a:solidFill>
                <a:latin typeface="Calibri" panose="020F0502020204030204" pitchFamily="34" charset="0"/>
              </a:rPr>
              <a:t>(1971)</a:t>
            </a:r>
          </a:p>
        </p:txBody>
      </p:sp>
      <p:sp>
        <p:nvSpPr>
          <p:cNvPr id="68637" name="AutoShape 29">
            <a:extLst>
              <a:ext uri="{FF2B5EF4-FFF2-40B4-BE49-F238E27FC236}">
                <a16:creationId xmlns:a16="http://schemas.microsoft.com/office/drawing/2014/main" id="{9F13FCFC-BA8E-4CE6-9955-5041A0A36679}"/>
              </a:ext>
            </a:extLst>
          </p:cNvPr>
          <p:cNvSpPr>
            <a:spLocks noChangeArrowheads="1"/>
          </p:cNvSpPr>
          <p:nvPr/>
        </p:nvSpPr>
        <p:spPr bwMode="auto">
          <a:xfrm rot="10800000">
            <a:off x="609600" y="1295400"/>
            <a:ext cx="7315200" cy="2362200"/>
          </a:xfrm>
          <a:prstGeom prst="wedgeRectCallout">
            <a:avLst>
              <a:gd name="adj1" fmla="val -87280"/>
              <a:gd name="adj2" fmla="val 13174"/>
            </a:avLst>
          </a:prstGeom>
          <a:solidFill>
            <a:schemeClr val="bg1"/>
          </a:solidFill>
          <a:ln w="9525">
            <a:solidFill>
              <a:schemeClr val="tx1"/>
            </a:solidFill>
            <a:miter lim="800000"/>
            <a:headEnd/>
            <a:tailEnd/>
          </a:ln>
        </p:spPr>
        <p:txBody>
          <a:bodyPr rot="10800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a:p>
        </p:txBody>
      </p:sp>
      <p:sp>
        <p:nvSpPr>
          <p:cNvPr id="68638" name="Text Box 30">
            <a:extLst>
              <a:ext uri="{FF2B5EF4-FFF2-40B4-BE49-F238E27FC236}">
                <a16:creationId xmlns:a16="http://schemas.microsoft.com/office/drawing/2014/main" id="{5A7CDD97-8279-4E14-8770-F7965F43E50A}"/>
              </a:ext>
            </a:extLst>
          </p:cNvPr>
          <p:cNvSpPr txBox="1">
            <a:spLocks noChangeArrowheads="1"/>
          </p:cNvSpPr>
          <p:nvPr/>
        </p:nvSpPr>
        <p:spPr bwMode="auto">
          <a:xfrm>
            <a:off x="609600" y="1447800"/>
            <a:ext cx="73152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200" dirty="0">
                <a:latin typeface="Calibri" panose="020F0502020204030204" pitchFamily="34" charset="0"/>
              </a:rPr>
              <a:t>“Prophecy found its complete fulfillment in the second coming of Christ, and now may be regarded as closed and consummated”</a:t>
            </a:r>
            <a:br>
              <a:rPr lang="en-US" altLang="en-US" sz="3200" dirty="0">
                <a:latin typeface="Calibri" panose="020F0502020204030204" pitchFamily="34" charset="0"/>
              </a:rPr>
            </a:br>
            <a:r>
              <a:rPr lang="en-US" altLang="en-US" sz="3200" b="1" dirty="0">
                <a:latin typeface="Calibri" panose="020F0502020204030204" pitchFamily="34" charset="0"/>
              </a:rPr>
              <a:t>(SOP, P. 65)</a:t>
            </a:r>
          </a:p>
        </p:txBody>
      </p:sp>
      <p:sp>
        <p:nvSpPr>
          <p:cNvPr id="2" name="Rectangle 9">
            <a:extLst>
              <a:ext uri="{FF2B5EF4-FFF2-40B4-BE49-F238E27FC236}">
                <a16:creationId xmlns:a16="http://schemas.microsoft.com/office/drawing/2014/main" id="{E1F34CF9-83C0-7C4E-B876-6C1B0BDAEB41}"/>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185AF5CA-C651-D3B8-9413-13D5AAB4DBA9}"/>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63FCC199-7FED-67BA-14B1-5541200D9351}"/>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CCD7DB85-7F97-F5EB-39FD-682B3E56ADB2}"/>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5" name="Rectangle 3">
            <a:extLst>
              <a:ext uri="{FF2B5EF4-FFF2-40B4-BE49-F238E27FC236}">
                <a16:creationId xmlns:a16="http://schemas.microsoft.com/office/drawing/2014/main" id="{FD1A7E4B-3AB7-45AC-B759-8EB9BF92B6DA}"/>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Did Jesus Come</a:t>
            </a:r>
            <a:br>
              <a:rPr lang="en-US" sz="4800" b="1"/>
            </a:br>
            <a:r>
              <a:rPr lang="en-US" sz="4800" b="1"/>
              <a:t>in the First Century?</a:t>
            </a:r>
          </a:p>
        </p:txBody>
      </p:sp>
      <p:sp>
        <p:nvSpPr>
          <p:cNvPr id="69641" name="Line 9">
            <a:extLst>
              <a:ext uri="{FF2B5EF4-FFF2-40B4-BE49-F238E27FC236}">
                <a16:creationId xmlns:a16="http://schemas.microsoft.com/office/drawing/2014/main" id="{FB015E2D-90A8-48BA-9380-F6C0BE852440}"/>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2" name="Rectangle 10">
            <a:extLst>
              <a:ext uri="{FF2B5EF4-FFF2-40B4-BE49-F238E27FC236}">
                <a16:creationId xmlns:a16="http://schemas.microsoft.com/office/drawing/2014/main" id="{60ADF7CD-7DFF-47D5-AE0A-AE67BFC3634A}"/>
              </a:ext>
            </a:extLst>
          </p:cNvPr>
          <p:cNvSpPr>
            <a:spLocks noGrp="1" noChangeArrowheads="1"/>
          </p:cNvSpPr>
          <p:nvPr>
            <p:ph type="body" idx="1"/>
          </p:nvPr>
        </p:nvSpPr>
        <p:spPr>
          <a:xfrm>
            <a:off x="381000" y="1828800"/>
            <a:ext cx="11506200" cy="4800600"/>
          </a:xfrm>
        </p:spPr>
        <p:txBody>
          <a:bodyPr/>
          <a:lstStyle/>
          <a:p>
            <a:pPr eaLnBrk="1" hangingPunct="1"/>
            <a:r>
              <a:rPr lang="en-US" altLang="en-US" sz="3600" b="1" dirty="0">
                <a:latin typeface="Calibri" panose="020F0502020204030204" pitchFamily="34" charset="0"/>
              </a:rPr>
              <a:t>Jesus did come in some sense in the first century</a:t>
            </a:r>
          </a:p>
          <a:p>
            <a:pPr lvl="1" eaLnBrk="1" hangingPunct="1"/>
            <a:r>
              <a:rPr lang="en-US" altLang="en-US" sz="3400" dirty="0">
                <a:latin typeface="Calibri" panose="020F0502020204030204" pitchFamily="34" charset="0"/>
              </a:rPr>
              <a:t>He came in His kingdom</a:t>
            </a:r>
          </a:p>
          <a:p>
            <a:pPr lvl="2" eaLnBrk="1" hangingPunct="1"/>
            <a:r>
              <a:rPr lang="en-US" altLang="en-US" sz="3200" b="1" dirty="0">
                <a:solidFill>
                  <a:srgbClr val="FFCC66"/>
                </a:solidFill>
                <a:latin typeface="Calibri" panose="020F0502020204030204" pitchFamily="34" charset="0"/>
              </a:rPr>
              <a:t>Matthew 16:28</a:t>
            </a:r>
          </a:p>
          <a:p>
            <a:pPr lvl="1" eaLnBrk="1" hangingPunct="1"/>
            <a:r>
              <a:rPr lang="en-US" altLang="en-US" sz="3400" dirty="0">
                <a:latin typeface="Calibri" panose="020F0502020204030204" pitchFamily="34" charset="0"/>
              </a:rPr>
              <a:t>He came with power</a:t>
            </a:r>
          </a:p>
        </p:txBody>
      </p:sp>
      <p:sp>
        <p:nvSpPr>
          <p:cNvPr id="69643" name="Rectangle 11">
            <a:extLst>
              <a:ext uri="{FF2B5EF4-FFF2-40B4-BE49-F238E27FC236}">
                <a16:creationId xmlns:a16="http://schemas.microsoft.com/office/drawing/2014/main" id="{99C546BA-2749-4EA7-A557-BD0E2DEC4FB1}"/>
              </a:ext>
            </a:extLst>
          </p:cNvPr>
          <p:cNvSpPr>
            <a:spLocks noChangeArrowheads="1"/>
          </p:cNvSpPr>
          <p:nvPr/>
        </p:nvSpPr>
        <p:spPr bwMode="auto">
          <a:xfrm>
            <a:off x="304800" y="4800600"/>
            <a:ext cx="11582400" cy="1752600"/>
          </a:xfrm>
          <a:prstGeom prst="rect">
            <a:avLst/>
          </a:prstGeom>
          <a:solidFill>
            <a:srgbClr val="3C3C5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9645" name="Text Box 13">
            <a:extLst>
              <a:ext uri="{FF2B5EF4-FFF2-40B4-BE49-F238E27FC236}">
                <a16:creationId xmlns:a16="http://schemas.microsoft.com/office/drawing/2014/main" id="{5356860A-26D5-47B8-B285-EB6324FBCF27}"/>
              </a:ext>
            </a:extLst>
          </p:cNvPr>
          <p:cNvSpPr txBox="1">
            <a:spLocks noChangeArrowheads="1"/>
          </p:cNvSpPr>
          <p:nvPr/>
        </p:nvSpPr>
        <p:spPr bwMode="auto">
          <a:xfrm>
            <a:off x="381000" y="4953000"/>
            <a:ext cx="11430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000" dirty="0">
                <a:latin typeface="Calibri" panose="020F0502020204030204" pitchFamily="34" charset="0"/>
              </a:rPr>
              <a:t>“Assuredly, I say to you that there are some standing here who will not taste death till they see the kingdom of God present with power.”</a:t>
            </a:r>
            <a:br>
              <a:rPr lang="en-US" altLang="en-US" sz="2800" i="1" dirty="0">
                <a:latin typeface="Calibri" panose="020F0502020204030204" pitchFamily="34" charset="0"/>
              </a:rPr>
            </a:br>
            <a:r>
              <a:rPr lang="en-US" altLang="en-US" sz="3000" b="1" dirty="0">
                <a:latin typeface="Calibri" panose="020F0502020204030204" pitchFamily="34" charset="0"/>
              </a:rPr>
              <a:t>Mark 9:1</a:t>
            </a:r>
          </a:p>
        </p:txBody>
      </p:sp>
      <p:pic>
        <p:nvPicPr>
          <p:cNvPr id="69647" name="Picture 15" descr="Bible01">
            <a:extLst>
              <a:ext uri="{FF2B5EF4-FFF2-40B4-BE49-F238E27FC236}">
                <a16:creationId xmlns:a16="http://schemas.microsoft.com/office/drawing/2014/main" id="{9D0474CA-47F1-48B3-A10E-2AFCB0391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4611" y="2438400"/>
            <a:ext cx="252258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9">
            <a:extLst>
              <a:ext uri="{FF2B5EF4-FFF2-40B4-BE49-F238E27FC236}">
                <a16:creationId xmlns:a16="http://schemas.microsoft.com/office/drawing/2014/main" id="{DF1FA5F3-40EA-9727-CA66-2A4E4150112C}"/>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0B7ED011-C336-C1CC-DD3A-6EBA325F8C1B}"/>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E25463E1-7888-A83B-BAA5-14C2A944EEDD}"/>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D09B78A1-3C4E-1564-7582-61DDB1E01D4D}"/>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9642">
                                            <p:txEl>
                                              <p:pRg st="3" end="3"/>
                                            </p:txEl>
                                          </p:spTgt>
                                        </p:tgtEl>
                                        <p:attrNameLst>
                                          <p:attrName>style.visibility</p:attrName>
                                        </p:attrNameLst>
                                      </p:cBhvr>
                                      <p:to>
                                        <p:strVal val="visible"/>
                                      </p:to>
                                    </p:set>
                                    <p:anim calcmode="lin" valueType="num">
                                      <p:cBhvr>
                                        <p:cTn id="7" dur="500" fill="hold"/>
                                        <p:tgtEl>
                                          <p:spTgt spid="69642">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69642">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69642">
                                            <p:txEl>
                                              <p:pRg st="3" end="3"/>
                                            </p:txEl>
                                          </p:spTgt>
                                        </p:tgtEl>
                                      </p:cBhvr>
                                    </p:animEffect>
                                  </p:childTnLst>
                                </p:cTn>
                              </p:par>
                            </p:childTnLst>
                          </p:cTn>
                        </p:par>
                        <p:par>
                          <p:cTn id="10" fill="hold" nodeType="afterGroup">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9643"/>
                                        </p:tgtEl>
                                        <p:attrNameLst>
                                          <p:attrName>style.visibility</p:attrName>
                                        </p:attrNameLst>
                                      </p:cBhvr>
                                      <p:to>
                                        <p:strVal val="visible"/>
                                      </p:to>
                                    </p:set>
                                    <p:anim calcmode="lin" valueType="num">
                                      <p:cBhvr>
                                        <p:cTn id="13" dur="500" fill="hold"/>
                                        <p:tgtEl>
                                          <p:spTgt spid="69643"/>
                                        </p:tgtEl>
                                        <p:attrNameLst>
                                          <p:attrName>ppt_w</p:attrName>
                                        </p:attrNameLst>
                                      </p:cBhvr>
                                      <p:tavLst>
                                        <p:tav tm="0">
                                          <p:val>
                                            <p:fltVal val="0"/>
                                          </p:val>
                                        </p:tav>
                                        <p:tav tm="100000">
                                          <p:val>
                                            <p:strVal val="#ppt_w"/>
                                          </p:val>
                                        </p:tav>
                                      </p:tavLst>
                                    </p:anim>
                                    <p:anim calcmode="lin" valueType="num">
                                      <p:cBhvr>
                                        <p:cTn id="14" dur="500" fill="hold"/>
                                        <p:tgtEl>
                                          <p:spTgt spid="69643"/>
                                        </p:tgtEl>
                                        <p:attrNameLst>
                                          <p:attrName>ppt_h</p:attrName>
                                        </p:attrNameLst>
                                      </p:cBhvr>
                                      <p:tavLst>
                                        <p:tav tm="0">
                                          <p:val>
                                            <p:fltVal val="0"/>
                                          </p:val>
                                        </p:tav>
                                        <p:tav tm="100000">
                                          <p:val>
                                            <p:strVal val="#ppt_h"/>
                                          </p:val>
                                        </p:tav>
                                      </p:tavLst>
                                    </p:anim>
                                    <p:animEffect transition="in" filter="fade">
                                      <p:cBhvr>
                                        <p:cTn id="15" dur="500"/>
                                        <p:tgtEl>
                                          <p:spTgt spid="6964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69645"/>
                                        </p:tgtEl>
                                        <p:attrNameLst>
                                          <p:attrName>style.visibility</p:attrName>
                                        </p:attrNameLst>
                                      </p:cBhvr>
                                      <p:to>
                                        <p:strVal val="visible"/>
                                      </p:to>
                                    </p:set>
                                    <p:anim calcmode="lin" valueType="num">
                                      <p:cBhvr>
                                        <p:cTn id="18" dur="500" fill="hold"/>
                                        <p:tgtEl>
                                          <p:spTgt spid="69645"/>
                                        </p:tgtEl>
                                        <p:attrNameLst>
                                          <p:attrName>ppt_w</p:attrName>
                                        </p:attrNameLst>
                                      </p:cBhvr>
                                      <p:tavLst>
                                        <p:tav tm="0">
                                          <p:val>
                                            <p:fltVal val="0"/>
                                          </p:val>
                                        </p:tav>
                                        <p:tav tm="100000">
                                          <p:val>
                                            <p:strVal val="#ppt_w"/>
                                          </p:val>
                                        </p:tav>
                                      </p:tavLst>
                                    </p:anim>
                                    <p:anim calcmode="lin" valueType="num">
                                      <p:cBhvr>
                                        <p:cTn id="19" dur="500" fill="hold"/>
                                        <p:tgtEl>
                                          <p:spTgt spid="69645"/>
                                        </p:tgtEl>
                                        <p:attrNameLst>
                                          <p:attrName>ppt_h</p:attrName>
                                        </p:attrNameLst>
                                      </p:cBhvr>
                                      <p:tavLst>
                                        <p:tav tm="0">
                                          <p:val>
                                            <p:fltVal val="0"/>
                                          </p:val>
                                        </p:tav>
                                        <p:tav tm="100000">
                                          <p:val>
                                            <p:strVal val="#ppt_h"/>
                                          </p:val>
                                        </p:tav>
                                      </p:tavLst>
                                    </p:anim>
                                    <p:animEffect transition="in" filter="fade">
                                      <p:cBhvr>
                                        <p:cTn id="20" dur="500"/>
                                        <p:tgtEl>
                                          <p:spTgt spid="69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3" grpId="0" animBg="1"/>
      <p:bldP spid="6964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B2E0A504-8E62-4C0F-95D2-4CF94C56299A}"/>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Did Jesus Come</a:t>
            </a:r>
            <a:br>
              <a:rPr lang="en-US" sz="4800" b="1"/>
            </a:br>
            <a:r>
              <a:rPr lang="en-US" sz="4800" b="1"/>
              <a:t>in the First Century?</a:t>
            </a:r>
          </a:p>
        </p:txBody>
      </p:sp>
      <p:sp>
        <p:nvSpPr>
          <p:cNvPr id="10247" name="Line 7">
            <a:extLst>
              <a:ext uri="{FF2B5EF4-FFF2-40B4-BE49-F238E27FC236}">
                <a16:creationId xmlns:a16="http://schemas.microsoft.com/office/drawing/2014/main" id="{E7D829B8-9340-4046-8C59-8F9AA145345A}"/>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4" name="Rectangle 8">
            <a:extLst>
              <a:ext uri="{FF2B5EF4-FFF2-40B4-BE49-F238E27FC236}">
                <a16:creationId xmlns:a16="http://schemas.microsoft.com/office/drawing/2014/main" id="{B6D4E34D-BD76-4F6B-9073-6EC71A8F650D}"/>
              </a:ext>
            </a:extLst>
          </p:cNvPr>
          <p:cNvSpPr>
            <a:spLocks noGrp="1" noChangeArrowheads="1"/>
          </p:cNvSpPr>
          <p:nvPr>
            <p:ph type="body" idx="1"/>
          </p:nvPr>
        </p:nvSpPr>
        <p:spPr>
          <a:xfrm>
            <a:off x="381000" y="1828800"/>
            <a:ext cx="11506200" cy="4800600"/>
          </a:xfrm>
        </p:spPr>
        <p:txBody>
          <a:bodyPr/>
          <a:lstStyle/>
          <a:p>
            <a:pPr lvl="1" eaLnBrk="1" hangingPunct="1"/>
            <a:r>
              <a:rPr lang="en-US" altLang="en-US" sz="3400" dirty="0">
                <a:latin typeface="Calibri" panose="020F0502020204030204" pitchFamily="34" charset="0"/>
              </a:rPr>
              <a:t>He came on the day of Pentecost</a:t>
            </a:r>
          </a:p>
          <a:p>
            <a:pPr lvl="2" eaLnBrk="1" hangingPunct="1"/>
            <a:r>
              <a:rPr lang="en-US" altLang="en-US" sz="3200" b="1" dirty="0">
                <a:solidFill>
                  <a:srgbClr val="FFCC66"/>
                </a:solidFill>
                <a:latin typeface="Calibri" panose="020F0502020204030204" pitchFamily="34" charset="0"/>
              </a:rPr>
              <a:t>Acts 1:4-5, 8; 2:1-4, 33</a:t>
            </a:r>
          </a:p>
          <a:p>
            <a:pPr lvl="1" eaLnBrk="1" hangingPunct="1"/>
            <a:r>
              <a:rPr lang="en-US" altLang="en-US" sz="3400" dirty="0">
                <a:latin typeface="Calibri" panose="020F0502020204030204" pitchFamily="34" charset="0"/>
              </a:rPr>
              <a:t>Jesus described the sending of the promised Comforter (the Holy Spirit)</a:t>
            </a:r>
          </a:p>
          <a:p>
            <a:pPr lvl="1" eaLnBrk="1" hangingPunct="1"/>
            <a:endParaRPr lang="en-US" altLang="en-US" sz="3200" dirty="0">
              <a:latin typeface="Calibri" panose="020F0502020204030204" pitchFamily="34" charset="0"/>
            </a:endParaRPr>
          </a:p>
          <a:p>
            <a:pPr lvl="1" eaLnBrk="1" hangingPunct="1"/>
            <a:endParaRPr lang="en-US" altLang="en-US" sz="3200" dirty="0">
              <a:latin typeface="Calibri" panose="020F0502020204030204" pitchFamily="34" charset="0"/>
            </a:endParaRPr>
          </a:p>
          <a:p>
            <a:pPr lvl="2" eaLnBrk="1" hangingPunct="1"/>
            <a:r>
              <a:rPr lang="en-US" altLang="en-US" sz="3200" dirty="0">
                <a:latin typeface="Calibri" panose="020F0502020204030204" pitchFamily="34" charset="0"/>
              </a:rPr>
              <a:t>Not a bodily coming of Jesus!</a:t>
            </a:r>
          </a:p>
          <a:p>
            <a:pPr lvl="2" eaLnBrk="1" hangingPunct="1"/>
            <a:r>
              <a:rPr lang="en-US" altLang="en-US" sz="3200" dirty="0">
                <a:latin typeface="Calibri" panose="020F0502020204030204" pitchFamily="34" charset="0"/>
              </a:rPr>
              <a:t>He came representatively (</a:t>
            </a:r>
            <a:r>
              <a:rPr lang="en-US" altLang="en-US" sz="3200" b="1" dirty="0">
                <a:solidFill>
                  <a:srgbClr val="FFCC66"/>
                </a:solidFill>
                <a:latin typeface="Calibri" panose="020F0502020204030204" pitchFamily="34" charset="0"/>
              </a:rPr>
              <a:t>John 15:26</a:t>
            </a:r>
            <a:r>
              <a:rPr lang="en-US" altLang="en-US" sz="3200" dirty="0">
                <a:latin typeface="Calibri" panose="020F0502020204030204" pitchFamily="34" charset="0"/>
              </a:rPr>
              <a:t>)</a:t>
            </a:r>
          </a:p>
        </p:txBody>
      </p:sp>
      <p:sp>
        <p:nvSpPr>
          <p:cNvPr id="70665" name="Rectangle 9">
            <a:extLst>
              <a:ext uri="{FF2B5EF4-FFF2-40B4-BE49-F238E27FC236}">
                <a16:creationId xmlns:a16="http://schemas.microsoft.com/office/drawing/2014/main" id="{64812D85-FC6F-4D18-ADFF-5C82E4119807}"/>
              </a:ext>
            </a:extLst>
          </p:cNvPr>
          <p:cNvSpPr>
            <a:spLocks noChangeArrowheads="1"/>
          </p:cNvSpPr>
          <p:nvPr/>
        </p:nvSpPr>
        <p:spPr bwMode="auto">
          <a:xfrm>
            <a:off x="152400" y="4133671"/>
            <a:ext cx="11887200" cy="1124129"/>
          </a:xfrm>
          <a:prstGeom prst="rect">
            <a:avLst/>
          </a:prstGeom>
          <a:solidFill>
            <a:srgbClr val="3C3C5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0668" name="Text Box 12">
            <a:extLst>
              <a:ext uri="{FF2B5EF4-FFF2-40B4-BE49-F238E27FC236}">
                <a16:creationId xmlns:a16="http://schemas.microsoft.com/office/drawing/2014/main" id="{1907971B-6054-4FE7-962D-CEF777E27ED1}"/>
              </a:ext>
            </a:extLst>
          </p:cNvPr>
          <p:cNvSpPr txBox="1">
            <a:spLocks noChangeArrowheads="1"/>
          </p:cNvSpPr>
          <p:nvPr/>
        </p:nvSpPr>
        <p:spPr bwMode="auto">
          <a:xfrm>
            <a:off x="381000" y="4133671"/>
            <a:ext cx="11582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600" i="1" dirty="0">
                <a:latin typeface="Calibri" panose="020F0502020204030204" pitchFamily="34" charset="0"/>
              </a:rPr>
              <a:t>“</a:t>
            </a:r>
            <a:r>
              <a:rPr lang="en-US" altLang="en-US" sz="3600" dirty="0">
                <a:latin typeface="Calibri" panose="020F0502020204030204" pitchFamily="34" charset="0"/>
              </a:rPr>
              <a:t>I will not leave you orphans; I will come to you.”</a:t>
            </a:r>
            <a:br>
              <a:rPr lang="en-US" altLang="en-US" sz="3600" dirty="0">
                <a:latin typeface="Calibri" panose="020F0502020204030204" pitchFamily="34" charset="0"/>
              </a:rPr>
            </a:br>
            <a:r>
              <a:rPr lang="en-US" altLang="en-US" sz="3600" b="1" dirty="0">
                <a:latin typeface="Calibri" panose="020F0502020204030204" pitchFamily="34" charset="0"/>
              </a:rPr>
              <a:t>John 14:18</a:t>
            </a:r>
          </a:p>
        </p:txBody>
      </p:sp>
      <p:sp>
        <p:nvSpPr>
          <p:cNvPr id="2" name="Rectangle 9">
            <a:extLst>
              <a:ext uri="{FF2B5EF4-FFF2-40B4-BE49-F238E27FC236}">
                <a16:creationId xmlns:a16="http://schemas.microsoft.com/office/drawing/2014/main" id="{B8432DA8-96E3-D64B-6C9A-5BD9098771D2}"/>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E9641B53-AE0F-E1FB-0336-CFDDF05D9CF8}"/>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DF976B1A-04AB-6BC5-F164-43CB6068FF24}"/>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435BB568-F0C8-FCD2-4385-FF20465D659D}"/>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0664">
                                            <p:txEl>
                                              <p:pRg st="2" end="2"/>
                                            </p:txEl>
                                          </p:spTgt>
                                        </p:tgtEl>
                                        <p:attrNameLst>
                                          <p:attrName>style.visibility</p:attrName>
                                        </p:attrNameLst>
                                      </p:cBhvr>
                                      <p:to>
                                        <p:strVal val="visible"/>
                                      </p:to>
                                    </p:set>
                                    <p:anim calcmode="lin" valueType="num">
                                      <p:cBhvr>
                                        <p:cTn id="7" dur="500" fill="hold"/>
                                        <p:tgtEl>
                                          <p:spTgt spid="70664">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70664">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70664">
                                            <p:txEl>
                                              <p:pRg st="2" end="2"/>
                                            </p:txEl>
                                          </p:spTgt>
                                        </p:tgtEl>
                                      </p:cBhvr>
                                    </p:animEffect>
                                  </p:childTnLst>
                                </p:cTn>
                              </p:par>
                            </p:childTnLst>
                          </p:cTn>
                        </p:par>
                        <p:par>
                          <p:cTn id="10" fill="hold" nodeType="afterGroup">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0665"/>
                                        </p:tgtEl>
                                        <p:attrNameLst>
                                          <p:attrName>style.visibility</p:attrName>
                                        </p:attrNameLst>
                                      </p:cBhvr>
                                      <p:to>
                                        <p:strVal val="visible"/>
                                      </p:to>
                                    </p:set>
                                    <p:anim calcmode="lin" valueType="num">
                                      <p:cBhvr>
                                        <p:cTn id="13" dur="500" fill="hold"/>
                                        <p:tgtEl>
                                          <p:spTgt spid="70665"/>
                                        </p:tgtEl>
                                        <p:attrNameLst>
                                          <p:attrName>ppt_w</p:attrName>
                                        </p:attrNameLst>
                                      </p:cBhvr>
                                      <p:tavLst>
                                        <p:tav tm="0">
                                          <p:val>
                                            <p:fltVal val="0"/>
                                          </p:val>
                                        </p:tav>
                                        <p:tav tm="100000">
                                          <p:val>
                                            <p:strVal val="#ppt_w"/>
                                          </p:val>
                                        </p:tav>
                                      </p:tavLst>
                                    </p:anim>
                                    <p:anim calcmode="lin" valueType="num">
                                      <p:cBhvr>
                                        <p:cTn id="14" dur="500" fill="hold"/>
                                        <p:tgtEl>
                                          <p:spTgt spid="70665"/>
                                        </p:tgtEl>
                                        <p:attrNameLst>
                                          <p:attrName>ppt_h</p:attrName>
                                        </p:attrNameLst>
                                      </p:cBhvr>
                                      <p:tavLst>
                                        <p:tav tm="0">
                                          <p:val>
                                            <p:fltVal val="0"/>
                                          </p:val>
                                        </p:tav>
                                        <p:tav tm="100000">
                                          <p:val>
                                            <p:strVal val="#ppt_h"/>
                                          </p:val>
                                        </p:tav>
                                      </p:tavLst>
                                    </p:anim>
                                    <p:animEffect transition="in" filter="fade">
                                      <p:cBhvr>
                                        <p:cTn id="15" dur="500"/>
                                        <p:tgtEl>
                                          <p:spTgt spid="7066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70668"/>
                                        </p:tgtEl>
                                        <p:attrNameLst>
                                          <p:attrName>style.visibility</p:attrName>
                                        </p:attrNameLst>
                                      </p:cBhvr>
                                      <p:to>
                                        <p:strVal val="visible"/>
                                      </p:to>
                                    </p:set>
                                    <p:anim calcmode="lin" valueType="num">
                                      <p:cBhvr>
                                        <p:cTn id="18" dur="500" fill="hold"/>
                                        <p:tgtEl>
                                          <p:spTgt spid="70668"/>
                                        </p:tgtEl>
                                        <p:attrNameLst>
                                          <p:attrName>ppt_w</p:attrName>
                                        </p:attrNameLst>
                                      </p:cBhvr>
                                      <p:tavLst>
                                        <p:tav tm="0">
                                          <p:val>
                                            <p:fltVal val="0"/>
                                          </p:val>
                                        </p:tav>
                                        <p:tav tm="100000">
                                          <p:val>
                                            <p:strVal val="#ppt_w"/>
                                          </p:val>
                                        </p:tav>
                                      </p:tavLst>
                                    </p:anim>
                                    <p:anim calcmode="lin" valueType="num">
                                      <p:cBhvr>
                                        <p:cTn id="19" dur="500" fill="hold"/>
                                        <p:tgtEl>
                                          <p:spTgt spid="70668"/>
                                        </p:tgtEl>
                                        <p:attrNameLst>
                                          <p:attrName>ppt_h</p:attrName>
                                        </p:attrNameLst>
                                      </p:cBhvr>
                                      <p:tavLst>
                                        <p:tav tm="0">
                                          <p:val>
                                            <p:fltVal val="0"/>
                                          </p:val>
                                        </p:tav>
                                        <p:tav tm="100000">
                                          <p:val>
                                            <p:strVal val="#ppt_h"/>
                                          </p:val>
                                        </p:tav>
                                      </p:tavLst>
                                    </p:anim>
                                    <p:animEffect transition="in" filter="fade">
                                      <p:cBhvr>
                                        <p:cTn id="20" dur="500"/>
                                        <p:tgtEl>
                                          <p:spTgt spid="7066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70664">
                                            <p:txEl>
                                              <p:pRg st="5" end="5"/>
                                            </p:txEl>
                                          </p:spTgt>
                                        </p:tgtEl>
                                        <p:attrNameLst>
                                          <p:attrName>style.visibility</p:attrName>
                                        </p:attrNameLst>
                                      </p:cBhvr>
                                      <p:to>
                                        <p:strVal val="visible"/>
                                      </p:to>
                                    </p:set>
                                    <p:anim calcmode="lin" valueType="num">
                                      <p:cBhvr>
                                        <p:cTn id="25" dur="500" fill="hold"/>
                                        <p:tgtEl>
                                          <p:spTgt spid="70664">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70664">
                                            <p:txEl>
                                              <p:pRg st="5" end="5"/>
                                            </p:txEl>
                                          </p:spTgt>
                                        </p:tgtEl>
                                        <p:attrNameLst>
                                          <p:attrName>ppt_h</p:attrName>
                                        </p:attrNameLst>
                                      </p:cBhvr>
                                      <p:tavLst>
                                        <p:tav tm="0">
                                          <p:val>
                                            <p:fltVal val="0"/>
                                          </p:val>
                                        </p:tav>
                                        <p:tav tm="100000">
                                          <p:val>
                                            <p:strVal val="#ppt_h"/>
                                          </p:val>
                                        </p:tav>
                                      </p:tavLst>
                                    </p:anim>
                                    <p:animEffect transition="in" filter="fade">
                                      <p:cBhvr>
                                        <p:cTn id="27" dur="500"/>
                                        <p:tgtEl>
                                          <p:spTgt spid="70664">
                                            <p:txEl>
                                              <p:pRg st="5" end="5"/>
                                            </p:txEl>
                                          </p:spTgt>
                                        </p:tgtEl>
                                      </p:cBhvr>
                                    </p:animEffect>
                                  </p:childTnLst>
                                </p:cTn>
                              </p:par>
                            </p:childTnLst>
                          </p:cTn>
                        </p:par>
                        <p:par>
                          <p:cTn id="28" fill="hold" nodeType="afterGroup">
                            <p:stCondLst>
                              <p:cond delay="500"/>
                            </p:stCondLst>
                            <p:childTnLst>
                              <p:par>
                                <p:cTn id="29" presetID="53" presetClass="entr" presetSubtype="16" fill="hold" nodeType="afterEffect">
                                  <p:stCondLst>
                                    <p:cond delay="0"/>
                                  </p:stCondLst>
                                  <p:childTnLst>
                                    <p:set>
                                      <p:cBhvr>
                                        <p:cTn id="30" dur="1" fill="hold">
                                          <p:stCondLst>
                                            <p:cond delay="0"/>
                                          </p:stCondLst>
                                        </p:cTn>
                                        <p:tgtEl>
                                          <p:spTgt spid="70664">
                                            <p:txEl>
                                              <p:pRg st="6" end="6"/>
                                            </p:txEl>
                                          </p:spTgt>
                                        </p:tgtEl>
                                        <p:attrNameLst>
                                          <p:attrName>style.visibility</p:attrName>
                                        </p:attrNameLst>
                                      </p:cBhvr>
                                      <p:to>
                                        <p:strVal val="visible"/>
                                      </p:to>
                                    </p:set>
                                    <p:anim calcmode="lin" valueType="num">
                                      <p:cBhvr>
                                        <p:cTn id="31" dur="500" fill="hold"/>
                                        <p:tgtEl>
                                          <p:spTgt spid="70664">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70664">
                                            <p:txEl>
                                              <p:pRg st="6" end="6"/>
                                            </p:txEl>
                                          </p:spTgt>
                                        </p:tgtEl>
                                        <p:attrNameLst>
                                          <p:attrName>ppt_h</p:attrName>
                                        </p:attrNameLst>
                                      </p:cBhvr>
                                      <p:tavLst>
                                        <p:tav tm="0">
                                          <p:val>
                                            <p:fltVal val="0"/>
                                          </p:val>
                                        </p:tav>
                                        <p:tav tm="100000">
                                          <p:val>
                                            <p:strVal val="#ppt_h"/>
                                          </p:val>
                                        </p:tav>
                                      </p:tavLst>
                                    </p:anim>
                                    <p:animEffect transition="in" filter="fade">
                                      <p:cBhvr>
                                        <p:cTn id="33" dur="500"/>
                                        <p:tgtEl>
                                          <p:spTgt spid="7066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5" grpId="0" animBg="1"/>
      <p:bldP spid="7066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3C05A1F0-23C8-423A-A771-5D4A2FBC7D91}"/>
              </a:ext>
            </a:extLst>
          </p:cNvPr>
          <p:cNvSpPr>
            <a:spLocks noGrp="1" noChangeArrowheads="1"/>
          </p:cNvSpPr>
          <p:nvPr>
            <p:ph type="title"/>
          </p:nvPr>
        </p:nvSpPr>
        <p:spPr>
          <a:xfrm>
            <a:off x="1752600" y="228600"/>
            <a:ext cx="8686800" cy="1371600"/>
          </a:xfrm>
          <a:effectLst>
            <a:outerShdw dist="35921" dir="2700000" algn="ctr" rotWithShape="0">
              <a:srgbClr val="D05400"/>
            </a:outerShdw>
          </a:effectLst>
        </p:spPr>
        <p:txBody>
          <a:bodyPr/>
          <a:lstStyle/>
          <a:p>
            <a:pPr algn="ctr" eaLnBrk="1" hangingPunct="1">
              <a:defRPr/>
            </a:pPr>
            <a:r>
              <a:rPr lang="en-US" sz="4800" b="1"/>
              <a:t>Did Jesus Come</a:t>
            </a:r>
            <a:br>
              <a:rPr lang="en-US" sz="4800" b="1"/>
            </a:br>
            <a:r>
              <a:rPr lang="en-US" sz="4800" b="1"/>
              <a:t>in the First Century?</a:t>
            </a:r>
          </a:p>
        </p:txBody>
      </p:sp>
      <p:sp>
        <p:nvSpPr>
          <p:cNvPr id="11271" name="Line 7">
            <a:extLst>
              <a:ext uri="{FF2B5EF4-FFF2-40B4-BE49-F238E27FC236}">
                <a16:creationId xmlns:a16="http://schemas.microsoft.com/office/drawing/2014/main" id="{9D238D0D-8E01-4161-900B-1E956E0462CE}"/>
              </a:ext>
            </a:extLst>
          </p:cNvPr>
          <p:cNvSpPr>
            <a:spLocks noChangeShapeType="1"/>
          </p:cNvSpPr>
          <p:nvPr/>
        </p:nvSpPr>
        <p:spPr bwMode="auto">
          <a:xfrm>
            <a:off x="1828800" y="1752600"/>
            <a:ext cx="8534400" cy="0"/>
          </a:xfrm>
          <a:prstGeom prst="line">
            <a:avLst/>
          </a:prstGeom>
          <a:noFill/>
          <a:ln w="25400">
            <a:solidFill>
              <a:srgbClr val="D054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88" name="Rectangle 8">
            <a:extLst>
              <a:ext uri="{FF2B5EF4-FFF2-40B4-BE49-F238E27FC236}">
                <a16:creationId xmlns:a16="http://schemas.microsoft.com/office/drawing/2014/main" id="{708E2652-86CF-4071-B131-7C4A300725C0}"/>
              </a:ext>
            </a:extLst>
          </p:cNvPr>
          <p:cNvSpPr>
            <a:spLocks noGrp="1" noChangeArrowheads="1"/>
          </p:cNvSpPr>
          <p:nvPr>
            <p:ph type="body" idx="1"/>
          </p:nvPr>
        </p:nvSpPr>
        <p:spPr>
          <a:xfrm>
            <a:off x="304800" y="1828800"/>
            <a:ext cx="10058400" cy="685800"/>
          </a:xfrm>
        </p:spPr>
        <p:txBody>
          <a:bodyPr/>
          <a:lstStyle/>
          <a:p>
            <a:pPr lvl="1" eaLnBrk="1" hangingPunct="1"/>
            <a:r>
              <a:rPr lang="en-US" altLang="en-US" sz="3400" dirty="0">
                <a:latin typeface="Calibri" panose="020F0502020204030204" pitchFamily="34" charset="0"/>
              </a:rPr>
              <a:t>Jesus taught during “that” generation (</a:t>
            </a:r>
            <a:r>
              <a:rPr lang="en-US" altLang="en-US" sz="3400" b="1" dirty="0">
                <a:solidFill>
                  <a:srgbClr val="FFCC66"/>
                </a:solidFill>
                <a:latin typeface="Calibri" panose="020F0502020204030204" pitchFamily="34" charset="0"/>
              </a:rPr>
              <a:t>24:34</a:t>
            </a:r>
            <a:r>
              <a:rPr lang="en-US" altLang="en-US" sz="3400" dirty="0">
                <a:latin typeface="Calibri" panose="020F0502020204030204" pitchFamily="34" charset="0"/>
              </a:rPr>
              <a:t>):</a:t>
            </a:r>
            <a:endParaRPr lang="en-US" altLang="en-US" sz="3400" b="1" dirty="0">
              <a:solidFill>
                <a:srgbClr val="FFCC66"/>
              </a:solidFill>
              <a:latin typeface="Calibri" panose="020F0502020204030204" pitchFamily="34" charset="0"/>
            </a:endParaRPr>
          </a:p>
        </p:txBody>
      </p:sp>
      <p:sp>
        <p:nvSpPr>
          <p:cNvPr id="71692" name="AutoShape 12">
            <a:extLst>
              <a:ext uri="{FF2B5EF4-FFF2-40B4-BE49-F238E27FC236}">
                <a16:creationId xmlns:a16="http://schemas.microsoft.com/office/drawing/2014/main" id="{8C7AEC17-BF4C-4379-A4D1-44F905591477}"/>
              </a:ext>
            </a:extLst>
          </p:cNvPr>
          <p:cNvSpPr>
            <a:spLocks noChangeArrowheads="1"/>
          </p:cNvSpPr>
          <p:nvPr/>
        </p:nvSpPr>
        <p:spPr bwMode="auto">
          <a:xfrm>
            <a:off x="304800" y="2209800"/>
            <a:ext cx="11582400" cy="3733800"/>
          </a:xfrm>
          <a:prstGeom prst="horizontalScroll">
            <a:avLst>
              <a:gd name="adj" fmla="val 12500"/>
            </a:avLst>
          </a:prstGeom>
          <a:solidFill>
            <a:srgbClr val="3C3C5A"/>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693" name="Text Box 13">
            <a:extLst>
              <a:ext uri="{FF2B5EF4-FFF2-40B4-BE49-F238E27FC236}">
                <a16:creationId xmlns:a16="http://schemas.microsoft.com/office/drawing/2014/main" id="{550A4F83-A3B7-4F97-A103-8FBC2347C6BA}"/>
              </a:ext>
            </a:extLst>
          </p:cNvPr>
          <p:cNvSpPr txBox="1">
            <a:spLocks noChangeArrowheads="1"/>
          </p:cNvSpPr>
          <p:nvPr/>
        </p:nvSpPr>
        <p:spPr bwMode="auto">
          <a:xfrm>
            <a:off x="914400" y="2743200"/>
            <a:ext cx="10820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dirty="0">
                <a:latin typeface="Calibri" panose="020F0502020204030204" pitchFamily="34" charset="0"/>
              </a:rPr>
              <a:t>“Immediately after the tribulation of those days the sun will be darkened, and the moon will not give its light; the stars will fall from heaven, and the powers of the heavens will be shaken. Then the sign of the Son of Man will appear in heaven, and then all the tribes of the earth will mourn, </a:t>
            </a:r>
            <a:r>
              <a:rPr lang="en-US" altLang="en-US" sz="2800" dirty="0">
                <a:solidFill>
                  <a:srgbClr val="FFFF00"/>
                </a:solidFill>
                <a:latin typeface="Calibri" panose="020F0502020204030204" pitchFamily="34" charset="0"/>
              </a:rPr>
              <a:t>and they will see the Son of Man coming on the clouds of heaven with power and great glory</a:t>
            </a:r>
            <a:r>
              <a:rPr lang="en-US" altLang="en-US" sz="2800" dirty="0">
                <a:latin typeface="Calibri" panose="020F0502020204030204" pitchFamily="34" charset="0"/>
              </a:rPr>
              <a:t>.” </a:t>
            </a:r>
            <a:r>
              <a:rPr lang="en-US" altLang="en-US" sz="2800" b="1" dirty="0">
                <a:latin typeface="Calibri" panose="020F0502020204030204" pitchFamily="34" charset="0"/>
              </a:rPr>
              <a:t>Matthew 24:29-30</a:t>
            </a:r>
          </a:p>
        </p:txBody>
      </p:sp>
      <p:sp>
        <p:nvSpPr>
          <p:cNvPr id="71694" name="Text Box 14">
            <a:extLst>
              <a:ext uri="{FF2B5EF4-FFF2-40B4-BE49-F238E27FC236}">
                <a16:creationId xmlns:a16="http://schemas.microsoft.com/office/drawing/2014/main" id="{532095FE-0E00-4C98-9701-1B02FFEFDE31}"/>
              </a:ext>
            </a:extLst>
          </p:cNvPr>
          <p:cNvSpPr txBox="1">
            <a:spLocks noChangeArrowheads="1"/>
          </p:cNvSpPr>
          <p:nvPr/>
        </p:nvSpPr>
        <p:spPr bwMode="auto">
          <a:xfrm>
            <a:off x="304800" y="5867400"/>
            <a:ext cx="115824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3000" b="1" dirty="0">
                <a:latin typeface="Calibri" panose="020F0502020204030204" pitchFamily="34" charset="0"/>
              </a:rPr>
              <a:t>Jesus did come in judgment in 70 A.D., but it was not His bodily return!</a:t>
            </a:r>
          </a:p>
        </p:txBody>
      </p:sp>
      <p:sp>
        <p:nvSpPr>
          <p:cNvPr id="2" name="Rectangle 9">
            <a:extLst>
              <a:ext uri="{FF2B5EF4-FFF2-40B4-BE49-F238E27FC236}">
                <a16:creationId xmlns:a16="http://schemas.microsoft.com/office/drawing/2014/main" id="{CEE4F823-C901-B2CD-0734-121DD4AAE54B}"/>
              </a:ext>
            </a:extLst>
          </p:cNvPr>
          <p:cNvSpPr>
            <a:spLocks noChangeArrowheads="1"/>
          </p:cNvSpPr>
          <p:nvPr/>
        </p:nvSpPr>
        <p:spPr bwMode="auto">
          <a:xfrm>
            <a:off x="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 name="Rectangle 10">
            <a:extLst>
              <a:ext uri="{FF2B5EF4-FFF2-40B4-BE49-F238E27FC236}">
                <a16:creationId xmlns:a16="http://schemas.microsoft.com/office/drawing/2014/main" id="{40191374-9272-29F7-0D5B-78E292FF987C}"/>
              </a:ext>
            </a:extLst>
          </p:cNvPr>
          <p:cNvSpPr>
            <a:spLocks noChangeArrowheads="1"/>
          </p:cNvSpPr>
          <p:nvPr/>
        </p:nvSpPr>
        <p:spPr bwMode="auto">
          <a:xfrm>
            <a:off x="12039600" y="0"/>
            <a:ext cx="152400" cy="68580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 name="Rectangle 11">
            <a:extLst>
              <a:ext uri="{FF2B5EF4-FFF2-40B4-BE49-F238E27FC236}">
                <a16:creationId xmlns:a16="http://schemas.microsoft.com/office/drawing/2014/main" id="{6A97C1DB-730A-EA46-DEB2-37E3B63C01CE}"/>
              </a:ext>
            </a:extLst>
          </p:cNvPr>
          <p:cNvSpPr>
            <a:spLocks noChangeArrowheads="1"/>
          </p:cNvSpPr>
          <p:nvPr/>
        </p:nvSpPr>
        <p:spPr bwMode="auto">
          <a:xfrm>
            <a:off x="0" y="0"/>
            <a:ext cx="120396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 name="Rectangle 12">
            <a:extLst>
              <a:ext uri="{FF2B5EF4-FFF2-40B4-BE49-F238E27FC236}">
                <a16:creationId xmlns:a16="http://schemas.microsoft.com/office/drawing/2014/main" id="{0E1EDE9C-8188-D31A-A4AA-1D85DA07BE99}"/>
              </a:ext>
            </a:extLst>
          </p:cNvPr>
          <p:cNvSpPr>
            <a:spLocks noChangeArrowheads="1"/>
          </p:cNvSpPr>
          <p:nvPr/>
        </p:nvSpPr>
        <p:spPr bwMode="auto">
          <a:xfrm>
            <a:off x="76200" y="6705600"/>
            <a:ext cx="11963400" cy="152400"/>
          </a:xfrm>
          <a:prstGeom prst="rect">
            <a:avLst/>
          </a:prstGeom>
          <a:solidFill>
            <a:srgbClr val="D054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1694">
                                            <p:txEl>
                                              <p:pRg st="0" end="0"/>
                                            </p:txEl>
                                          </p:spTgt>
                                        </p:tgtEl>
                                        <p:attrNameLst>
                                          <p:attrName>style.visibility</p:attrName>
                                        </p:attrNameLst>
                                      </p:cBhvr>
                                      <p:to>
                                        <p:strVal val="visible"/>
                                      </p:to>
                                    </p:set>
                                    <p:anim calcmode="lin" valueType="num">
                                      <p:cBhvr>
                                        <p:cTn id="7" dur="500" fill="hold"/>
                                        <p:tgtEl>
                                          <p:spTgt spid="7169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69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6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Generic</Template>
  <TotalTime>1285</TotalTime>
  <Words>1580</Words>
  <Application>Microsoft Office PowerPoint</Application>
  <PresentationFormat>Widescreen</PresentationFormat>
  <Paragraphs>155</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Black</vt:lpstr>
      <vt:lpstr>Calibri</vt:lpstr>
      <vt:lpstr>Times New Roman</vt:lpstr>
      <vt:lpstr>Wingdings</vt:lpstr>
      <vt:lpstr>Refined</vt:lpstr>
      <vt:lpstr>Realized Eschatology</vt:lpstr>
      <vt:lpstr>Introduction</vt:lpstr>
      <vt:lpstr>Introduction</vt:lpstr>
      <vt:lpstr>Introduction</vt:lpstr>
      <vt:lpstr>Introduction</vt:lpstr>
      <vt:lpstr>Introduction</vt:lpstr>
      <vt:lpstr>Did Jesus Come in the First Century?</vt:lpstr>
      <vt:lpstr>Did Jesus Come in the First Century?</vt:lpstr>
      <vt:lpstr>Did Jesus Come in the First Century?</vt:lpstr>
      <vt:lpstr>Same Phrase, Different Meanings</vt:lpstr>
      <vt:lpstr>Same Phrase, Different Meanings</vt:lpstr>
      <vt:lpstr>Same Phrase, Different Meanings</vt:lpstr>
      <vt:lpstr>Same Phrase, Different Meanings</vt:lpstr>
      <vt:lpstr>Same Phrase, Different Meanings</vt:lpstr>
      <vt:lpstr>Same Phrase, Different Meanings</vt:lpstr>
      <vt:lpstr>Jesus Christ is Coming Again!</vt:lpstr>
      <vt:lpstr>Jesus Christ is Coming Again!</vt:lpstr>
      <vt:lpstr>Jesus Christ is Coming Again!</vt:lpstr>
      <vt:lpstr>Jesus Christ is Coming Again!</vt:lpstr>
      <vt:lpstr>Conclusion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Realized Eschatology</dc:title>
  <dc:creator>HP Authorized Customer</dc:creator>
  <cp:lastModifiedBy>Richard Thetford</cp:lastModifiedBy>
  <cp:revision>70</cp:revision>
  <dcterms:created xsi:type="dcterms:W3CDTF">2008-12-23T03:04:59Z</dcterms:created>
  <dcterms:modified xsi:type="dcterms:W3CDTF">2026-04-02T02:23:58Z</dcterms:modified>
</cp:coreProperties>
</file>