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 id="290" r:id="rId4"/>
    <p:sldId id="291" r:id="rId5"/>
    <p:sldId id="292" r:id="rId6"/>
    <p:sldId id="293" r:id="rId7"/>
    <p:sldId id="294" r:id="rId8"/>
    <p:sldId id="295" r:id="rId9"/>
    <p:sldId id="296" r:id="rId10"/>
    <p:sldId id="297" r:id="rId11"/>
    <p:sldId id="298" r:id="rId12"/>
    <p:sldId id="299" r:id="rId13"/>
    <p:sldId id="300" r:id="rId14"/>
    <p:sldId id="301" r:id="rId15"/>
    <p:sldId id="302" r:id="rId16"/>
    <p:sldId id="303" r:id="rId17"/>
    <p:sldId id="304" r:id="rId18"/>
    <p:sldId id="305" r:id="rId19"/>
    <p:sldId id="306" r:id="rId20"/>
    <p:sldId id="307" r:id="rId21"/>
    <p:sldId id="308" r:id="rId22"/>
    <p:sldId id="309" r:id="rId23"/>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00"/>
    <a:srgbClr val="000000"/>
    <a:srgbClr val="5C0000"/>
    <a:srgbClr val="93FF93"/>
    <a:srgbClr val="FFC269"/>
    <a:srgbClr val="480000"/>
    <a:srgbClr val="DBD600"/>
    <a:srgbClr val="9900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99" autoAdjust="0"/>
    <p:restoredTop sz="94660"/>
  </p:normalViewPr>
  <p:slideViewPr>
    <p:cSldViewPr>
      <p:cViewPr varScale="1">
        <p:scale>
          <a:sx n="110" d="100"/>
          <a:sy n="110" d="100"/>
        </p:scale>
        <p:origin x="1024" y="64"/>
      </p:cViewPr>
      <p:guideLst>
        <p:guide orient="horz" pos="162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8D12503A-965C-4B6A-9F80-8F69A96C8B0D}" type="slidenum">
              <a:rPr lang="en-US" altLang="en-US" smtClean="0"/>
              <a:pPr/>
              <a:t>‹#›</a:t>
            </a:fld>
            <a:endParaRPr lang="en-US" altLang="en-US"/>
          </a:p>
        </p:txBody>
      </p:sp>
    </p:spTree>
    <p:extLst>
      <p:ext uri="{BB962C8B-B14F-4D97-AF65-F5344CB8AC3E}">
        <p14:creationId xmlns:p14="http://schemas.microsoft.com/office/powerpoint/2010/main" val="3112136448"/>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B65979E7-E432-4D7A-927C-6B0CA245F1DA}" type="slidenum">
              <a:rPr lang="en-US" altLang="en-US" smtClean="0"/>
              <a:pPr/>
              <a:t>‹#›</a:t>
            </a:fld>
            <a:endParaRPr lang="en-US" altLang="en-US"/>
          </a:p>
        </p:txBody>
      </p:sp>
    </p:spTree>
    <p:extLst>
      <p:ext uri="{BB962C8B-B14F-4D97-AF65-F5344CB8AC3E}">
        <p14:creationId xmlns:p14="http://schemas.microsoft.com/office/powerpoint/2010/main" val="761756684"/>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763FB479-BAEB-465D-B5B2-36DD572132E9}" type="slidenum">
              <a:rPr lang="en-US" altLang="en-US" smtClean="0"/>
              <a:pPr/>
              <a:t>‹#›</a:t>
            </a:fld>
            <a:endParaRPr lang="en-US" altLang="en-US"/>
          </a:p>
        </p:txBody>
      </p:sp>
    </p:spTree>
    <p:extLst>
      <p:ext uri="{BB962C8B-B14F-4D97-AF65-F5344CB8AC3E}">
        <p14:creationId xmlns:p14="http://schemas.microsoft.com/office/powerpoint/2010/main" val="1618998663"/>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876EA7EA-419B-49A2-9ABA-AF9C39791B41}" type="slidenum">
              <a:rPr lang="en-US" altLang="en-US" smtClean="0"/>
              <a:pPr/>
              <a:t>‹#›</a:t>
            </a:fld>
            <a:endParaRPr lang="en-US" altLang="en-US"/>
          </a:p>
        </p:txBody>
      </p:sp>
    </p:spTree>
    <p:extLst>
      <p:ext uri="{BB962C8B-B14F-4D97-AF65-F5344CB8AC3E}">
        <p14:creationId xmlns:p14="http://schemas.microsoft.com/office/powerpoint/2010/main" val="3987175738"/>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4873B811-9D75-4724-AF39-B357AB2152CE}" type="slidenum">
              <a:rPr lang="en-US" altLang="en-US" smtClean="0"/>
              <a:pPr/>
              <a:t>‹#›</a:t>
            </a:fld>
            <a:endParaRPr lang="en-US" altLang="en-US"/>
          </a:p>
        </p:txBody>
      </p:sp>
    </p:spTree>
    <p:extLst>
      <p:ext uri="{BB962C8B-B14F-4D97-AF65-F5344CB8AC3E}">
        <p14:creationId xmlns:p14="http://schemas.microsoft.com/office/powerpoint/2010/main" val="3309164071"/>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ED120D18-C118-4485-BB7D-3D9ED24E28D5}" type="slidenum">
              <a:rPr lang="en-US" altLang="en-US" smtClean="0"/>
              <a:pPr/>
              <a:t>‹#›</a:t>
            </a:fld>
            <a:endParaRPr lang="en-US" altLang="en-US"/>
          </a:p>
        </p:txBody>
      </p:sp>
    </p:spTree>
    <p:extLst>
      <p:ext uri="{BB962C8B-B14F-4D97-AF65-F5344CB8AC3E}">
        <p14:creationId xmlns:p14="http://schemas.microsoft.com/office/powerpoint/2010/main" val="550912034"/>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ltLang="en-US"/>
          </a:p>
        </p:txBody>
      </p:sp>
      <p:sp>
        <p:nvSpPr>
          <p:cNvPr id="8" name="Footer Placeholder 7"/>
          <p:cNvSpPr>
            <a:spLocks noGrp="1"/>
          </p:cNvSpPr>
          <p:nvPr>
            <p:ph type="ftr" sz="quarter" idx="11"/>
          </p:nvPr>
        </p:nvSpPr>
        <p:spPr/>
        <p:txBody>
          <a:bodyPr/>
          <a:lstStyle/>
          <a:p>
            <a:endParaRPr lang="en-US" altLang="en-US"/>
          </a:p>
        </p:txBody>
      </p:sp>
      <p:sp>
        <p:nvSpPr>
          <p:cNvPr id="9" name="Slide Number Placeholder 8"/>
          <p:cNvSpPr>
            <a:spLocks noGrp="1"/>
          </p:cNvSpPr>
          <p:nvPr>
            <p:ph type="sldNum" sz="quarter" idx="12"/>
          </p:nvPr>
        </p:nvSpPr>
        <p:spPr/>
        <p:txBody>
          <a:bodyPr/>
          <a:lstStyle/>
          <a:p>
            <a:fld id="{E652BAFB-43EC-4E29-9DA2-24D026A397F6}" type="slidenum">
              <a:rPr lang="en-US" altLang="en-US" smtClean="0"/>
              <a:pPr/>
              <a:t>‹#›</a:t>
            </a:fld>
            <a:endParaRPr lang="en-US" altLang="en-US"/>
          </a:p>
        </p:txBody>
      </p:sp>
    </p:spTree>
    <p:extLst>
      <p:ext uri="{BB962C8B-B14F-4D97-AF65-F5344CB8AC3E}">
        <p14:creationId xmlns:p14="http://schemas.microsoft.com/office/powerpoint/2010/main" val="420422943"/>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5F141598-D1AC-49E8-98A6-325B34CEDD29}" type="slidenum">
              <a:rPr lang="en-US" altLang="en-US" smtClean="0"/>
              <a:pPr/>
              <a:t>‹#›</a:t>
            </a:fld>
            <a:endParaRPr lang="en-US" altLang="en-US"/>
          </a:p>
        </p:txBody>
      </p:sp>
    </p:spTree>
    <p:extLst>
      <p:ext uri="{BB962C8B-B14F-4D97-AF65-F5344CB8AC3E}">
        <p14:creationId xmlns:p14="http://schemas.microsoft.com/office/powerpoint/2010/main" val="2068674384"/>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ltLang="en-US"/>
          </a:p>
        </p:txBody>
      </p:sp>
      <p:sp>
        <p:nvSpPr>
          <p:cNvPr id="3" name="Footer Placeholder 2"/>
          <p:cNvSpPr>
            <a:spLocks noGrp="1"/>
          </p:cNvSpPr>
          <p:nvPr>
            <p:ph type="ftr" sz="quarter" idx="11"/>
          </p:nvPr>
        </p:nvSpPr>
        <p:spPr/>
        <p:txBody>
          <a:bodyPr/>
          <a:lstStyle/>
          <a:p>
            <a:endParaRPr lang="en-US" altLang="en-US"/>
          </a:p>
        </p:txBody>
      </p:sp>
      <p:sp>
        <p:nvSpPr>
          <p:cNvPr id="4" name="Slide Number Placeholder 3"/>
          <p:cNvSpPr>
            <a:spLocks noGrp="1"/>
          </p:cNvSpPr>
          <p:nvPr>
            <p:ph type="sldNum" sz="quarter" idx="12"/>
          </p:nvPr>
        </p:nvSpPr>
        <p:spPr/>
        <p:txBody>
          <a:bodyPr/>
          <a:lstStyle/>
          <a:p>
            <a:fld id="{B86519BD-1C92-463D-8C10-EA7082CCC0F9}" type="slidenum">
              <a:rPr lang="en-US" altLang="en-US" smtClean="0"/>
              <a:pPr/>
              <a:t>‹#›</a:t>
            </a:fld>
            <a:endParaRPr lang="en-US" altLang="en-US"/>
          </a:p>
        </p:txBody>
      </p:sp>
    </p:spTree>
    <p:extLst>
      <p:ext uri="{BB962C8B-B14F-4D97-AF65-F5344CB8AC3E}">
        <p14:creationId xmlns:p14="http://schemas.microsoft.com/office/powerpoint/2010/main" val="235051365"/>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268C54EE-21C9-4F9D-A70E-1D8DBBDD729C}" type="slidenum">
              <a:rPr lang="en-US" altLang="en-US" smtClean="0"/>
              <a:pPr/>
              <a:t>‹#›</a:t>
            </a:fld>
            <a:endParaRPr lang="en-US" altLang="en-US"/>
          </a:p>
        </p:txBody>
      </p:sp>
    </p:spTree>
    <p:extLst>
      <p:ext uri="{BB962C8B-B14F-4D97-AF65-F5344CB8AC3E}">
        <p14:creationId xmlns:p14="http://schemas.microsoft.com/office/powerpoint/2010/main" val="563439575"/>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EFA7C67D-F9B5-4392-98FF-4987E1648882}" type="slidenum">
              <a:rPr lang="en-US" altLang="en-US" smtClean="0"/>
              <a:pPr/>
              <a:t>‹#›</a:t>
            </a:fld>
            <a:endParaRPr lang="en-US" altLang="en-US"/>
          </a:p>
        </p:txBody>
      </p:sp>
    </p:spTree>
    <p:extLst>
      <p:ext uri="{BB962C8B-B14F-4D97-AF65-F5344CB8AC3E}">
        <p14:creationId xmlns:p14="http://schemas.microsoft.com/office/powerpoint/2010/main" val="2722607851"/>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lt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lt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A1D44338-0749-4B52-B056-0A4DDA3C0DE9}" type="slidenum">
              <a:rPr lang="en-US" altLang="en-US" smtClean="0"/>
              <a:pPr/>
              <a:t>‹#›</a:t>
            </a:fld>
            <a:endParaRPr lang="en-US" altLang="en-US"/>
          </a:p>
        </p:txBody>
      </p:sp>
    </p:spTree>
    <p:extLst>
      <p:ext uri="{BB962C8B-B14F-4D97-AF65-F5344CB8AC3E}">
        <p14:creationId xmlns:p14="http://schemas.microsoft.com/office/powerpoint/2010/main" val="128447748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Calibri" panose="020F050202020403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6EC0539C-7FBC-49FE-B29E-8A6A45DB01A1}"/>
              </a:ext>
            </a:extLst>
          </p:cNvPr>
          <p:cNvSpPr>
            <a:spLocks noGrp="1" noChangeArrowheads="1"/>
          </p:cNvSpPr>
          <p:nvPr>
            <p:ph type="ctrTitle"/>
          </p:nvPr>
        </p:nvSpPr>
        <p:spPr>
          <a:xfrm>
            <a:off x="1714500" y="176212"/>
            <a:ext cx="5772150" cy="719138"/>
          </a:xfrm>
          <a:effectLst/>
        </p:spPr>
        <p:txBody>
          <a:bodyPr/>
          <a:lstStyle/>
          <a:p>
            <a:r>
              <a:rPr lang="en-US" altLang="en-US" b="1" dirty="0">
                <a:solidFill>
                  <a:schemeClr val="bg1"/>
                </a:solidFill>
              </a:rPr>
              <a:t>Realized Eschatology</a:t>
            </a:r>
          </a:p>
        </p:txBody>
      </p:sp>
      <p:sp>
        <p:nvSpPr>
          <p:cNvPr id="2057" name="Rectangle 9">
            <a:extLst>
              <a:ext uri="{FF2B5EF4-FFF2-40B4-BE49-F238E27FC236}">
                <a16:creationId xmlns:a16="http://schemas.microsoft.com/office/drawing/2014/main" id="{75C15E79-9040-48D9-BB59-2C948E17408F}"/>
              </a:ext>
            </a:extLst>
          </p:cNvPr>
          <p:cNvSpPr>
            <a:spLocks noChangeArrowheads="1"/>
          </p:cNvSpPr>
          <p:nvPr/>
        </p:nvSpPr>
        <p:spPr bwMode="auto">
          <a:xfrm>
            <a:off x="0" y="0"/>
            <a:ext cx="1257300" cy="5143500"/>
          </a:xfrm>
          <a:prstGeom prst="rect">
            <a:avLst/>
          </a:prstGeom>
          <a:solidFill>
            <a:srgbClr val="808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58" name="Rectangle 10">
            <a:extLst>
              <a:ext uri="{FF2B5EF4-FFF2-40B4-BE49-F238E27FC236}">
                <a16:creationId xmlns:a16="http://schemas.microsoft.com/office/drawing/2014/main" id="{52A8AD9B-DC91-470C-A6FD-A17195898452}"/>
              </a:ext>
            </a:extLst>
          </p:cNvPr>
          <p:cNvSpPr>
            <a:spLocks noChangeArrowheads="1"/>
          </p:cNvSpPr>
          <p:nvPr/>
        </p:nvSpPr>
        <p:spPr bwMode="auto">
          <a:xfrm>
            <a:off x="7886700" y="0"/>
            <a:ext cx="1257300" cy="5143500"/>
          </a:xfrm>
          <a:prstGeom prst="rect">
            <a:avLst/>
          </a:prstGeom>
          <a:solidFill>
            <a:srgbClr val="808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59" name="Rectangle 11">
            <a:extLst>
              <a:ext uri="{FF2B5EF4-FFF2-40B4-BE49-F238E27FC236}">
                <a16:creationId xmlns:a16="http://schemas.microsoft.com/office/drawing/2014/main" id="{AF5EFC80-5E41-4174-9BE3-CCCD280EBB20}"/>
              </a:ext>
            </a:extLst>
          </p:cNvPr>
          <p:cNvSpPr>
            <a:spLocks noChangeArrowheads="1"/>
          </p:cNvSpPr>
          <p:nvPr/>
        </p:nvSpPr>
        <p:spPr bwMode="auto">
          <a:xfrm>
            <a:off x="114300" y="0"/>
            <a:ext cx="9029700" cy="133348"/>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60" name="Rectangle 12">
            <a:extLst>
              <a:ext uri="{FF2B5EF4-FFF2-40B4-BE49-F238E27FC236}">
                <a16:creationId xmlns:a16="http://schemas.microsoft.com/office/drawing/2014/main" id="{FF6E9F53-F361-4348-A062-3332F5C77684}"/>
              </a:ext>
            </a:extLst>
          </p:cNvPr>
          <p:cNvSpPr>
            <a:spLocks noChangeArrowheads="1"/>
          </p:cNvSpPr>
          <p:nvPr/>
        </p:nvSpPr>
        <p:spPr bwMode="auto">
          <a:xfrm>
            <a:off x="0" y="5029200"/>
            <a:ext cx="9144000" cy="114300"/>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61" name="Line 13">
            <a:extLst>
              <a:ext uri="{FF2B5EF4-FFF2-40B4-BE49-F238E27FC236}">
                <a16:creationId xmlns:a16="http://schemas.microsoft.com/office/drawing/2014/main" id="{BD08D7BC-0C97-45BC-B34E-D79C82ADFCA6}"/>
              </a:ext>
            </a:extLst>
          </p:cNvPr>
          <p:cNvSpPr>
            <a:spLocks noChangeShapeType="1"/>
          </p:cNvSpPr>
          <p:nvPr/>
        </p:nvSpPr>
        <p:spPr bwMode="auto">
          <a:xfrm>
            <a:off x="1371600" y="971550"/>
            <a:ext cx="6400800" cy="0"/>
          </a:xfrm>
          <a:prstGeom prst="line">
            <a:avLst/>
          </a:prstGeom>
          <a:noFill/>
          <a:ln w="25400">
            <a:solidFill>
              <a:srgbClr val="8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2066" name="Text Box 18">
            <a:extLst>
              <a:ext uri="{FF2B5EF4-FFF2-40B4-BE49-F238E27FC236}">
                <a16:creationId xmlns:a16="http://schemas.microsoft.com/office/drawing/2014/main" id="{BA7949A6-716F-453F-8D0A-0B3F2F02961A}"/>
              </a:ext>
            </a:extLst>
          </p:cNvPr>
          <p:cNvSpPr txBox="1">
            <a:spLocks noChangeArrowheads="1"/>
          </p:cNvSpPr>
          <p:nvPr/>
        </p:nvSpPr>
        <p:spPr bwMode="auto">
          <a:xfrm>
            <a:off x="1314450" y="994177"/>
            <a:ext cx="6572250" cy="692497"/>
          </a:xfrm>
          <a:prstGeom prst="rect">
            <a:avLst/>
          </a:prstGeom>
          <a:noFill/>
          <a:ln>
            <a:noFill/>
          </a:ln>
          <a:effectLst>
            <a:outerShdw dist="28398" dir="1593903" algn="ctr" rotWithShape="0">
              <a:schemeClr val="bg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a:spcBef>
                <a:spcPct val="50000"/>
              </a:spcBef>
            </a:pPr>
            <a:r>
              <a:rPr lang="en-US" altLang="en-US" sz="3900" b="1" dirty="0">
                <a:solidFill>
                  <a:srgbClr val="BAB870"/>
                </a:solidFill>
                <a:latin typeface="Calibri" panose="020F0502020204030204" pitchFamily="34" charset="0"/>
              </a:rPr>
              <a:t>The Resurrection of the Dead</a:t>
            </a:r>
          </a:p>
        </p:txBody>
      </p:sp>
      <p:pic>
        <p:nvPicPr>
          <p:cNvPr id="2075" name="Picture 27" descr="9905_08_4---Graveyard_web">
            <a:extLst>
              <a:ext uri="{FF2B5EF4-FFF2-40B4-BE49-F238E27FC236}">
                <a16:creationId xmlns:a16="http://schemas.microsoft.com/office/drawing/2014/main" id="{EE56EDA2-9DE9-4848-9904-2FE973A988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763316"/>
            <a:ext cx="6400800" cy="31515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7B7DCC2A-C1BC-4FF8-B59F-781B54CF1857}"/>
              </a:ext>
            </a:extLst>
          </p:cNvPr>
          <p:cNvSpPr>
            <a:spLocks noGrp="1" noChangeArrowheads="1"/>
          </p:cNvSpPr>
          <p:nvPr>
            <p:ph type="title"/>
          </p:nvPr>
        </p:nvSpPr>
        <p:spPr>
          <a:xfrm>
            <a:off x="1314450" y="171450"/>
            <a:ext cx="6515100" cy="1085850"/>
          </a:xfrm>
          <a:effectLst/>
        </p:spPr>
        <p:txBody>
          <a:bodyPr>
            <a:normAutofit fontScale="90000"/>
          </a:bodyPr>
          <a:lstStyle/>
          <a:p>
            <a:pPr algn="ctr"/>
            <a:r>
              <a:rPr lang="en-US" altLang="en-US" sz="4050" b="1" dirty="0">
                <a:solidFill>
                  <a:schemeClr val="bg1"/>
                </a:solidFill>
              </a:rPr>
              <a:t>Who Will Come Forth</a:t>
            </a:r>
            <a:br>
              <a:rPr lang="en-US" altLang="en-US" sz="4050" b="1" dirty="0">
                <a:solidFill>
                  <a:schemeClr val="bg1"/>
                </a:solidFill>
              </a:rPr>
            </a:br>
            <a:r>
              <a:rPr lang="en-US" altLang="en-US" sz="4050" b="1" dirty="0">
                <a:solidFill>
                  <a:schemeClr val="bg1"/>
                </a:solidFill>
              </a:rPr>
              <a:t>From the Graves?</a:t>
            </a:r>
          </a:p>
        </p:txBody>
      </p:sp>
      <p:sp>
        <p:nvSpPr>
          <p:cNvPr id="91144" name="Rectangle 8">
            <a:extLst>
              <a:ext uri="{FF2B5EF4-FFF2-40B4-BE49-F238E27FC236}">
                <a16:creationId xmlns:a16="http://schemas.microsoft.com/office/drawing/2014/main" id="{6B8C670A-C929-4983-8B20-D5BB03E9C8F1}"/>
              </a:ext>
            </a:extLst>
          </p:cNvPr>
          <p:cNvSpPr>
            <a:spLocks noGrp="1" noChangeArrowheads="1"/>
          </p:cNvSpPr>
          <p:nvPr>
            <p:ph idx="1"/>
          </p:nvPr>
        </p:nvSpPr>
        <p:spPr>
          <a:xfrm>
            <a:off x="228600" y="1371600"/>
            <a:ext cx="8686800" cy="2400300"/>
          </a:xfrm>
        </p:spPr>
        <p:txBody>
          <a:bodyPr/>
          <a:lstStyle/>
          <a:p>
            <a:pPr>
              <a:lnSpc>
                <a:spcPct val="100000"/>
              </a:lnSpc>
            </a:pPr>
            <a:r>
              <a:rPr lang="en-US" altLang="en-US" sz="2700" b="1" dirty="0">
                <a:solidFill>
                  <a:schemeClr val="bg1"/>
                </a:solidFill>
                <a:latin typeface="Calibri" panose="020F0502020204030204" pitchFamily="34" charset="0"/>
              </a:rPr>
              <a:t>Jesus IS NOT discussing a resurrection of the church from the grave of Judaism</a:t>
            </a:r>
          </a:p>
          <a:p>
            <a:pPr lvl="1">
              <a:lnSpc>
                <a:spcPct val="100000"/>
              </a:lnSpc>
            </a:pPr>
            <a:r>
              <a:rPr lang="en-US" altLang="en-US" sz="2550" dirty="0">
                <a:solidFill>
                  <a:schemeClr val="bg1"/>
                </a:solidFill>
                <a:latin typeface="Calibri" panose="020F0502020204030204" pitchFamily="34" charset="0"/>
              </a:rPr>
              <a:t>He is talking about a literal death and a literal resurrection from literal graves</a:t>
            </a:r>
          </a:p>
          <a:p>
            <a:pPr>
              <a:lnSpc>
                <a:spcPct val="100000"/>
              </a:lnSpc>
            </a:pPr>
            <a:r>
              <a:rPr lang="en-US" altLang="en-US" sz="2925" b="1" dirty="0">
                <a:solidFill>
                  <a:schemeClr val="bg1"/>
                </a:solidFill>
                <a:latin typeface="Calibri" panose="020F0502020204030204" pitchFamily="34" charset="0"/>
              </a:rPr>
              <a:t>The apostle Paul said:</a:t>
            </a:r>
            <a:endParaRPr lang="en-US" altLang="en-US" sz="2700" b="1" dirty="0">
              <a:solidFill>
                <a:schemeClr val="bg1"/>
              </a:solidFill>
              <a:latin typeface="Calibri" panose="020F0502020204030204" pitchFamily="34" charset="0"/>
            </a:endParaRPr>
          </a:p>
        </p:txBody>
      </p:sp>
      <p:sp>
        <p:nvSpPr>
          <p:cNvPr id="91143" name="Line 7">
            <a:extLst>
              <a:ext uri="{FF2B5EF4-FFF2-40B4-BE49-F238E27FC236}">
                <a16:creationId xmlns:a16="http://schemas.microsoft.com/office/drawing/2014/main" id="{BBF1C14B-B79C-42B4-9A91-719B863FA2AA}"/>
              </a:ext>
            </a:extLst>
          </p:cNvPr>
          <p:cNvSpPr>
            <a:spLocks noChangeShapeType="1"/>
          </p:cNvSpPr>
          <p:nvPr/>
        </p:nvSpPr>
        <p:spPr bwMode="auto">
          <a:xfrm>
            <a:off x="1371600" y="1371600"/>
            <a:ext cx="6400800" cy="0"/>
          </a:xfrm>
          <a:prstGeom prst="line">
            <a:avLst/>
          </a:prstGeom>
          <a:noFill/>
          <a:ln w="25400">
            <a:solidFill>
              <a:srgbClr val="8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91149" name="Rectangle 13">
            <a:extLst>
              <a:ext uri="{FF2B5EF4-FFF2-40B4-BE49-F238E27FC236}">
                <a16:creationId xmlns:a16="http://schemas.microsoft.com/office/drawing/2014/main" id="{125FA1AE-572E-4A38-8DFD-2B2A98DD8EF0}"/>
              </a:ext>
            </a:extLst>
          </p:cNvPr>
          <p:cNvSpPr>
            <a:spLocks noChangeArrowheads="1"/>
          </p:cNvSpPr>
          <p:nvPr/>
        </p:nvSpPr>
        <p:spPr bwMode="auto">
          <a:xfrm>
            <a:off x="304800" y="3714750"/>
            <a:ext cx="8534400" cy="1200150"/>
          </a:xfrm>
          <a:prstGeom prst="rect">
            <a:avLst/>
          </a:prstGeom>
          <a:solidFill>
            <a:srgbClr val="525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1150" name="Text Box 14">
            <a:extLst>
              <a:ext uri="{FF2B5EF4-FFF2-40B4-BE49-F238E27FC236}">
                <a16:creationId xmlns:a16="http://schemas.microsoft.com/office/drawing/2014/main" id="{43106FA5-070F-4379-908C-CE88631D243C}"/>
              </a:ext>
            </a:extLst>
          </p:cNvPr>
          <p:cNvSpPr txBox="1">
            <a:spLocks noChangeArrowheads="1"/>
          </p:cNvSpPr>
          <p:nvPr/>
        </p:nvSpPr>
        <p:spPr bwMode="auto">
          <a:xfrm>
            <a:off x="457200" y="3759999"/>
            <a:ext cx="8229600" cy="1131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250" dirty="0">
                <a:solidFill>
                  <a:schemeClr val="bg1"/>
                </a:solidFill>
                <a:latin typeface="Calibri" panose="020F0502020204030204" pitchFamily="34" charset="0"/>
              </a:rPr>
              <a:t>“I have hope in God, which they themselves also accept,</a:t>
            </a:r>
            <a:br>
              <a:rPr lang="en-US" altLang="en-US" sz="2250" dirty="0">
                <a:solidFill>
                  <a:schemeClr val="bg1"/>
                </a:solidFill>
                <a:latin typeface="Calibri" panose="020F0502020204030204" pitchFamily="34" charset="0"/>
              </a:rPr>
            </a:br>
            <a:r>
              <a:rPr lang="en-US" altLang="en-US" sz="2250" dirty="0">
                <a:solidFill>
                  <a:schemeClr val="bg1"/>
                </a:solidFill>
                <a:latin typeface="Calibri" panose="020F0502020204030204" pitchFamily="34" charset="0"/>
              </a:rPr>
              <a:t>that </a:t>
            </a:r>
            <a:r>
              <a:rPr lang="en-US" altLang="en-US" sz="2250" dirty="0">
                <a:solidFill>
                  <a:srgbClr val="FFFF00"/>
                </a:solidFill>
                <a:latin typeface="Calibri" panose="020F0502020204030204" pitchFamily="34" charset="0"/>
              </a:rPr>
              <a:t>there will be a resurrection of the dead</a:t>
            </a:r>
            <a:r>
              <a:rPr lang="en-US" altLang="en-US" sz="2250" dirty="0">
                <a:latin typeface="Calibri" panose="020F0502020204030204" pitchFamily="34" charset="0"/>
              </a:rPr>
              <a:t>,</a:t>
            </a:r>
            <a:br>
              <a:rPr lang="en-US" altLang="en-US" sz="2250" dirty="0">
                <a:latin typeface="Calibri" panose="020F0502020204030204" pitchFamily="34" charset="0"/>
              </a:rPr>
            </a:br>
            <a:r>
              <a:rPr lang="en-US" altLang="en-US" sz="2250" dirty="0">
                <a:solidFill>
                  <a:schemeClr val="bg1"/>
                </a:solidFill>
                <a:latin typeface="Calibri" panose="020F0502020204030204" pitchFamily="34" charset="0"/>
              </a:rPr>
              <a:t>both of the just and the unjust.” </a:t>
            </a:r>
            <a:r>
              <a:rPr lang="en-US" altLang="en-US" sz="2250" b="1" dirty="0">
                <a:solidFill>
                  <a:schemeClr val="bg1"/>
                </a:solidFill>
                <a:latin typeface="Calibri" panose="020F0502020204030204" pitchFamily="34" charset="0"/>
              </a:rPr>
              <a:t>(Acts 24:15)</a:t>
            </a:r>
          </a:p>
        </p:txBody>
      </p:sp>
      <p:sp>
        <p:nvSpPr>
          <p:cNvPr id="2" name="Rectangle 28">
            <a:extLst>
              <a:ext uri="{FF2B5EF4-FFF2-40B4-BE49-F238E27FC236}">
                <a16:creationId xmlns:a16="http://schemas.microsoft.com/office/drawing/2014/main" id="{D681154F-AE93-B363-8609-9FB8E73037A2}"/>
              </a:ext>
            </a:extLst>
          </p:cNvPr>
          <p:cNvSpPr>
            <a:spLocks noChangeArrowheads="1"/>
          </p:cNvSpPr>
          <p:nvPr/>
        </p:nvSpPr>
        <p:spPr bwMode="auto">
          <a:xfrm>
            <a:off x="0" y="0"/>
            <a:ext cx="114300" cy="5143500"/>
          </a:xfrm>
          <a:prstGeom prst="rect">
            <a:avLst/>
          </a:prstGeom>
          <a:solidFill>
            <a:srgbClr val="808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29">
            <a:extLst>
              <a:ext uri="{FF2B5EF4-FFF2-40B4-BE49-F238E27FC236}">
                <a16:creationId xmlns:a16="http://schemas.microsoft.com/office/drawing/2014/main" id="{5F7DB17C-CB39-5D60-AAE8-2C7A5988BA7E}"/>
              </a:ext>
            </a:extLst>
          </p:cNvPr>
          <p:cNvSpPr>
            <a:spLocks noChangeArrowheads="1"/>
          </p:cNvSpPr>
          <p:nvPr/>
        </p:nvSpPr>
        <p:spPr bwMode="auto">
          <a:xfrm>
            <a:off x="9029700" y="0"/>
            <a:ext cx="114300" cy="5143500"/>
          </a:xfrm>
          <a:prstGeom prst="rect">
            <a:avLst/>
          </a:prstGeom>
          <a:solidFill>
            <a:srgbClr val="808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30">
            <a:extLst>
              <a:ext uri="{FF2B5EF4-FFF2-40B4-BE49-F238E27FC236}">
                <a16:creationId xmlns:a16="http://schemas.microsoft.com/office/drawing/2014/main" id="{E8327287-8D51-ADAD-C9DB-6909B9F8A0C3}"/>
              </a:ext>
            </a:extLst>
          </p:cNvPr>
          <p:cNvSpPr>
            <a:spLocks noChangeArrowheads="1"/>
          </p:cNvSpPr>
          <p:nvPr/>
        </p:nvSpPr>
        <p:spPr bwMode="auto">
          <a:xfrm>
            <a:off x="76200" y="0"/>
            <a:ext cx="8991600" cy="114300"/>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31">
            <a:extLst>
              <a:ext uri="{FF2B5EF4-FFF2-40B4-BE49-F238E27FC236}">
                <a16:creationId xmlns:a16="http://schemas.microsoft.com/office/drawing/2014/main" id="{70D81DC4-3050-9C6D-0CD3-ADBB58B505FC}"/>
              </a:ext>
            </a:extLst>
          </p:cNvPr>
          <p:cNvSpPr>
            <a:spLocks noChangeArrowheads="1"/>
          </p:cNvSpPr>
          <p:nvPr/>
        </p:nvSpPr>
        <p:spPr bwMode="auto">
          <a:xfrm>
            <a:off x="0" y="5029199"/>
            <a:ext cx="9067800" cy="114301"/>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91144">
                                            <p:txEl>
                                              <p:pRg st="2" end="2"/>
                                            </p:txEl>
                                          </p:spTgt>
                                        </p:tgtEl>
                                        <p:attrNameLst>
                                          <p:attrName>style.visibility</p:attrName>
                                        </p:attrNameLst>
                                      </p:cBhvr>
                                      <p:to>
                                        <p:strVal val="visible"/>
                                      </p:to>
                                    </p:set>
                                    <p:anim calcmode="lin" valueType="num">
                                      <p:cBhvr>
                                        <p:cTn id="7" dur="500" fill="hold"/>
                                        <p:tgtEl>
                                          <p:spTgt spid="91144">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91144">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91144">
                                            <p:txEl>
                                              <p:pRg st="2" end="2"/>
                                            </p:txEl>
                                          </p:spTgt>
                                        </p:tgtEl>
                                      </p:cBhvr>
                                    </p:animEffect>
                                  </p:childTnLst>
                                </p:cTn>
                              </p:par>
                            </p:childTnLst>
                          </p:cTn>
                        </p:par>
                        <p:par>
                          <p:cTn id="10" fill="hold" nodeType="afterGroup">
                            <p:stCondLst>
                              <p:cond delay="500"/>
                            </p:stCondLst>
                            <p:childTnLst>
                              <p:par>
                                <p:cTn id="11" presetID="53" presetClass="entr" presetSubtype="16" fill="hold" nodeType="afterEffect">
                                  <p:stCondLst>
                                    <p:cond delay="0"/>
                                  </p:stCondLst>
                                  <p:childTnLst>
                                    <p:set>
                                      <p:cBhvr>
                                        <p:cTn id="12" dur="1" fill="hold">
                                          <p:stCondLst>
                                            <p:cond delay="0"/>
                                          </p:stCondLst>
                                        </p:cTn>
                                        <p:tgtEl>
                                          <p:spTgt spid="91149"/>
                                        </p:tgtEl>
                                        <p:attrNameLst>
                                          <p:attrName>style.visibility</p:attrName>
                                        </p:attrNameLst>
                                      </p:cBhvr>
                                      <p:to>
                                        <p:strVal val="visible"/>
                                      </p:to>
                                    </p:set>
                                    <p:anim calcmode="lin" valueType="num">
                                      <p:cBhvr>
                                        <p:cTn id="13" dur="500" fill="hold"/>
                                        <p:tgtEl>
                                          <p:spTgt spid="91149"/>
                                        </p:tgtEl>
                                        <p:attrNameLst>
                                          <p:attrName>ppt_w</p:attrName>
                                        </p:attrNameLst>
                                      </p:cBhvr>
                                      <p:tavLst>
                                        <p:tav tm="0">
                                          <p:val>
                                            <p:fltVal val="0"/>
                                          </p:val>
                                        </p:tav>
                                        <p:tav tm="100000">
                                          <p:val>
                                            <p:strVal val="#ppt_w"/>
                                          </p:val>
                                        </p:tav>
                                      </p:tavLst>
                                    </p:anim>
                                    <p:anim calcmode="lin" valueType="num">
                                      <p:cBhvr>
                                        <p:cTn id="14" dur="500" fill="hold"/>
                                        <p:tgtEl>
                                          <p:spTgt spid="91149"/>
                                        </p:tgtEl>
                                        <p:attrNameLst>
                                          <p:attrName>ppt_h</p:attrName>
                                        </p:attrNameLst>
                                      </p:cBhvr>
                                      <p:tavLst>
                                        <p:tav tm="0">
                                          <p:val>
                                            <p:fltVal val="0"/>
                                          </p:val>
                                        </p:tav>
                                        <p:tav tm="100000">
                                          <p:val>
                                            <p:strVal val="#ppt_h"/>
                                          </p:val>
                                        </p:tav>
                                      </p:tavLst>
                                    </p:anim>
                                    <p:animEffect transition="in" filter="fade">
                                      <p:cBhvr>
                                        <p:cTn id="15" dur="500"/>
                                        <p:tgtEl>
                                          <p:spTgt spid="91149"/>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91150"/>
                                        </p:tgtEl>
                                        <p:attrNameLst>
                                          <p:attrName>style.visibility</p:attrName>
                                        </p:attrNameLst>
                                      </p:cBhvr>
                                      <p:to>
                                        <p:strVal val="visible"/>
                                      </p:to>
                                    </p:set>
                                    <p:anim calcmode="lin" valueType="num">
                                      <p:cBhvr>
                                        <p:cTn id="18" dur="500" fill="hold"/>
                                        <p:tgtEl>
                                          <p:spTgt spid="91150"/>
                                        </p:tgtEl>
                                        <p:attrNameLst>
                                          <p:attrName>ppt_w</p:attrName>
                                        </p:attrNameLst>
                                      </p:cBhvr>
                                      <p:tavLst>
                                        <p:tav tm="0">
                                          <p:val>
                                            <p:fltVal val="0"/>
                                          </p:val>
                                        </p:tav>
                                        <p:tav tm="100000">
                                          <p:val>
                                            <p:strVal val="#ppt_w"/>
                                          </p:val>
                                        </p:tav>
                                      </p:tavLst>
                                    </p:anim>
                                    <p:anim calcmode="lin" valueType="num">
                                      <p:cBhvr>
                                        <p:cTn id="19" dur="500" fill="hold"/>
                                        <p:tgtEl>
                                          <p:spTgt spid="91150"/>
                                        </p:tgtEl>
                                        <p:attrNameLst>
                                          <p:attrName>ppt_h</p:attrName>
                                        </p:attrNameLst>
                                      </p:cBhvr>
                                      <p:tavLst>
                                        <p:tav tm="0">
                                          <p:val>
                                            <p:fltVal val="0"/>
                                          </p:val>
                                        </p:tav>
                                        <p:tav tm="100000">
                                          <p:val>
                                            <p:strVal val="#ppt_h"/>
                                          </p:val>
                                        </p:tav>
                                      </p:tavLst>
                                    </p:anim>
                                    <p:animEffect transition="in" filter="fade">
                                      <p:cBhvr>
                                        <p:cTn id="20" dur="500"/>
                                        <p:tgtEl>
                                          <p:spTgt spid="911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50"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49AC31BD-CA3B-4F25-8D4B-30D136ED3590}"/>
              </a:ext>
            </a:extLst>
          </p:cNvPr>
          <p:cNvSpPr>
            <a:spLocks noGrp="1" noChangeArrowheads="1"/>
          </p:cNvSpPr>
          <p:nvPr>
            <p:ph type="title"/>
          </p:nvPr>
        </p:nvSpPr>
        <p:spPr>
          <a:xfrm>
            <a:off x="1314450" y="171450"/>
            <a:ext cx="6515100" cy="1085850"/>
          </a:xfrm>
          <a:effectLst/>
        </p:spPr>
        <p:txBody>
          <a:bodyPr>
            <a:normAutofit fontScale="90000"/>
          </a:bodyPr>
          <a:lstStyle/>
          <a:p>
            <a:pPr algn="ctr"/>
            <a:r>
              <a:rPr lang="en-US" altLang="en-US" sz="4050" b="1" dirty="0">
                <a:solidFill>
                  <a:schemeClr val="bg1"/>
                </a:solidFill>
              </a:rPr>
              <a:t>Paul’s Teaching of</a:t>
            </a:r>
            <a:br>
              <a:rPr lang="en-US" altLang="en-US" sz="4050" b="1" dirty="0">
                <a:solidFill>
                  <a:schemeClr val="bg1"/>
                </a:solidFill>
              </a:rPr>
            </a:br>
            <a:r>
              <a:rPr lang="en-US" altLang="en-US" sz="4050" b="1" dirty="0">
                <a:solidFill>
                  <a:schemeClr val="bg1"/>
                </a:solidFill>
              </a:rPr>
              <a:t>A Bodily Resurrection</a:t>
            </a:r>
          </a:p>
        </p:txBody>
      </p:sp>
      <p:sp>
        <p:nvSpPr>
          <p:cNvPr id="92168" name="Rectangle 8">
            <a:extLst>
              <a:ext uri="{FF2B5EF4-FFF2-40B4-BE49-F238E27FC236}">
                <a16:creationId xmlns:a16="http://schemas.microsoft.com/office/drawing/2014/main" id="{FCB9C635-F03D-4572-AC12-C1307A869F07}"/>
              </a:ext>
            </a:extLst>
          </p:cNvPr>
          <p:cNvSpPr>
            <a:spLocks noGrp="1" noChangeArrowheads="1"/>
          </p:cNvSpPr>
          <p:nvPr>
            <p:ph idx="1"/>
          </p:nvPr>
        </p:nvSpPr>
        <p:spPr>
          <a:xfrm>
            <a:off x="228600" y="2057400"/>
            <a:ext cx="8686800" cy="2971800"/>
          </a:xfrm>
        </p:spPr>
        <p:txBody>
          <a:bodyPr/>
          <a:lstStyle/>
          <a:p>
            <a:pPr>
              <a:lnSpc>
                <a:spcPct val="100000"/>
              </a:lnSpc>
            </a:pPr>
            <a:r>
              <a:rPr lang="en-US" altLang="en-US" sz="2550" b="1" dirty="0">
                <a:solidFill>
                  <a:srgbClr val="C0BE7C"/>
                </a:solidFill>
                <a:latin typeface="Calibri" panose="020F0502020204030204" pitchFamily="34" charset="0"/>
              </a:rPr>
              <a:t>Verses 1-8</a:t>
            </a:r>
          </a:p>
          <a:p>
            <a:pPr lvl="1">
              <a:lnSpc>
                <a:spcPct val="100000"/>
              </a:lnSpc>
            </a:pPr>
            <a:r>
              <a:rPr lang="en-US" altLang="en-US" sz="2400" dirty="0">
                <a:solidFill>
                  <a:schemeClr val="bg1"/>
                </a:solidFill>
                <a:latin typeface="Calibri" panose="020F0502020204030204" pitchFamily="34" charset="0"/>
              </a:rPr>
              <a:t>Facts of the gospel are critical</a:t>
            </a:r>
          </a:p>
          <a:p>
            <a:pPr lvl="2">
              <a:lnSpc>
                <a:spcPct val="100000"/>
              </a:lnSpc>
            </a:pPr>
            <a:r>
              <a:rPr lang="en-US" altLang="en-US" sz="2250" dirty="0">
                <a:solidFill>
                  <a:schemeClr val="bg1"/>
                </a:solidFill>
                <a:latin typeface="Calibri" panose="020F0502020204030204" pitchFamily="34" charset="0"/>
              </a:rPr>
              <a:t>Consist of the death, burial, and</a:t>
            </a:r>
            <a:br>
              <a:rPr lang="en-US" altLang="en-US" sz="2250" dirty="0">
                <a:solidFill>
                  <a:schemeClr val="bg1"/>
                </a:solidFill>
                <a:latin typeface="Calibri" panose="020F0502020204030204" pitchFamily="34" charset="0"/>
              </a:rPr>
            </a:br>
            <a:r>
              <a:rPr lang="en-US" altLang="en-US" sz="2250" dirty="0">
                <a:solidFill>
                  <a:schemeClr val="bg1"/>
                </a:solidFill>
                <a:latin typeface="Calibri" panose="020F0502020204030204" pitchFamily="34" charset="0"/>
              </a:rPr>
              <a:t>resurrection of Christ – must be believed</a:t>
            </a:r>
          </a:p>
          <a:p>
            <a:pPr>
              <a:lnSpc>
                <a:spcPct val="100000"/>
              </a:lnSpc>
            </a:pPr>
            <a:r>
              <a:rPr lang="en-US" altLang="en-US" sz="2550" b="1" dirty="0">
                <a:solidFill>
                  <a:srgbClr val="C0BE7C"/>
                </a:solidFill>
                <a:latin typeface="Calibri" panose="020F0502020204030204" pitchFamily="34" charset="0"/>
              </a:rPr>
              <a:t>Verses 17-18</a:t>
            </a:r>
          </a:p>
          <a:p>
            <a:pPr lvl="1">
              <a:lnSpc>
                <a:spcPct val="100000"/>
              </a:lnSpc>
            </a:pPr>
            <a:r>
              <a:rPr lang="en-US" altLang="en-US" sz="2400" dirty="0">
                <a:solidFill>
                  <a:schemeClr val="bg1"/>
                </a:solidFill>
                <a:latin typeface="Calibri" panose="020F0502020204030204" pitchFamily="34" charset="0"/>
              </a:rPr>
              <a:t>Without a bodily resurrection of Christ there is no hope for those who have died in Christ</a:t>
            </a:r>
          </a:p>
        </p:txBody>
      </p:sp>
      <p:sp>
        <p:nvSpPr>
          <p:cNvPr id="92167" name="Line 7">
            <a:extLst>
              <a:ext uri="{FF2B5EF4-FFF2-40B4-BE49-F238E27FC236}">
                <a16:creationId xmlns:a16="http://schemas.microsoft.com/office/drawing/2014/main" id="{7E72C43D-D818-4DB7-BAE5-D07DCE84F9F2}"/>
              </a:ext>
            </a:extLst>
          </p:cNvPr>
          <p:cNvSpPr>
            <a:spLocks noChangeShapeType="1"/>
          </p:cNvSpPr>
          <p:nvPr/>
        </p:nvSpPr>
        <p:spPr bwMode="auto">
          <a:xfrm>
            <a:off x="1371600" y="1371600"/>
            <a:ext cx="6400800" cy="0"/>
          </a:xfrm>
          <a:prstGeom prst="line">
            <a:avLst/>
          </a:prstGeom>
          <a:noFill/>
          <a:ln w="25400">
            <a:solidFill>
              <a:srgbClr val="8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92171" name="AutoShape 11">
            <a:extLst>
              <a:ext uri="{FF2B5EF4-FFF2-40B4-BE49-F238E27FC236}">
                <a16:creationId xmlns:a16="http://schemas.microsoft.com/office/drawing/2014/main" id="{0184D909-526A-4426-BE29-0C1BE41768F3}"/>
              </a:ext>
            </a:extLst>
          </p:cNvPr>
          <p:cNvSpPr>
            <a:spLocks noChangeArrowheads="1"/>
          </p:cNvSpPr>
          <p:nvPr/>
        </p:nvSpPr>
        <p:spPr bwMode="auto">
          <a:xfrm>
            <a:off x="1371600" y="1543050"/>
            <a:ext cx="6400800" cy="457200"/>
          </a:xfrm>
          <a:prstGeom prst="flowChartAlternateProcess">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172" name="Text Box 12">
            <a:extLst>
              <a:ext uri="{FF2B5EF4-FFF2-40B4-BE49-F238E27FC236}">
                <a16:creationId xmlns:a16="http://schemas.microsoft.com/office/drawing/2014/main" id="{D6191E52-71CF-47A0-86A2-A865AED19294}"/>
              </a:ext>
            </a:extLst>
          </p:cNvPr>
          <p:cNvSpPr txBox="1">
            <a:spLocks noChangeArrowheads="1"/>
          </p:cNvSpPr>
          <p:nvPr/>
        </p:nvSpPr>
        <p:spPr bwMode="auto">
          <a:xfrm>
            <a:off x="1485900" y="1485905"/>
            <a:ext cx="6172200" cy="530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spcBef>
                <a:spcPct val="50000"/>
              </a:spcBef>
            </a:pPr>
            <a:r>
              <a:rPr lang="en-US" altLang="en-US" sz="2850" b="1" dirty="0">
                <a:solidFill>
                  <a:srgbClr val="003600"/>
                </a:solidFill>
                <a:latin typeface="Calibri" panose="020F0502020204030204" pitchFamily="34" charset="0"/>
              </a:rPr>
              <a:t>Examining the text of 1 Corinthians 15</a:t>
            </a:r>
          </a:p>
        </p:txBody>
      </p:sp>
      <p:pic>
        <p:nvPicPr>
          <p:cNvPr id="92173" name="Picture 13" descr="Family Reading Bible">
            <a:extLst>
              <a:ext uri="{FF2B5EF4-FFF2-40B4-BE49-F238E27FC236}">
                <a16:creationId xmlns:a16="http://schemas.microsoft.com/office/drawing/2014/main" id="{34929AC8-3776-4264-85AA-276236247C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96100" y="2131124"/>
            <a:ext cx="2019300" cy="20193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28">
            <a:extLst>
              <a:ext uri="{FF2B5EF4-FFF2-40B4-BE49-F238E27FC236}">
                <a16:creationId xmlns:a16="http://schemas.microsoft.com/office/drawing/2014/main" id="{0D6F5F0B-E02B-FF61-48B5-5BC5884DAF1D}"/>
              </a:ext>
            </a:extLst>
          </p:cNvPr>
          <p:cNvSpPr>
            <a:spLocks noChangeArrowheads="1"/>
          </p:cNvSpPr>
          <p:nvPr/>
        </p:nvSpPr>
        <p:spPr bwMode="auto">
          <a:xfrm>
            <a:off x="0" y="0"/>
            <a:ext cx="114300" cy="5143500"/>
          </a:xfrm>
          <a:prstGeom prst="rect">
            <a:avLst/>
          </a:prstGeom>
          <a:solidFill>
            <a:srgbClr val="808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29">
            <a:extLst>
              <a:ext uri="{FF2B5EF4-FFF2-40B4-BE49-F238E27FC236}">
                <a16:creationId xmlns:a16="http://schemas.microsoft.com/office/drawing/2014/main" id="{4DFC3C46-BE81-9B98-A34D-E725E3FE464E}"/>
              </a:ext>
            </a:extLst>
          </p:cNvPr>
          <p:cNvSpPr>
            <a:spLocks noChangeArrowheads="1"/>
          </p:cNvSpPr>
          <p:nvPr/>
        </p:nvSpPr>
        <p:spPr bwMode="auto">
          <a:xfrm>
            <a:off x="9029700" y="0"/>
            <a:ext cx="114300" cy="5143500"/>
          </a:xfrm>
          <a:prstGeom prst="rect">
            <a:avLst/>
          </a:prstGeom>
          <a:solidFill>
            <a:srgbClr val="808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30">
            <a:extLst>
              <a:ext uri="{FF2B5EF4-FFF2-40B4-BE49-F238E27FC236}">
                <a16:creationId xmlns:a16="http://schemas.microsoft.com/office/drawing/2014/main" id="{73711E01-95E7-2BFB-4DA7-F267B5EDD953}"/>
              </a:ext>
            </a:extLst>
          </p:cNvPr>
          <p:cNvSpPr>
            <a:spLocks noChangeArrowheads="1"/>
          </p:cNvSpPr>
          <p:nvPr/>
        </p:nvSpPr>
        <p:spPr bwMode="auto">
          <a:xfrm>
            <a:off x="76200" y="0"/>
            <a:ext cx="8991600" cy="114300"/>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31">
            <a:extLst>
              <a:ext uri="{FF2B5EF4-FFF2-40B4-BE49-F238E27FC236}">
                <a16:creationId xmlns:a16="http://schemas.microsoft.com/office/drawing/2014/main" id="{2E77E93D-4879-EDD2-0221-7A9DA48606E4}"/>
              </a:ext>
            </a:extLst>
          </p:cNvPr>
          <p:cNvSpPr>
            <a:spLocks noChangeArrowheads="1"/>
          </p:cNvSpPr>
          <p:nvPr/>
        </p:nvSpPr>
        <p:spPr bwMode="auto">
          <a:xfrm>
            <a:off x="0" y="5029199"/>
            <a:ext cx="9067800" cy="114301"/>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92168">
                                            <p:txEl>
                                              <p:pRg st="0" end="0"/>
                                            </p:txEl>
                                          </p:spTgt>
                                        </p:tgtEl>
                                        <p:attrNameLst>
                                          <p:attrName>style.visibility</p:attrName>
                                        </p:attrNameLst>
                                      </p:cBhvr>
                                      <p:to>
                                        <p:strVal val="visible"/>
                                      </p:to>
                                    </p:set>
                                    <p:anim calcmode="lin" valueType="num">
                                      <p:cBhvr>
                                        <p:cTn id="7" dur="500" fill="hold"/>
                                        <p:tgtEl>
                                          <p:spTgt spid="92168">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92168">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92168">
                                            <p:txEl>
                                              <p:pRg st="0" end="0"/>
                                            </p:txEl>
                                          </p:spTgt>
                                        </p:tgtEl>
                                      </p:cBhvr>
                                    </p:animEffect>
                                  </p:childTnLst>
                                </p:cTn>
                              </p:par>
                            </p:childTnLst>
                          </p:cTn>
                        </p:par>
                        <p:par>
                          <p:cTn id="10" fill="hold" nodeType="afterGroup">
                            <p:stCondLst>
                              <p:cond delay="500"/>
                            </p:stCondLst>
                            <p:childTnLst>
                              <p:par>
                                <p:cTn id="11" presetID="53" presetClass="entr" presetSubtype="16" fill="hold" nodeType="afterEffect">
                                  <p:stCondLst>
                                    <p:cond delay="0"/>
                                  </p:stCondLst>
                                  <p:childTnLst>
                                    <p:set>
                                      <p:cBhvr>
                                        <p:cTn id="12" dur="1" fill="hold">
                                          <p:stCondLst>
                                            <p:cond delay="0"/>
                                          </p:stCondLst>
                                        </p:cTn>
                                        <p:tgtEl>
                                          <p:spTgt spid="92168">
                                            <p:txEl>
                                              <p:pRg st="1" end="1"/>
                                            </p:txEl>
                                          </p:spTgt>
                                        </p:tgtEl>
                                        <p:attrNameLst>
                                          <p:attrName>style.visibility</p:attrName>
                                        </p:attrNameLst>
                                      </p:cBhvr>
                                      <p:to>
                                        <p:strVal val="visible"/>
                                      </p:to>
                                    </p:set>
                                    <p:anim calcmode="lin" valueType="num">
                                      <p:cBhvr>
                                        <p:cTn id="13" dur="500" fill="hold"/>
                                        <p:tgtEl>
                                          <p:spTgt spid="92168">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92168">
                                            <p:txEl>
                                              <p:pRg st="1" end="1"/>
                                            </p:txEl>
                                          </p:spTgt>
                                        </p:tgtEl>
                                        <p:attrNameLst>
                                          <p:attrName>ppt_h</p:attrName>
                                        </p:attrNameLst>
                                      </p:cBhvr>
                                      <p:tavLst>
                                        <p:tav tm="0">
                                          <p:val>
                                            <p:fltVal val="0"/>
                                          </p:val>
                                        </p:tav>
                                        <p:tav tm="100000">
                                          <p:val>
                                            <p:strVal val="#ppt_h"/>
                                          </p:val>
                                        </p:tav>
                                      </p:tavLst>
                                    </p:anim>
                                    <p:animEffect transition="in" filter="fade">
                                      <p:cBhvr>
                                        <p:cTn id="15" dur="500"/>
                                        <p:tgtEl>
                                          <p:spTgt spid="92168">
                                            <p:txEl>
                                              <p:pRg st="1" end="1"/>
                                            </p:txEl>
                                          </p:spTgt>
                                        </p:tgtEl>
                                      </p:cBhvr>
                                    </p:animEffect>
                                  </p:childTnLst>
                                </p:cTn>
                              </p:par>
                            </p:childTnLst>
                          </p:cTn>
                        </p:par>
                        <p:par>
                          <p:cTn id="16" fill="hold" nodeType="afterGroup">
                            <p:stCondLst>
                              <p:cond delay="1000"/>
                            </p:stCondLst>
                            <p:childTnLst>
                              <p:par>
                                <p:cTn id="17" presetID="53" presetClass="entr" presetSubtype="16" fill="hold" nodeType="afterEffect">
                                  <p:stCondLst>
                                    <p:cond delay="0"/>
                                  </p:stCondLst>
                                  <p:childTnLst>
                                    <p:set>
                                      <p:cBhvr>
                                        <p:cTn id="18" dur="1" fill="hold">
                                          <p:stCondLst>
                                            <p:cond delay="0"/>
                                          </p:stCondLst>
                                        </p:cTn>
                                        <p:tgtEl>
                                          <p:spTgt spid="92168">
                                            <p:txEl>
                                              <p:pRg st="2" end="2"/>
                                            </p:txEl>
                                          </p:spTgt>
                                        </p:tgtEl>
                                        <p:attrNameLst>
                                          <p:attrName>style.visibility</p:attrName>
                                        </p:attrNameLst>
                                      </p:cBhvr>
                                      <p:to>
                                        <p:strVal val="visible"/>
                                      </p:to>
                                    </p:set>
                                    <p:anim calcmode="lin" valueType="num">
                                      <p:cBhvr>
                                        <p:cTn id="19" dur="500" fill="hold"/>
                                        <p:tgtEl>
                                          <p:spTgt spid="92168">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92168">
                                            <p:txEl>
                                              <p:pRg st="2" end="2"/>
                                            </p:txEl>
                                          </p:spTgt>
                                        </p:tgtEl>
                                        <p:attrNameLst>
                                          <p:attrName>ppt_h</p:attrName>
                                        </p:attrNameLst>
                                      </p:cBhvr>
                                      <p:tavLst>
                                        <p:tav tm="0">
                                          <p:val>
                                            <p:fltVal val="0"/>
                                          </p:val>
                                        </p:tav>
                                        <p:tav tm="100000">
                                          <p:val>
                                            <p:strVal val="#ppt_h"/>
                                          </p:val>
                                        </p:tav>
                                      </p:tavLst>
                                    </p:anim>
                                    <p:animEffect transition="in" filter="fade">
                                      <p:cBhvr>
                                        <p:cTn id="21" dur="500"/>
                                        <p:tgtEl>
                                          <p:spTgt spid="92168">
                                            <p:txEl>
                                              <p:pRg st="2" end="2"/>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3" presetClass="entr" presetSubtype="16" fill="hold" nodeType="clickEffect">
                                  <p:stCondLst>
                                    <p:cond delay="0"/>
                                  </p:stCondLst>
                                  <p:childTnLst>
                                    <p:set>
                                      <p:cBhvr>
                                        <p:cTn id="25" dur="1" fill="hold">
                                          <p:stCondLst>
                                            <p:cond delay="0"/>
                                          </p:stCondLst>
                                        </p:cTn>
                                        <p:tgtEl>
                                          <p:spTgt spid="92168">
                                            <p:txEl>
                                              <p:pRg st="3" end="3"/>
                                            </p:txEl>
                                          </p:spTgt>
                                        </p:tgtEl>
                                        <p:attrNameLst>
                                          <p:attrName>style.visibility</p:attrName>
                                        </p:attrNameLst>
                                      </p:cBhvr>
                                      <p:to>
                                        <p:strVal val="visible"/>
                                      </p:to>
                                    </p:set>
                                    <p:anim calcmode="lin" valueType="num">
                                      <p:cBhvr>
                                        <p:cTn id="26" dur="500" fill="hold"/>
                                        <p:tgtEl>
                                          <p:spTgt spid="92168">
                                            <p:txEl>
                                              <p:pRg st="3" end="3"/>
                                            </p:txEl>
                                          </p:spTgt>
                                        </p:tgtEl>
                                        <p:attrNameLst>
                                          <p:attrName>ppt_w</p:attrName>
                                        </p:attrNameLst>
                                      </p:cBhvr>
                                      <p:tavLst>
                                        <p:tav tm="0">
                                          <p:val>
                                            <p:fltVal val="0"/>
                                          </p:val>
                                        </p:tav>
                                        <p:tav tm="100000">
                                          <p:val>
                                            <p:strVal val="#ppt_w"/>
                                          </p:val>
                                        </p:tav>
                                      </p:tavLst>
                                    </p:anim>
                                    <p:anim calcmode="lin" valueType="num">
                                      <p:cBhvr>
                                        <p:cTn id="27" dur="500" fill="hold"/>
                                        <p:tgtEl>
                                          <p:spTgt spid="92168">
                                            <p:txEl>
                                              <p:pRg st="3" end="3"/>
                                            </p:txEl>
                                          </p:spTgt>
                                        </p:tgtEl>
                                        <p:attrNameLst>
                                          <p:attrName>ppt_h</p:attrName>
                                        </p:attrNameLst>
                                      </p:cBhvr>
                                      <p:tavLst>
                                        <p:tav tm="0">
                                          <p:val>
                                            <p:fltVal val="0"/>
                                          </p:val>
                                        </p:tav>
                                        <p:tav tm="100000">
                                          <p:val>
                                            <p:strVal val="#ppt_h"/>
                                          </p:val>
                                        </p:tav>
                                      </p:tavLst>
                                    </p:anim>
                                    <p:animEffect transition="in" filter="fade">
                                      <p:cBhvr>
                                        <p:cTn id="28" dur="500"/>
                                        <p:tgtEl>
                                          <p:spTgt spid="92168">
                                            <p:txEl>
                                              <p:pRg st="3" end="3"/>
                                            </p:txEl>
                                          </p:spTgt>
                                        </p:tgtEl>
                                      </p:cBhvr>
                                    </p:animEffect>
                                  </p:childTnLst>
                                </p:cTn>
                              </p:par>
                            </p:childTnLst>
                          </p:cTn>
                        </p:par>
                        <p:par>
                          <p:cTn id="29" fill="hold" nodeType="afterGroup">
                            <p:stCondLst>
                              <p:cond delay="500"/>
                            </p:stCondLst>
                            <p:childTnLst>
                              <p:par>
                                <p:cTn id="30" presetID="53" presetClass="entr" presetSubtype="16" fill="hold" nodeType="afterEffect">
                                  <p:stCondLst>
                                    <p:cond delay="0"/>
                                  </p:stCondLst>
                                  <p:childTnLst>
                                    <p:set>
                                      <p:cBhvr>
                                        <p:cTn id="31" dur="1" fill="hold">
                                          <p:stCondLst>
                                            <p:cond delay="0"/>
                                          </p:stCondLst>
                                        </p:cTn>
                                        <p:tgtEl>
                                          <p:spTgt spid="92168">
                                            <p:txEl>
                                              <p:pRg st="4" end="4"/>
                                            </p:txEl>
                                          </p:spTgt>
                                        </p:tgtEl>
                                        <p:attrNameLst>
                                          <p:attrName>style.visibility</p:attrName>
                                        </p:attrNameLst>
                                      </p:cBhvr>
                                      <p:to>
                                        <p:strVal val="visible"/>
                                      </p:to>
                                    </p:set>
                                    <p:anim calcmode="lin" valueType="num">
                                      <p:cBhvr>
                                        <p:cTn id="32" dur="500" fill="hold"/>
                                        <p:tgtEl>
                                          <p:spTgt spid="92168">
                                            <p:txEl>
                                              <p:pRg st="4" end="4"/>
                                            </p:txEl>
                                          </p:spTgt>
                                        </p:tgtEl>
                                        <p:attrNameLst>
                                          <p:attrName>ppt_w</p:attrName>
                                        </p:attrNameLst>
                                      </p:cBhvr>
                                      <p:tavLst>
                                        <p:tav tm="0">
                                          <p:val>
                                            <p:fltVal val="0"/>
                                          </p:val>
                                        </p:tav>
                                        <p:tav tm="100000">
                                          <p:val>
                                            <p:strVal val="#ppt_w"/>
                                          </p:val>
                                        </p:tav>
                                      </p:tavLst>
                                    </p:anim>
                                    <p:anim calcmode="lin" valueType="num">
                                      <p:cBhvr>
                                        <p:cTn id="33" dur="500" fill="hold"/>
                                        <p:tgtEl>
                                          <p:spTgt spid="92168">
                                            <p:txEl>
                                              <p:pRg st="4" end="4"/>
                                            </p:txEl>
                                          </p:spTgt>
                                        </p:tgtEl>
                                        <p:attrNameLst>
                                          <p:attrName>ppt_h</p:attrName>
                                        </p:attrNameLst>
                                      </p:cBhvr>
                                      <p:tavLst>
                                        <p:tav tm="0">
                                          <p:val>
                                            <p:fltVal val="0"/>
                                          </p:val>
                                        </p:tav>
                                        <p:tav tm="100000">
                                          <p:val>
                                            <p:strVal val="#ppt_h"/>
                                          </p:val>
                                        </p:tav>
                                      </p:tavLst>
                                    </p:anim>
                                    <p:animEffect transition="in" filter="fade">
                                      <p:cBhvr>
                                        <p:cTn id="34" dur="500"/>
                                        <p:tgtEl>
                                          <p:spTgt spid="9216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4210C304-664A-40C0-8468-89421A67DAF8}"/>
              </a:ext>
            </a:extLst>
          </p:cNvPr>
          <p:cNvSpPr>
            <a:spLocks noGrp="1" noChangeArrowheads="1"/>
          </p:cNvSpPr>
          <p:nvPr>
            <p:ph type="title"/>
          </p:nvPr>
        </p:nvSpPr>
        <p:spPr>
          <a:xfrm>
            <a:off x="1314450" y="171450"/>
            <a:ext cx="6515100" cy="1085850"/>
          </a:xfrm>
          <a:effectLst/>
        </p:spPr>
        <p:txBody>
          <a:bodyPr>
            <a:normAutofit fontScale="90000"/>
          </a:bodyPr>
          <a:lstStyle/>
          <a:p>
            <a:pPr algn="ctr"/>
            <a:r>
              <a:rPr lang="en-US" altLang="en-US" sz="4050" b="1" dirty="0">
                <a:solidFill>
                  <a:schemeClr val="bg1"/>
                </a:solidFill>
              </a:rPr>
              <a:t>Paul’s Teaching of</a:t>
            </a:r>
            <a:br>
              <a:rPr lang="en-US" altLang="en-US" sz="4050" b="1" dirty="0">
                <a:solidFill>
                  <a:schemeClr val="bg1"/>
                </a:solidFill>
              </a:rPr>
            </a:br>
            <a:r>
              <a:rPr lang="en-US" altLang="en-US" sz="4050" b="1" dirty="0">
                <a:solidFill>
                  <a:schemeClr val="bg1"/>
                </a:solidFill>
              </a:rPr>
              <a:t>A Bodily Resurrection</a:t>
            </a:r>
          </a:p>
        </p:txBody>
      </p:sp>
      <p:sp>
        <p:nvSpPr>
          <p:cNvPr id="93192" name="Rectangle 8">
            <a:extLst>
              <a:ext uri="{FF2B5EF4-FFF2-40B4-BE49-F238E27FC236}">
                <a16:creationId xmlns:a16="http://schemas.microsoft.com/office/drawing/2014/main" id="{F284BF75-02FB-400E-BF6E-E95A74761C06}"/>
              </a:ext>
            </a:extLst>
          </p:cNvPr>
          <p:cNvSpPr>
            <a:spLocks noGrp="1" noChangeArrowheads="1"/>
          </p:cNvSpPr>
          <p:nvPr>
            <p:ph idx="1"/>
          </p:nvPr>
        </p:nvSpPr>
        <p:spPr>
          <a:xfrm>
            <a:off x="228600" y="2057400"/>
            <a:ext cx="8686800" cy="2971800"/>
          </a:xfrm>
        </p:spPr>
        <p:txBody>
          <a:bodyPr/>
          <a:lstStyle/>
          <a:p>
            <a:pPr>
              <a:lnSpc>
                <a:spcPct val="100000"/>
              </a:lnSpc>
            </a:pPr>
            <a:r>
              <a:rPr lang="en-US" altLang="en-US" sz="2550" b="1" dirty="0">
                <a:solidFill>
                  <a:srgbClr val="C0BE7C"/>
                </a:solidFill>
                <a:latin typeface="Calibri" panose="020F0502020204030204" pitchFamily="34" charset="0"/>
              </a:rPr>
              <a:t>Verse 20</a:t>
            </a:r>
          </a:p>
          <a:p>
            <a:pPr lvl="1">
              <a:lnSpc>
                <a:spcPct val="100000"/>
              </a:lnSpc>
            </a:pPr>
            <a:r>
              <a:rPr lang="en-US" altLang="en-US" sz="2400" dirty="0">
                <a:solidFill>
                  <a:schemeClr val="bg1"/>
                </a:solidFill>
                <a:latin typeface="Calibri" panose="020F0502020204030204" pitchFamily="34" charset="0"/>
              </a:rPr>
              <a:t>First fruits guaranteed a harvest</a:t>
            </a:r>
          </a:p>
          <a:p>
            <a:pPr lvl="2">
              <a:lnSpc>
                <a:spcPct val="100000"/>
              </a:lnSpc>
            </a:pPr>
            <a:r>
              <a:rPr lang="en-US" altLang="en-US" sz="2250" dirty="0">
                <a:solidFill>
                  <a:schemeClr val="bg1"/>
                </a:solidFill>
                <a:latin typeface="Calibri" panose="020F0502020204030204" pitchFamily="34" charset="0"/>
              </a:rPr>
              <a:t>Resurrection of Jesus guarantees a future</a:t>
            </a:r>
            <a:br>
              <a:rPr lang="en-US" altLang="en-US" sz="2250" dirty="0">
                <a:solidFill>
                  <a:schemeClr val="bg1"/>
                </a:solidFill>
                <a:latin typeface="Calibri" panose="020F0502020204030204" pitchFamily="34" charset="0"/>
              </a:rPr>
            </a:br>
            <a:r>
              <a:rPr lang="en-US" altLang="en-US" sz="2250" dirty="0">
                <a:solidFill>
                  <a:schemeClr val="bg1"/>
                </a:solidFill>
                <a:latin typeface="Calibri" panose="020F0502020204030204" pitchFamily="34" charset="0"/>
              </a:rPr>
              <a:t>resurrection</a:t>
            </a:r>
          </a:p>
          <a:p>
            <a:pPr>
              <a:lnSpc>
                <a:spcPct val="100000"/>
              </a:lnSpc>
            </a:pPr>
            <a:r>
              <a:rPr lang="en-US" altLang="en-US" sz="2550" b="1" dirty="0">
                <a:solidFill>
                  <a:srgbClr val="C0BE7C"/>
                </a:solidFill>
                <a:latin typeface="Calibri" panose="020F0502020204030204" pitchFamily="34" charset="0"/>
              </a:rPr>
              <a:t>Verses 21-23</a:t>
            </a:r>
          </a:p>
          <a:p>
            <a:pPr lvl="1">
              <a:lnSpc>
                <a:spcPct val="100000"/>
              </a:lnSpc>
            </a:pPr>
            <a:r>
              <a:rPr lang="en-US" altLang="en-US" sz="2400" dirty="0">
                <a:solidFill>
                  <a:schemeClr val="bg1"/>
                </a:solidFill>
                <a:latin typeface="Calibri" panose="020F0502020204030204" pitchFamily="34" charset="0"/>
              </a:rPr>
              <a:t>When Jesus returns, the dead will be raised from the grave</a:t>
            </a:r>
          </a:p>
        </p:txBody>
      </p:sp>
      <p:sp>
        <p:nvSpPr>
          <p:cNvPr id="93191" name="Line 7">
            <a:extLst>
              <a:ext uri="{FF2B5EF4-FFF2-40B4-BE49-F238E27FC236}">
                <a16:creationId xmlns:a16="http://schemas.microsoft.com/office/drawing/2014/main" id="{D67C664E-E388-47E5-ADF3-FF31E403836F}"/>
              </a:ext>
            </a:extLst>
          </p:cNvPr>
          <p:cNvSpPr>
            <a:spLocks noChangeShapeType="1"/>
          </p:cNvSpPr>
          <p:nvPr/>
        </p:nvSpPr>
        <p:spPr bwMode="auto">
          <a:xfrm>
            <a:off x="1371600" y="1371600"/>
            <a:ext cx="6400800" cy="0"/>
          </a:xfrm>
          <a:prstGeom prst="line">
            <a:avLst/>
          </a:prstGeom>
          <a:noFill/>
          <a:ln w="25400">
            <a:solidFill>
              <a:srgbClr val="8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93193" name="AutoShape 9">
            <a:extLst>
              <a:ext uri="{FF2B5EF4-FFF2-40B4-BE49-F238E27FC236}">
                <a16:creationId xmlns:a16="http://schemas.microsoft.com/office/drawing/2014/main" id="{C25E3988-4EFE-4B47-9810-7C60E90D9C5F}"/>
              </a:ext>
            </a:extLst>
          </p:cNvPr>
          <p:cNvSpPr>
            <a:spLocks noChangeArrowheads="1"/>
          </p:cNvSpPr>
          <p:nvPr/>
        </p:nvSpPr>
        <p:spPr bwMode="auto">
          <a:xfrm>
            <a:off x="1371600" y="1543050"/>
            <a:ext cx="6400800" cy="457200"/>
          </a:xfrm>
          <a:prstGeom prst="flowChartAlternateProcess">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3194" name="Text Box 10">
            <a:extLst>
              <a:ext uri="{FF2B5EF4-FFF2-40B4-BE49-F238E27FC236}">
                <a16:creationId xmlns:a16="http://schemas.microsoft.com/office/drawing/2014/main" id="{26775B26-3060-4E03-87F1-6978EA352997}"/>
              </a:ext>
            </a:extLst>
          </p:cNvPr>
          <p:cNvSpPr txBox="1">
            <a:spLocks noChangeArrowheads="1"/>
          </p:cNvSpPr>
          <p:nvPr/>
        </p:nvSpPr>
        <p:spPr bwMode="auto">
          <a:xfrm>
            <a:off x="1485900" y="1485905"/>
            <a:ext cx="6172200" cy="530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spcBef>
                <a:spcPct val="50000"/>
              </a:spcBef>
            </a:pPr>
            <a:r>
              <a:rPr lang="en-US" altLang="en-US" sz="2850" b="1" dirty="0">
                <a:solidFill>
                  <a:srgbClr val="003600"/>
                </a:solidFill>
                <a:latin typeface="Calibri" panose="020F0502020204030204" pitchFamily="34" charset="0"/>
              </a:rPr>
              <a:t>Examining the text of 1 Corinthians 15</a:t>
            </a:r>
          </a:p>
        </p:txBody>
      </p:sp>
      <p:pic>
        <p:nvPicPr>
          <p:cNvPr id="93196" name="Picture 12" descr="Bible and Jesus">
            <a:extLst>
              <a:ext uri="{FF2B5EF4-FFF2-40B4-BE49-F238E27FC236}">
                <a16:creationId xmlns:a16="http://schemas.microsoft.com/office/drawing/2014/main" id="{1152180D-FE46-4DCF-BD6A-E57EF9C5CE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83053" y="2114550"/>
            <a:ext cx="1632347" cy="20574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28">
            <a:extLst>
              <a:ext uri="{FF2B5EF4-FFF2-40B4-BE49-F238E27FC236}">
                <a16:creationId xmlns:a16="http://schemas.microsoft.com/office/drawing/2014/main" id="{7F912536-F3CB-576F-801F-B1F38DED1C12}"/>
              </a:ext>
            </a:extLst>
          </p:cNvPr>
          <p:cNvSpPr>
            <a:spLocks noChangeArrowheads="1"/>
          </p:cNvSpPr>
          <p:nvPr/>
        </p:nvSpPr>
        <p:spPr bwMode="auto">
          <a:xfrm>
            <a:off x="0" y="0"/>
            <a:ext cx="114300" cy="5143500"/>
          </a:xfrm>
          <a:prstGeom prst="rect">
            <a:avLst/>
          </a:prstGeom>
          <a:solidFill>
            <a:srgbClr val="808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29">
            <a:extLst>
              <a:ext uri="{FF2B5EF4-FFF2-40B4-BE49-F238E27FC236}">
                <a16:creationId xmlns:a16="http://schemas.microsoft.com/office/drawing/2014/main" id="{C9001DC9-98DC-F30C-45E1-8B97E88C71F5}"/>
              </a:ext>
            </a:extLst>
          </p:cNvPr>
          <p:cNvSpPr>
            <a:spLocks noChangeArrowheads="1"/>
          </p:cNvSpPr>
          <p:nvPr/>
        </p:nvSpPr>
        <p:spPr bwMode="auto">
          <a:xfrm>
            <a:off x="9029700" y="0"/>
            <a:ext cx="114300" cy="5143500"/>
          </a:xfrm>
          <a:prstGeom prst="rect">
            <a:avLst/>
          </a:prstGeom>
          <a:solidFill>
            <a:srgbClr val="808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30">
            <a:extLst>
              <a:ext uri="{FF2B5EF4-FFF2-40B4-BE49-F238E27FC236}">
                <a16:creationId xmlns:a16="http://schemas.microsoft.com/office/drawing/2014/main" id="{17FBB73B-4A24-1420-2414-8542542DAFF0}"/>
              </a:ext>
            </a:extLst>
          </p:cNvPr>
          <p:cNvSpPr>
            <a:spLocks noChangeArrowheads="1"/>
          </p:cNvSpPr>
          <p:nvPr/>
        </p:nvSpPr>
        <p:spPr bwMode="auto">
          <a:xfrm>
            <a:off x="76200" y="0"/>
            <a:ext cx="8991600" cy="114300"/>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31">
            <a:extLst>
              <a:ext uri="{FF2B5EF4-FFF2-40B4-BE49-F238E27FC236}">
                <a16:creationId xmlns:a16="http://schemas.microsoft.com/office/drawing/2014/main" id="{643BF867-82F4-A970-2DE8-1CFFBB8A952F}"/>
              </a:ext>
            </a:extLst>
          </p:cNvPr>
          <p:cNvSpPr>
            <a:spLocks noChangeArrowheads="1"/>
          </p:cNvSpPr>
          <p:nvPr/>
        </p:nvSpPr>
        <p:spPr bwMode="auto">
          <a:xfrm>
            <a:off x="0" y="5029199"/>
            <a:ext cx="9067800" cy="114301"/>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93192">
                                            <p:txEl>
                                              <p:pRg st="3" end="3"/>
                                            </p:txEl>
                                          </p:spTgt>
                                        </p:tgtEl>
                                        <p:attrNameLst>
                                          <p:attrName>style.visibility</p:attrName>
                                        </p:attrNameLst>
                                      </p:cBhvr>
                                      <p:to>
                                        <p:strVal val="visible"/>
                                      </p:to>
                                    </p:set>
                                    <p:anim calcmode="lin" valueType="num">
                                      <p:cBhvr>
                                        <p:cTn id="7" dur="500" fill="hold"/>
                                        <p:tgtEl>
                                          <p:spTgt spid="93192">
                                            <p:txEl>
                                              <p:pRg st="3" end="3"/>
                                            </p:txEl>
                                          </p:spTgt>
                                        </p:tgtEl>
                                        <p:attrNameLst>
                                          <p:attrName>ppt_w</p:attrName>
                                        </p:attrNameLst>
                                      </p:cBhvr>
                                      <p:tavLst>
                                        <p:tav tm="0">
                                          <p:val>
                                            <p:fltVal val="0"/>
                                          </p:val>
                                        </p:tav>
                                        <p:tav tm="100000">
                                          <p:val>
                                            <p:strVal val="#ppt_w"/>
                                          </p:val>
                                        </p:tav>
                                      </p:tavLst>
                                    </p:anim>
                                    <p:anim calcmode="lin" valueType="num">
                                      <p:cBhvr>
                                        <p:cTn id="8" dur="500" fill="hold"/>
                                        <p:tgtEl>
                                          <p:spTgt spid="93192">
                                            <p:txEl>
                                              <p:pRg st="3" end="3"/>
                                            </p:txEl>
                                          </p:spTgt>
                                        </p:tgtEl>
                                        <p:attrNameLst>
                                          <p:attrName>ppt_h</p:attrName>
                                        </p:attrNameLst>
                                      </p:cBhvr>
                                      <p:tavLst>
                                        <p:tav tm="0">
                                          <p:val>
                                            <p:fltVal val="0"/>
                                          </p:val>
                                        </p:tav>
                                        <p:tav tm="100000">
                                          <p:val>
                                            <p:strVal val="#ppt_h"/>
                                          </p:val>
                                        </p:tav>
                                      </p:tavLst>
                                    </p:anim>
                                    <p:animEffect transition="in" filter="fade">
                                      <p:cBhvr>
                                        <p:cTn id="9" dur="500"/>
                                        <p:tgtEl>
                                          <p:spTgt spid="93192">
                                            <p:txEl>
                                              <p:pRg st="3" end="3"/>
                                            </p:txEl>
                                          </p:spTgt>
                                        </p:tgtEl>
                                      </p:cBhvr>
                                    </p:animEffect>
                                  </p:childTnLst>
                                </p:cTn>
                              </p:par>
                            </p:childTnLst>
                          </p:cTn>
                        </p:par>
                        <p:par>
                          <p:cTn id="10" fill="hold" nodeType="afterGroup">
                            <p:stCondLst>
                              <p:cond delay="500"/>
                            </p:stCondLst>
                            <p:childTnLst>
                              <p:par>
                                <p:cTn id="11" presetID="53" presetClass="entr" presetSubtype="16" fill="hold" nodeType="afterEffect">
                                  <p:stCondLst>
                                    <p:cond delay="0"/>
                                  </p:stCondLst>
                                  <p:childTnLst>
                                    <p:set>
                                      <p:cBhvr>
                                        <p:cTn id="12" dur="1" fill="hold">
                                          <p:stCondLst>
                                            <p:cond delay="0"/>
                                          </p:stCondLst>
                                        </p:cTn>
                                        <p:tgtEl>
                                          <p:spTgt spid="93192">
                                            <p:txEl>
                                              <p:pRg st="4" end="4"/>
                                            </p:txEl>
                                          </p:spTgt>
                                        </p:tgtEl>
                                        <p:attrNameLst>
                                          <p:attrName>style.visibility</p:attrName>
                                        </p:attrNameLst>
                                      </p:cBhvr>
                                      <p:to>
                                        <p:strVal val="visible"/>
                                      </p:to>
                                    </p:set>
                                    <p:anim calcmode="lin" valueType="num">
                                      <p:cBhvr>
                                        <p:cTn id="13" dur="500" fill="hold"/>
                                        <p:tgtEl>
                                          <p:spTgt spid="93192">
                                            <p:txEl>
                                              <p:pRg st="4" end="4"/>
                                            </p:txEl>
                                          </p:spTgt>
                                        </p:tgtEl>
                                        <p:attrNameLst>
                                          <p:attrName>ppt_w</p:attrName>
                                        </p:attrNameLst>
                                      </p:cBhvr>
                                      <p:tavLst>
                                        <p:tav tm="0">
                                          <p:val>
                                            <p:fltVal val="0"/>
                                          </p:val>
                                        </p:tav>
                                        <p:tav tm="100000">
                                          <p:val>
                                            <p:strVal val="#ppt_w"/>
                                          </p:val>
                                        </p:tav>
                                      </p:tavLst>
                                    </p:anim>
                                    <p:anim calcmode="lin" valueType="num">
                                      <p:cBhvr>
                                        <p:cTn id="14" dur="500" fill="hold"/>
                                        <p:tgtEl>
                                          <p:spTgt spid="93192">
                                            <p:txEl>
                                              <p:pRg st="4" end="4"/>
                                            </p:txEl>
                                          </p:spTgt>
                                        </p:tgtEl>
                                        <p:attrNameLst>
                                          <p:attrName>ppt_h</p:attrName>
                                        </p:attrNameLst>
                                      </p:cBhvr>
                                      <p:tavLst>
                                        <p:tav tm="0">
                                          <p:val>
                                            <p:fltVal val="0"/>
                                          </p:val>
                                        </p:tav>
                                        <p:tav tm="100000">
                                          <p:val>
                                            <p:strVal val="#ppt_h"/>
                                          </p:val>
                                        </p:tav>
                                      </p:tavLst>
                                    </p:anim>
                                    <p:animEffect transition="in" filter="fade">
                                      <p:cBhvr>
                                        <p:cTn id="15" dur="500"/>
                                        <p:tgtEl>
                                          <p:spTgt spid="9319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821E37D5-CF18-4029-81D3-59B813C8DABB}"/>
              </a:ext>
            </a:extLst>
          </p:cNvPr>
          <p:cNvSpPr>
            <a:spLocks noGrp="1" noChangeArrowheads="1"/>
          </p:cNvSpPr>
          <p:nvPr>
            <p:ph type="title"/>
          </p:nvPr>
        </p:nvSpPr>
        <p:spPr>
          <a:xfrm>
            <a:off x="1314450" y="171450"/>
            <a:ext cx="6515100" cy="1085850"/>
          </a:xfrm>
          <a:effectLst/>
        </p:spPr>
        <p:txBody>
          <a:bodyPr>
            <a:normAutofit fontScale="90000"/>
          </a:bodyPr>
          <a:lstStyle/>
          <a:p>
            <a:pPr algn="ctr"/>
            <a:r>
              <a:rPr lang="en-US" altLang="en-US" sz="4050" b="1" dirty="0">
                <a:solidFill>
                  <a:schemeClr val="bg1"/>
                </a:solidFill>
              </a:rPr>
              <a:t>Paul’s Teaching of</a:t>
            </a:r>
            <a:br>
              <a:rPr lang="en-US" altLang="en-US" sz="4050" b="1" dirty="0">
                <a:solidFill>
                  <a:schemeClr val="bg1"/>
                </a:solidFill>
              </a:rPr>
            </a:br>
            <a:r>
              <a:rPr lang="en-US" altLang="en-US" sz="4050" b="1" dirty="0">
                <a:solidFill>
                  <a:schemeClr val="bg1"/>
                </a:solidFill>
              </a:rPr>
              <a:t>A Bodily Resurrection</a:t>
            </a:r>
          </a:p>
        </p:txBody>
      </p:sp>
      <p:sp>
        <p:nvSpPr>
          <p:cNvPr id="94216" name="Rectangle 8">
            <a:extLst>
              <a:ext uri="{FF2B5EF4-FFF2-40B4-BE49-F238E27FC236}">
                <a16:creationId xmlns:a16="http://schemas.microsoft.com/office/drawing/2014/main" id="{CB11A102-3807-4CA3-BEFB-8FCC0DCE9549}"/>
              </a:ext>
            </a:extLst>
          </p:cNvPr>
          <p:cNvSpPr>
            <a:spLocks noGrp="1" noChangeArrowheads="1"/>
          </p:cNvSpPr>
          <p:nvPr>
            <p:ph idx="1"/>
          </p:nvPr>
        </p:nvSpPr>
        <p:spPr>
          <a:xfrm>
            <a:off x="228600" y="2057400"/>
            <a:ext cx="8724900" cy="2971800"/>
          </a:xfrm>
        </p:spPr>
        <p:txBody>
          <a:bodyPr/>
          <a:lstStyle/>
          <a:p>
            <a:pPr>
              <a:lnSpc>
                <a:spcPct val="100000"/>
              </a:lnSpc>
            </a:pPr>
            <a:r>
              <a:rPr lang="en-US" altLang="en-US" sz="2550" b="1" dirty="0">
                <a:solidFill>
                  <a:srgbClr val="C0BE7C"/>
                </a:solidFill>
                <a:latin typeface="Calibri" panose="020F0502020204030204" pitchFamily="34" charset="0"/>
              </a:rPr>
              <a:t>Verses 29-34</a:t>
            </a:r>
          </a:p>
          <a:p>
            <a:pPr lvl="1">
              <a:lnSpc>
                <a:spcPct val="100000"/>
              </a:lnSpc>
            </a:pPr>
            <a:r>
              <a:rPr lang="en-US" altLang="en-US" sz="2400" dirty="0">
                <a:solidFill>
                  <a:schemeClr val="bg1"/>
                </a:solidFill>
                <a:latin typeface="Calibri" panose="020F0502020204030204" pitchFamily="34" charset="0"/>
              </a:rPr>
              <a:t>Paul presents the consequences of denying the resurrection</a:t>
            </a:r>
            <a:br>
              <a:rPr lang="en-US" altLang="en-US" sz="2400" dirty="0">
                <a:solidFill>
                  <a:schemeClr val="bg1"/>
                </a:solidFill>
                <a:latin typeface="Calibri" panose="020F0502020204030204" pitchFamily="34" charset="0"/>
              </a:rPr>
            </a:br>
            <a:r>
              <a:rPr lang="en-US" altLang="en-US" sz="2400" dirty="0">
                <a:solidFill>
                  <a:schemeClr val="bg1"/>
                </a:solidFill>
                <a:latin typeface="Calibri" panose="020F0502020204030204" pitchFamily="34" charset="0"/>
              </a:rPr>
              <a:t>of the dead</a:t>
            </a:r>
          </a:p>
          <a:p>
            <a:pPr>
              <a:lnSpc>
                <a:spcPct val="100000"/>
              </a:lnSpc>
            </a:pPr>
            <a:r>
              <a:rPr lang="en-US" altLang="en-US" sz="2550" b="1" dirty="0">
                <a:solidFill>
                  <a:srgbClr val="C0BE7C"/>
                </a:solidFill>
                <a:latin typeface="Calibri" panose="020F0502020204030204" pitchFamily="34" charset="0"/>
              </a:rPr>
              <a:t>Verses 35-50</a:t>
            </a:r>
          </a:p>
          <a:p>
            <a:pPr lvl="1">
              <a:lnSpc>
                <a:spcPct val="100000"/>
              </a:lnSpc>
            </a:pPr>
            <a:r>
              <a:rPr lang="en-US" altLang="en-US" sz="2400" dirty="0">
                <a:solidFill>
                  <a:schemeClr val="bg1"/>
                </a:solidFill>
                <a:latin typeface="Calibri" panose="020F0502020204030204" pitchFamily="34" charset="0"/>
              </a:rPr>
              <a:t>He anticipates objections to the bodily resurrection</a:t>
            </a:r>
          </a:p>
        </p:txBody>
      </p:sp>
      <p:sp>
        <p:nvSpPr>
          <p:cNvPr id="94215" name="Line 7">
            <a:extLst>
              <a:ext uri="{FF2B5EF4-FFF2-40B4-BE49-F238E27FC236}">
                <a16:creationId xmlns:a16="http://schemas.microsoft.com/office/drawing/2014/main" id="{415C9D2F-CACC-4E59-8B12-D0202C564512}"/>
              </a:ext>
            </a:extLst>
          </p:cNvPr>
          <p:cNvSpPr>
            <a:spLocks noChangeShapeType="1"/>
          </p:cNvSpPr>
          <p:nvPr/>
        </p:nvSpPr>
        <p:spPr bwMode="auto">
          <a:xfrm>
            <a:off x="1371600" y="1371600"/>
            <a:ext cx="6400800" cy="0"/>
          </a:xfrm>
          <a:prstGeom prst="line">
            <a:avLst/>
          </a:prstGeom>
          <a:noFill/>
          <a:ln w="25400">
            <a:solidFill>
              <a:srgbClr val="8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94217" name="AutoShape 9">
            <a:extLst>
              <a:ext uri="{FF2B5EF4-FFF2-40B4-BE49-F238E27FC236}">
                <a16:creationId xmlns:a16="http://schemas.microsoft.com/office/drawing/2014/main" id="{A4E0B3A9-9130-4866-A579-C32DE9F7943D}"/>
              </a:ext>
            </a:extLst>
          </p:cNvPr>
          <p:cNvSpPr>
            <a:spLocks noChangeArrowheads="1"/>
          </p:cNvSpPr>
          <p:nvPr/>
        </p:nvSpPr>
        <p:spPr bwMode="auto">
          <a:xfrm>
            <a:off x="1371600" y="1543050"/>
            <a:ext cx="6400800" cy="457200"/>
          </a:xfrm>
          <a:prstGeom prst="flowChartAlternateProcess">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4218" name="Text Box 10">
            <a:extLst>
              <a:ext uri="{FF2B5EF4-FFF2-40B4-BE49-F238E27FC236}">
                <a16:creationId xmlns:a16="http://schemas.microsoft.com/office/drawing/2014/main" id="{1E79856B-8EFC-45AB-9F00-DA6C42EADE15}"/>
              </a:ext>
            </a:extLst>
          </p:cNvPr>
          <p:cNvSpPr txBox="1">
            <a:spLocks noChangeArrowheads="1"/>
          </p:cNvSpPr>
          <p:nvPr/>
        </p:nvSpPr>
        <p:spPr bwMode="auto">
          <a:xfrm>
            <a:off x="1485900" y="1485905"/>
            <a:ext cx="6172200" cy="530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spcBef>
                <a:spcPct val="50000"/>
              </a:spcBef>
            </a:pPr>
            <a:r>
              <a:rPr lang="en-US" altLang="en-US" sz="2850" b="1" dirty="0">
                <a:solidFill>
                  <a:srgbClr val="003600"/>
                </a:solidFill>
                <a:latin typeface="Calibri" panose="020F0502020204030204" pitchFamily="34" charset="0"/>
              </a:rPr>
              <a:t>Examining the text of 1 Corinthians 15</a:t>
            </a:r>
          </a:p>
        </p:txBody>
      </p:sp>
      <p:pic>
        <p:nvPicPr>
          <p:cNvPr id="94220" name="Picture 12" descr="Bible Reading4">
            <a:extLst>
              <a:ext uri="{FF2B5EF4-FFF2-40B4-BE49-F238E27FC236}">
                <a16:creationId xmlns:a16="http://schemas.microsoft.com/office/drawing/2014/main" id="{1600DA1C-A30F-4FC8-86DA-322BB18858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9000" y="2952750"/>
            <a:ext cx="1676400" cy="196498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28">
            <a:extLst>
              <a:ext uri="{FF2B5EF4-FFF2-40B4-BE49-F238E27FC236}">
                <a16:creationId xmlns:a16="http://schemas.microsoft.com/office/drawing/2014/main" id="{01B1F6A6-19C8-7160-A5BB-931D7B389086}"/>
              </a:ext>
            </a:extLst>
          </p:cNvPr>
          <p:cNvSpPr>
            <a:spLocks noChangeArrowheads="1"/>
          </p:cNvSpPr>
          <p:nvPr/>
        </p:nvSpPr>
        <p:spPr bwMode="auto">
          <a:xfrm>
            <a:off x="0" y="0"/>
            <a:ext cx="114300" cy="5143500"/>
          </a:xfrm>
          <a:prstGeom prst="rect">
            <a:avLst/>
          </a:prstGeom>
          <a:solidFill>
            <a:srgbClr val="808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29">
            <a:extLst>
              <a:ext uri="{FF2B5EF4-FFF2-40B4-BE49-F238E27FC236}">
                <a16:creationId xmlns:a16="http://schemas.microsoft.com/office/drawing/2014/main" id="{399541E6-073A-66D9-D89E-0A71D2359B48}"/>
              </a:ext>
            </a:extLst>
          </p:cNvPr>
          <p:cNvSpPr>
            <a:spLocks noChangeArrowheads="1"/>
          </p:cNvSpPr>
          <p:nvPr/>
        </p:nvSpPr>
        <p:spPr bwMode="auto">
          <a:xfrm>
            <a:off x="9029700" y="0"/>
            <a:ext cx="114300" cy="5143500"/>
          </a:xfrm>
          <a:prstGeom prst="rect">
            <a:avLst/>
          </a:prstGeom>
          <a:solidFill>
            <a:srgbClr val="808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30">
            <a:extLst>
              <a:ext uri="{FF2B5EF4-FFF2-40B4-BE49-F238E27FC236}">
                <a16:creationId xmlns:a16="http://schemas.microsoft.com/office/drawing/2014/main" id="{619F488F-6B21-CC69-1FE4-954C68368BD7}"/>
              </a:ext>
            </a:extLst>
          </p:cNvPr>
          <p:cNvSpPr>
            <a:spLocks noChangeArrowheads="1"/>
          </p:cNvSpPr>
          <p:nvPr/>
        </p:nvSpPr>
        <p:spPr bwMode="auto">
          <a:xfrm>
            <a:off x="76200" y="0"/>
            <a:ext cx="8991600" cy="114300"/>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31">
            <a:extLst>
              <a:ext uri="{FF2B5EF4-FFF2-40B4-BE49-F238E27FC236}">
                <a16:creationId xmlns:a16="http://schemas.microsoft.com/office/drawing/2014/main" id="{5DEA823D-7C6A-ACF5-9A1F-DD88A229F9E3}"/>
              </a:ext>
            </a:extLst>
          </p:cNvPr>
          <p:cNvSpPr>
            <a:spLocks noChangeArrowheads="1"/>
          </p:cNvSpPr>
          <p:nvPr/>
        </p:nvSpPr>
        <p:spPr bwMode="auto">
          <a:xfrm>
            <a:off x="0" y="5029199"/>
            <a:ext cx="9067800" cy="114301"/>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94216">
                                            <p:txEl>
                                              <p:pRg st="2" end="2"/>
                                            </p:txEl>
                                          </p:spTgt>
                                        </p:tgtEl>
                                        <p:attrNameLst>
                                          <p:attrName>style.visibility</p:attrName>
                                        </p:attrNameLst>
                                      </p:cBhvr>
                                      <p:to>
                                        <p:strVal val="visible"/>
                                      </p:to>
                                    </p:set>
                                    <p:anim calcmode="lin" valueType="num">
                                      <p:cBhvr>
                                        <p:cTn id="7" dur="500" fill="hold"/>
                                        <p:tgtEl>
                                          <p:spTgt spid="94216">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94216">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94216">
                                            <p:txEl>
                                              <p:pRg st="2" end="2"/>
                                            </p:txEl>
                                          </p:spTgt>
                                        </p:tgtEl>
                                      </p:cBhvr>
                                    </p:animEffect>
                                  </p:childTnLst>
                                </p:cTn>
                              </p:par>
                            </p:childTnLst>
                          </p:cTn>
                        </p:par>
                        <p:par>
                          <p:cTn id="10" fill="hold" nodeType="afterGroup">
                            <p:stCondLst>
                              <p:cond delay="500"/>
                            </p:stCondLst>
                            <p:childTnLst>
                              <p:par>
                                <p:cTn id="11" presetID="53" presetClass="entr" presetSubtype="16" fill="hold" nodeType="afterEffect">
                                  <p:stCondLst>
                                    <p:cond delay="0"/>
                                  </p:stCondLst>
                                  <p:childTnLst>
                                    <p:set>
                                      <p:cBhvr>
                                        <p:cTn id="12" dur="1" fill="hold">
                                          <p:stCondLst>
                                            <p:cond delay="0"/>
                                          </p:stCondLst>
                                        </p:cTn>
                                        <p:tgtEl>
                                          <p:spTgt spid="94216">
                                            <p:txEl>
                                              <p:pRg st="3" end="3"/>
                                            </p:txEl>
                                          </p:spTgt>
                                        </p:tgtEl>
                                        <p:attrNameLst>
                                          <p:attrName>style.visibility</p:attrName>
                                        </p:attrNameLst>
                                      </p:cBhvr>
                                      <p:to>
                                        <p:strVal val="visible"/>
                                      </p:to>
                                    </p:set>
                                    <p:anim calcmode="lin" valueType="num">
                                      <p:cBhvr>
                                        <p:cTn id="13" dur="500" fill="hold"/>
                                        <p:tgtEl>
                                          <p:spTgt spid="94216">
                                            <p:txEl>
                                              <p:pRg st="3" end="3"/>
                                            </p:txEl>
                                          </p:spTgt>
                                        </p:tgtEl>
                                        <p:attrNameLst>
                                          <p:attrName>ppt_w</p:attrName>
                                        </p:attrNameLst>
                                      </p:cBhvr>
                                      <p:tavLst>
                                        <p:tav tm="0">
                                          <p:val>
                                            <p:fltVal val="0"/>
                                          </p:val>
                                        </p:tav>
                                        <p:tav tm="100000">
                                          <p:val>
                                            <p:strVal val="#ppt_w"/>
                                          </p:val>
                                        </p:tav>
                                      </p:tavLst>
                                    </p:anim>
                                    <p:anim calcmode="lin" valueType="num">
                                      <p:cBhvr>
                                        <p:cTn id="14" dur="500" fill="hold"/>
                                        <p:tgtEl>
                                          <p:spTgt spid="94216">
                                            <p:txEl>
                                              <p:pRg st="3" end="3"/>
                                            </p:txEl>
                                          </p:spTgt>
                                        </p:tgtEl>
                                        <p:attrNameLst>
                                          <p:attrName>ppt_h</p:attrName>
                                        </p:attrNameLst>
                                      </p:cBhvr>
                                      <p:tavLst>
                                        <p:tav tm="0">
                                          <p:val>
                                            <p:fltVal val="0"/>
                                          </p:val>
                                        </p:tav>
                                        <p:tav tm="100000">
                                          <p:val>
                                            <p:strVal val="#ppt_h"/>
                                          </p:val>
                                        </p:tav>
                                      </p:tavLst>
                                    </p:anim>
                                    <p:animEffect transition="in" filter="fade">
                                      <p:cBhvr>
                                        <p:cTn id="15" dur="500"/>
                                        <p:tgtEl>
                                          <p:spTgt spid="9421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AC6D12D1-4431-4234-BD1E-5EF5225C8888}"/>
              </a:ext>
            </a:extLst>
          </p:cNvPr>
          <p:cNvSpPr>
            <a:spLocks noGrp="1" noChangeArrowheads="1"/>
          </p:cNvSpPr>
          <p:nvPr>
            <p:ph type="title"/>
          </p:nvPr>
        </p:nvSpPr>
        <p:spPr>
          <a:xfrm>
            <a:off x="1314450" y="171450"/>
            <a:ext cx="6515100" cy="1085850"/>
          </a:xfrm>
          <a:effectLst/>
        </p:spPr>
        <p:txBody>
          <a:bodyPr>
            <a:normAutofit fontScale="90000"/>
          </a:bodyPr>
          <a:lstStyle/>
          <a:p>
            <a:pPr algn="ctr"/>
            <a:r>
              <a:rPr lang="en-US" altLang="en-US" sz="4050" b="1" dirty="0">
                <a:solidFill>
                  <a:schemeClr val="bg1"/>
                </a:solidFill>
              </a:rPr>
              <a:t>Paul’s Teaching of</a:t>
            </a:r>
            <a:br>
              <a:rPr lang="en-US" altLang="en-US" sz="4050" b="1" dirty="0">
                <a:solidFill>
                  <a:schemeClr val="bg1"/>
                </a:solidFill>
              </a:rPr>
            </a:br>
            <a:r>
              <a:rPr lang="en-US" altLang="en-US" sz="4050" b="1" dirty="0">
                <a:solidFill>
                  <a:schemeClr val="bg1"/>
                </a:solidFill>
              </a:rPr>
              <a:t>A Bodily Resurrection</a:t>
            </a:r>
          </a:p>
        </p:txBody>
      </p:sp>
      <p:sp>
        <p:nvSpPr>
          <p:cNvPr id="95240" name="Rectangle 8">
            <a:extLst>
              <a:ext uri="{FF2B5EF4-FFF2-40B4-BE49-F238E27FC236}">
                <a16:creationId xmlns:a16="http://schemas.microsoft.com/office/drawing/2014/main" id="{BBB3A190-9D34-47CF-8206-DEAD270F675E}"/>
              </a:ext>
            </a:extLst>
          </p:cNvPr>
          <p:cNvSpPr>
            <a:spLocks noGrp="1" noChangeArrowheads="1"/>
          </p:cNvSpPr>
          <p:nvPr>
            <p:ph idx="1"/>
          </p:nvPr>
        </p:nvSpPr>
        <p:spPr>
          <a:xfrm>
            <a:off x="228600" y="2057400"/>
            <a:ext cx="8686800" cy="2971800"/>
          </a:xfrm>
        </p:spPr>
        <p:txBody>
          <a:bodyPr/>
          <a:lstStyle/>
          <a:p>
            <a:pPr>
              <a:lnSpc>
                <a:spcPct val="100000"/>
              </a:lnSpc>
            </a:pPr>
            <a:r>
              <a:rPr lang="en-US" altLang="en-US" sz="2550" b="1" dirty="0">
                <a:solidFill>
                  <a:srgbClr val="C0BE7C"/>
                </a:solidFill>
                <a:latin typeface="Calibri" panose="020F0502020204030204" pitchFamily="34" charset="0"/>
              </a:rPr>
              <a:t>Verses 51-58</a:t>
            </a:r>
          </a:p>
          <a:p>
            <a:pPr lvl="1">
              <a:lnSpc>
                <a:spcPct val="100000"/>
              </a:lnSpc>
            </a:pPr>
            <a:r>
              <a:rPr lang="en-US" altLang="en-US" sz="2400" dirty="0">
                <a:solidFill>
                  <a:schemeClr val="bg1"/>
                </a:solidFill>
                <a:latin typeface="Calibri" panose="020F0502020204030204" pitchFamily="34" charset="0"/>
              </a:rPr>
              <a:t>Paul praises the victory over death God gives us in Christ through the resurrection</a:t>
            </a:r>
          </a:p>
          <a:p>
            <a:pPr lvl="2">
              <a:lnSpc>
                <a:spcPct val="100000"/>
              </a:lnSpc>
            </a:pPr>
            <a:r>
              <a:rPr lang="en-US" altLang="en-US" sz="2250" dirty="0">
                <a:solidFill>
                  <a:schemeClr val="bg1"/>
                </a:solidFill>
                <a:latin typeface="Calibri" panose="020F0502020204030204" pitchFamily="34" charset="0"/>
              </a:rPr>
              <a:t>False doctrine of Realized Eschatology denies that this</a:t>
            </a:r>
            <a:br>
              <a:rPr lang="en-US" altLang="en-US" sz="2250" dirty="0">
                <a:solidFill>
                  <a:schemeClr val="bg1"/>
                </a:solidFill>
                <a:latin typeface="Calibri" panose="020F0502020204030204" pitchFamily="34" charset="0"/>
              </a:rPr>
            </a:br>
            <a:r>
              <a:rPr lang="en-US" altLang="en-US" sz="2250" dirty="0">
                <a:solidFill>
                  <a:schemeClr val="bg1"/>
                </a:solidFill>
                <a:latin typeface="Calibri" panose="020F0502020204030204" pitchFamily="34" charset="0"/>
              </a:rPr>
              <a:t>will happen</a:t>
            </a:r>
          </a:p>
          <a:p>
            <a:pPr lvl="2">
              <a:lnSpc>
                <a:spcPct val="100000"/>
              </a:lnSpc>
            </a:pPr>
            <a:r>
              <a:rPr lang="en-US" altLang="en-US" sz="2250" dirty="0">
                <a:solidFill>
                  <a:schemeClr val="bg1"/>
                </a:solidFill>
                <a:latin typeface="Calibri" panose="020F0502020204030204" pitchFamily="34" charset="0"/>
              </a:rPr>
              <a:t>They do not believe that there will be a future resurrection</a:t>
            </a:r>
            <a:br>
              <a:rPr lang="en-US" altLang="en-US" sz="2250" dirty="0">
                <a:solidFill>
                  <a:schemeClr val="bg1"/>
                </a:solidFill>
                <a:latin typeface="Calibri" panose="020F0502020204030204" pitchFamily="34" charset="0"/>
              </a:rPr>
            </a:br>
            <a:r>
              <a:rPr lang="en-US" altLang="en-US" sz="2250" dirty="0">
                <a:solidFill>
                  <a:schemeClr val="bg1"/>
                </a:solidFill>
                <a:latin typeface="Calibri" panose="020F0502020204030204" pitchFamily="34" charset="0"/>
              </a:rPr>
              <a:t>of the dead</a:t>
            </a:r>
          </a:p>
        </p:txBody>
      </p:sp>
      <p:sp>
        <p:nvSpPr>
          <p:cNvPr id="95239" name="Line 7">
            <a:extLst>
              <a:ext uri="{FF2B5EF4-FFF2-40B4-BE49-F238E27FC236}">
                <a16:creationId xmlns:a16="http://schemas.microsoft.com/office/drawing/2014/main" id="{29BBC0BA-1AE5-4AEA-BA86-939F64167B97}"/>
              </a:ext>
            </a:extLst>
          </p:cNvPr>
          <p:cNvSpPr>
            <a:spLocks noChangeShapeType="1"/>
          </p:cNvSpPr>
          <p:nvPr/>
        </p:nvSpPr>
        <p:spPr bwMode="auto">
          <a:xfrm>
            <a:off x="1371600" y="1371600"/>
            <a:ext cx="6400800" cy="0"/>
          </a:xfrm>
          <a:prstGeom prst="line">
            <a:avLst/>
          </a:prstGeom>
          <a:noFill/>
          <a:ln w="25400">
            <a:solidFill>
              <a:srgbClr val="8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95241" name="AutoShape 9">
            <a:extLst>
              <a:ext uri="{FF2B5EF4-FFF2-40B4-BE49-F238E27FC236}">
                <a16:creationId xmlns:a16="http://schemas.microsoft.com/office/drawing/2014/main" id="{F1E838A1-A444-4971-A6F2-C91FA12C2C3B}"/>
              </a:ext>
            </a:extLst>
          </p:cNvPr>
          <p:cNvSpPr>
            <a:spLocks noChangeArrowheads="1"/>
          </p:cNvSpPr>
          <p:nvPr/>
        </p:nvSpPr>
        <p:spPr bwMode="auto">
          <a:xfrm>
            <a:off x="1371600" y="1543050"/>
            <a:ext cx="6400800" cy="457200"/>
          </a:xfrm>
          <a:prstGeom prst="flowChartAlternateProcess">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5242" name="Text Box 10">
            <a:extLst>
              <a:ext uri="{FF2B5EF4-FFF2-40B4-BE49-F238E27FC236}">
                <a16:creationId xmlns:a16="http://schemas.microsoft.com/office/drawing/2014/main" id="{FE66E872-5FC6-4B65-9E54-6FE70FF9A8F6}"/>
              </a:ext>
            </a:extLst>
          </p:cNvPr>
          <p:cNvSpPr txBox="1">
            <a:spLocks noChangeArrowheads="1"/>
          </p:cNvSpPr>
          <p:nvPr/>
        </p:nvSpPr>
        <p:spPr bwMode="auto">
          <a:xfrm>
            <a:off x="1485900" y="1485905"/>
            <a:ext cx="6172200" cy="530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spcBef>
                <a:spcPct val="50000"/>
              </a:spcBef>
            </a:pPr>
            <a:r>
              <a:rPr lang="en-US" altLang="en-US" sz="2850" b="1" dirty="0">
                <a:solidFill>
                  <a:srgbClr val="003600"/>
                </a:solidFill>
                <a:latin typeface="Calibri" panose="020F0502020204030204" pitchFamily="34" charset="0"/>
              </a:rPr>
              <a:t>Examining the text of 1 Corinthians 15</a:t>
            </a:r>
          </a:p>
        </p:txBody>
      </p:sp>
      <p:sp>
        <p:nvSpPr>
          <p:cNvPr id="2" name="Rectangle 28">
            <a:extLst>
              <a:ext uri="{FF2B5EF4-FFF2-40B4-BE49-F238E27FC236}">
                <a16:creationId xmlns:a16="http://schemas.microsoft.com/office/drawing/2014/main" id="{CC034DBA-7A6D-8675-1C33-89FF9ADCBDD6}"/>
              </a:ext>
            </a:extLst>
          </p:cNvPr>
          <p:cNvSpPr>
            <a:spLocks noChangeArrowheads="1"/>
          </p:cNvSpPr>
          <p:nvPr/>
        </p:nvSpPr>
        <p:spPr bwMode="auto">
          <a:xfrm>
            <a:off x="0" y="0"/>
            <a:ext cx="114300" cy="5143500"/>
          </a:xfrm>
          <a:prstGeom prst="rect">
            <a:avLst/>
          </a:prstGeom>
          <a:solidFill>
            <a:srgbClr val="808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29">
            <a:extLst>
              <a:ext uri="{FF2B5EF4-FFF2-40B4-BE49-F238E27FC236}">
                <a16:creationId xmlns:a16="http://schemas.microsoft.com/office/drawing/2014/main" id="{3AA4FECA-438E-C63D-3118-A8E09C76EAA1}"/>
              </a:ext>
            </a:extLst>
          </p:cNvPr>
          <p:cNvSpPr>
            <a:spLocks noChangeArrowheads="1"/>
          </p:cNvSpPr>
          <p:nvPr/>
        </p:nvSpPr>
        <p:spPr bwMode="auto">
          <a:xfrm>
            <a:off x="9029700" y="0"/>
            <a:ext cx="114300" cy="5143500"/>
          </a:xfrm>
          <a:prstGeom prst="rect">
            <a:avLst/>
          </a:prstGeom>
          <a:solidFill>
            <a:srgbClr val="808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30">
            <a:extLst>
              <a:ext uri="{FF2B5EF4-FFF2-40B4-BE49-F238E27FC236}">
                <a16:creationId xmlns:a16="http://schemas.microsoft.com/office/drawing/2014/main" id="{F35ED3AE-FF23-6871-72A5-1FD1319676AC}"/>
              </a:ext>
            </a:extLst>
          </p:cNvPr>
          <p:cNvSpPr>
            <a:spLocks noChangeArrowheads="1"/>
          </p:cNvSpPr>
          <p:nvPr/>
        </p:nvSpPr>
        <p:spPr bwMode="auto">
          <a:xfrm>
            <a:off x="76200" y="0"/>
            <a:ext cx="8991600" cy="114300"/>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31">
            <a:extLst>
              <a:ext uri="{FF2B5EF4-FFF2-40B4-BE49-F238E27FC236}">
                <a16:creationId xmlns:a16="http://schemas.microsoft.com/office/drawing/2014/main" id="{943C7C1E-ED49-9022-80AF-D4B4489AF148}"/>
              </a:ext>
            </a:extLst>
          </p:cNvPr>
          <p:cNvSpPr>
            <a:spLocks noChangeArrowheads="1"/>
          </p:cNvSpPr>
          <p:nvPr/>
        </p:nvSpPr>
        <p:spPr bwMode="auto">
          <a:xfrm>
            <a:off x="0" y="5029199"/>
            <a:ext cx="9067800" cy="114301"/>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95240">
                                            <p:txEl>
                                              <p:pRg st="2" end="2"/>
                                            </p:txEl>
                                          </p:spTgt>
                                        </p:tgtEl>
                                        <p:attrNameLst>
                                          <p:attrName>style.visibility</p:attrName>
                                        </p:attrNameLst>
                                      </p:cBhvr>
                                      <p:to>
                                        <p:strVal val="visible"/>
                                      </p:to>
                                    </p:set>
                                    <p:anim calcmode="lin" valueType="num">
                                      <p:cBhvr>
                                        <p:cTn id="7" dur="500" fill="hold"/>
                                        <p:tgtEl>
                                          <p:spTgt spid="95240">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95240">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95240">
                                            <p:txEl>
                                              <p:pRg st="2" end="2"/>
                                            </p:txEl>
                                          </p:spTgt>
                                        </p:tgtEl>
                                      </p:cBhvr>
                                    </p:animEffect>
                                  </p:childTnLst>
                                </p:cTn>
                              </p:par>
                            </p:childTnLst>
                          </p:cTn>
                        </p:par>
                        <p:par>
                          <p:cTn id="10" fill="hold" nodeType="afterGroup">
                            <p:stCondLst>
                              <p:cond delay="500"/>
                            </p:stCondLst>
                            <p:childTnLst>
                              <p:par>
                                <p:cTn id="11" presetID="53" presetClass="entr" presetSubtype="16" fill="hold" nodeType="afterEffect">
                                  <p:stCondLst>
                                    <p:cond delay="0"/>
                                  </p:stCondLst>
                                  <p:childTnLst>
                                    <p:set>
                                      <p:cBhvr>
                                        <p:cTn id="12" dur="1" fill="hold">
                                          <p:stCondLst>
                                            <p:cond delay="0"/>
                                          </p:stCondLst>
                                        </p:cTn>
                                        <p:tgtEl>
                                          <p:spTgt spid="95240">
                                            <p:txEl>
                                              <p:pRg st="3" end="3"/>
                                            </p:txEl>
                                          </p:spTgt>
                                        </p:tgtEl>
                                        <p:attrNameLst>
                                          <p:attrName>style.visibility</p:attrName>
                                        </p:attrNameLst>
                                      </p:cBhvr>
                                      <p:to>
                                        <p:strVal val="visible"/>
                                      </p:to>
                                    </p:set>
                                    <p:anim calcmode="lin" valueType="num">
                                      <p:cBhvr>
                                        <p:cTn id="13" dur="500" fill="hold"/>
                                        <p:tgtEl>
                                          <p:spTgt spid="95240">
                                            <p:txEl>
                                              <p:pRg st="3" end="3"/>
                                            </p:txEl>
                                          </p:spTgt>
                                        </p:tgtEl>
                                        <p:attrNameLst>
                                          <p:attrName>ppt_w</p:attrName>
                                        </p:attrNameLst>
                                      </p:cBhvr>
                                      <p:tavLst>
                                        <p:tav tm="0">
                                          <p:val>
                                            <p:fltVal val="0"/>
                                          </p:val>
                                        </p:tav>
                                        <p:tav tm="100000">
                                          <p:val>
                                            <p:strVal val="#ppt_w"/>
                                          </p:val>
                                        </p:tav>
                                      </p:tavLst>
                                    </p:anim>
                                    <p:anim calcmode="lin" valueType="num">
                                      <p:cBhvr>
                                        <p:cTn id="14" dur="500" fill="hold"/>
                                        <p:tgtEl>
                                          <p:spTgt spid="95240">
                                            <p:txEl>
                                              <p:pRg st="3" end="3"/>
                                            </p:txEl>
                                          </p:spTgt>
                                        </p:tgtEl>
                                        <p:attrNameLst>
                                          <p:attrName>ppt_h</p:attrName>
                                        </p:attrNameLst>
                                      </p:cBhvr>
                                      <p:tavLst>
                                        <p:tav tm="0">
                                          <p:val>
                                            <p:fltVal val="0"/>
                                          </p:val>
                                        </p:tav>
                                        <p:tav tm="100000">
                                          <p:val>
                                            <p:strVal val="#ppt_h"/>
                                          </p:val>
                                        </p:tav>
                                      </p:tavLst>
                                    </p:anim>
                                    <p:animEffect transition="in" filter="fade">
                                      <p:cBhvr>
                                        <p:cTn id="15" dur="500"/>
                                        <p:tgtEl>
                                          <p:spTgt spid="9524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994F9B85-DB4B-4AAC-A58E-6FDFB08F803D}"/>
              </a:ext>
            </a:extLst>
          </p:cNvPr>
          <p:cNvSpPr>
            <a:spLocks noGrp="1" noChangeArrowheads="1"/>
          </p:cNvSpPr>
          <p:nvPr>
            <p:ph type="title"/>
          </p:nvPr>
        </p:nvSpPr>
        <p:spPr>
          <a:xfrm>
            <a:off x="1314450" y="171450"/>
            <a:ext cx="6515100" cy="1085850"/>
          </a:xfrm>
          <a:effectLst/>
        </p:spPr>
        <p:txBody>
          <a:bodyPr>
            <a:normAutofit fontScale="90000"/>
          </a:bodyPr>
          <a:lstStyle/>
          <a:p>
            <a:pPr algn="ctr"/>
            <a:r>
              <a:rPr lang="en-US" altLang="en-US" sz="4050" b="1" dirty="0">
                <a:solidFill>
                  <a:schemeClr val="bg1"/>
                </a:solidFill>
              </a:rPr>
              <a:t>Paul’s Teaching of</a:t>
            </a:r>
            <a:br>
              <a:rPr lang="en-US" altLang="en-US" sz="4050" b="1" dirty="0">
                <a:solidFill>
                  <a:schemeClr val="bg1"/>
                </a:solidFill>
              </a:rPr>
            </a:br>
            <a:r>
              <a:rPr lang="en-US" altLang="en-US" sz="4050" b="1" dirty="0">
                <a:solidFill>
                  <a:schemeClr val="bg1"/>
                </a:solidFill>
              </a:rPr>
              <a:t>A Bodily Resurrection</a:t>
            </a:r>
          </a:p>
        </p:txBody>
      </p:sp>
      <p:sp>
        <p:nvSpPr>
          <p:cNvPr id="96264" name="Rectangle 8">
            <a:extLst>
              <a:ext uri="{FF2B5EF4-FFF2-40B4-BE49-F238E27FC236}">
                <a16:creationId xmlns:a16="http://schemas.microsoft.com/office/drawing/2014/main" id="{39620D27-EDD8-4F55-A5EC-59D6C821FFEB}"/>
              </a:ext>
            </a:extLst>
          </p:cNvPr>
          <p:cNvSpPr>
            <a:spLocks noGrp="1" noChangeArrowheads="1"/>
          </p:cNvSpPr>
          <p:nvPr>
            <p:ph idx="1"/>
          </p:nvPr>
        </p:nvSpPr>
        <p:spPr>
          <a:xfrm>
            <a:off x="228600" y="1371600"/>
            <a:ext cx="8686800" cy="1771650"/>
          </a:xfrm>
        </p:spPr>
        <p:txBody>
          <a:bodyPr/>
          <a:lstStyle/>
          <a:p>
            <a:pPr>
              <a:lnSpc>
                <a:spcPct val="100000"/>
              </a:lnSpc>
            </a:pPr>
            <a:r>
              <a:rPr lang="en-US" altLang="en-US" sz="2550" b="1" dirty="0">
                <a:solidFill>
                  <a:schemeClr val="bg1"/>
                </a:solidFill>
                <a:latin typeface="Calibri" panose="020F0502020204030204" pitchFamily="34" charset="0"/>
              </a:rPr>
              <a:t>Those who believe that the resurrection is past, which the Realized Eschatologist believes…</a:t>
            </a:r>
          </a:p>
          <a:p>
            <a:pPr lvl="1">
              <a:lnSpc>
                <a:spcPct val="100000"/>
              </a:lnSpc>
            </a:pPr>
            <a:r>
              <a:rPr lang="en-US" altLang="en-US" sz="2400" dirty="0">
                <a:solidFill>
                  <a:schemeClr val="bg1"/>
                </a:solidFill>
                <a:latin typeface="Calibri" panose="020F0502020204030204" pitchFamily="34" charset="0"/>
              </a:rPr>
              <a:t>In the same company as two men in the Bible</a:t>
            </a:r>
          </a:p>
        </p:txBody>
      </p:sp>
      <p:sp>
        <p:nvSpPr>
          <p:cNvPr id="96263" name="Line 7">
            <a:extLst>
              <a:ext uri="{FF2B5EF4-FFF2-40B4-BE49-F238E27FC236}">
                <a16:creationId xmlns:a16="http://schemas.microsoft.com/office/drawing/2014/main" id="{DA1224BB-6EE6-4D13-A048-F8948CDEB1A2}"/>
              </a:ext>
            </a:extLst>
          </p:cNvPr>
          <p:cNvSpPr>
            <a:spLocks noChangeShapeType="1"/>
          </p:cNvSpPr>
          <p:nvPr/>
        </p:nvSpPr>
        <p:spPr bwMode="auto">
          <a:xfrm>
            <a:off x="1371600" y="1371600"/>
            <a:ext cx="6400800" cy="0"/>
          </a:xfrm>
          <a:prstGeom prst="line">
            <a:avLst/>
          </a:prstGeom>
          <a:noFill/>
          <a:ln w="25400">
            <a:solidFill>
              <a:srgbClr val="8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96267" name="Rectangle 11">
            <a:extLst>
              <a:ext uri="{FF2B5EF4-FFF2-40B4-BE49-F238E27FC236}">
                <a16:creationId xmlns:a16="http://schemas.microsoft.com/office/drawing/2014/main" id="{71263E8C-9680-4B9D-BC6D-182563D69713}"/>
              </a:ext>
            </a:extLst>
          </p:cNvPr>
          <p:cNvSpPr>
            <a:spLocks noChangeArrowheads="1"/>
          </p:cNvSpPr>
          <p:nvPr/>
        </p:nvSpPr>
        <p:spPr bwMode="auto">
          <a:xfrm>
            <a:off x="304800" y="2800349"/>
            <a:ext cx="8534400" cy="2057397"/>
          </a:xfrm>
          <a:prstGeom prst="rect">
            <a:avLst/>
          </a:prstGeom>
          <a:solidFill>
            <a:srgbClr val="48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6268" name="Text Box 12">
            <a:extLst>
              <a:ext uri="{FF2B5EF4-FFF2-40B4-BE49-F238E27FC236}">
                <a16:creationId xmlns:a16="http://schemas.microsoft.com/office/drawing/2014/main" id="{A057F212-E555-46EA-ACB3-C8B6B320E76C}"/>
              </a:ext>
            </a:extLst>
          </p:cNvPr>
          <p:cNvSpPr txBox="1">
            <a:spLocks noChangeArrowheads="1"/>
          </p:cNvSpPr>
          <p:nvPr/>
        </p:nvSpPr>
        <p:spPr bwMode="auto">
          <a:xfrm>
            <a:off x="381000" y="2952750"/>
            <a:ext cx="8382000" cy="1708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100" dirty="0">
                <a:solidFill>
                  <a:schemeClr val="bg1"/>
                </a:solidFill>
                <a:latin typeface="Calibri" panose="020F0502020204030204" pitchFamily="34" charset="0"/>
              </a:rPr>
              <a:t>“But </a:t>
            </a:r>
            <a:r>
              <a:rPr lang="en-US" altLang="en-US" sz="2100" dirty="0">
                <a:solidFill>
                  <a:srgbClr val="93FF93"/>
                </a:solidFill>
                <a:latin typeface="Calibri" panose="020F0502020204030204" pitchFamily="34" charset="0"/>
              </a:rPr>
              <a:t>shun profane and idle babblings</a:t>
            </a:r>
            <a:r>
              <a:rPr lang="en-US" altLang="en-US" sz="2100" dirty="0">
                <a:solidFill>
                  <a:schemeClr val="bg1"/>
                </a:solidFill>
                <a:latin typeface="Calibri" panose="020F0502020204030204" pitchFamily="34" charset="0"/>
              </a:rPr>
              <a:t>, for they </a:t>
            </a:r>
            <a:r>
              <a:rPr lang="en-US" altLang="en-US" sz="2100" dirty="0">
                <a:solidFill>
                  <a:srgbClr val="FFFF00"/>
                </a:solidFill>
                <a:latin typeface="Calibri" panose="020F0502020204030204" pitchFamily="34" charset="0"/>
              </a:rPr>
              <a:t>will increase to more ungodliness</a:t>
            </a:r>
            <a:r>
              <a:rPr lang="en-US" altLang="en-US" sz="2100" dirty="0">
                <a:solidFill>
                  <a:schemeClr val="bg1"/>
                </a:solidFill>
                <a:latin typeface="Calibri" panose="020F0502020204030204" pitchFamily="34" charset="0"/>
              </a:rPr>
              <a:t>. And </a:t>
            </a:r>
            <a:r>
              <a:rPr lang="en-US" altLang="en-US" sz="2100" dirty="0">
                <a:solidFill>
                  <a:srgbClr val="FFFF00"/>
                </a:solidFill>
                <a:latin typeface="Calibri" panose="020F0502020204030204" pitchFamily="34" charset="0"/>
              </a:rPr>
              <a:t>their message will spread like cancer</a:t>
            </a:r>
            <a:r>
              <a:rPr lang="en-US" altLang="en-US" sz="2100" dirty="0">
                <a:latin typeface="Calibri" panose="020F0502020204030204" pitchFamily="34" charset="0"/>
              </a:rPr>
              <a:t>. </a:t>
            </a:r>
            <a:r>
              <a:rPr lang="en-US" altLang="en-US" sz="2100" dirty="0">
                <a:solidFill>
                  <a:schemeClr val="bg1"/>
                </a:solidFill>
                <a:latin typeface="Calibri" panose="020F0502020204030204" pitchFamily="34" charset="0"/>
              </a:rPr>
              <a:t>Hymenaeus and Philetus are of this sort, who have </a:t>
            </a:r>
            <a:r>
              <a:rPr lang="en-US" altLang="en-US" sz="2100" dirty="0">
                <a:solidFill>
                  <a:srgbClr val="93FF93"/>
                </a:solidFill>
                <a:latin typeface="Calibri" panose="020F0502020204030204" pitchFamily="34" charset="0"/>
              </a:rPr>
              <a:t>strayed concerning the truth</a:t>
            </a:r>
            <a:r>
              <a:rPr lang="en-US" altLang="en-US" sz="2100" dirty="0">
                <a:solidFill>
                  <a:schemeClr val="bg1"/>
                </a:solidFill>
                <a:latin typeface="Calibri" panose="020F0502020204030204" pitchFamily="34" charset="0"/>
              </a:rPr>
              <a:t>, saying that </a:t>
            </a:r>
            <a:r>
              <a:rPr lang="en-US" altLang="en-US" sz="2100" b="1" dirty="0">
                <a:solidFill>
                  <a:srgbClr val="FFC269"/>
                </a:solidFill>
                <a:latin typeface="Calibri" panose="020F0502020204030204" pitchFamily="34" charset="0"/>
              </a:rPr>
              <a:t>the resurrection is already past</a:t>
            </a:r>
            <a:r>
              <a:rPr lang="en-US" altLang="en-US" sz="2100" dirty="0">
                <a:solidFill>
                  <a:schemeClr val="bg1"/>
                </a:solidFill>
                <a:latin typeface="Calibri" panose="020F0502020204030204" pitchFamily="34" charset="0"/>
              </a:rPr>
              <a:t>; and </a:t>
            </a:r>
            <a:r>
              <a:rPr lang="en-US" altLang="en-US" sz="2100" dirty="0">
                <a:solidFill>
                  <a:srgbClr val="FFFF00"/>
                </a:solidFill>
                <a:latin typeface="Calibri" panose="020F0502020204030204" pitchFamily="34" charset="0"/>
              </a:rPr>
              <a:t>they overthrow the faith of some</a:t>
            </a:r>
            <a:r>
              <a:rPr lang="en-US" altLang="en-US" sz="2100" dirty="0">
                <a:latin typeface="Calibri" panose="020F0502020204030204" pitchFamily="34" charset="0"/>
              </a:rPr>
              <a:t>.”</a:t>
            </a:r>
            <a:br>
              <a:rPr lang="en-US" altLang="en-US" sz="2100" dirty="0">
                <a:latin typeface="Calibri" panose="020F0502020204030204" pitchFamily="34" charset="0"/>
              </a:rPr>
            </a:br>
            <a:r>
              <a:rPr lang="en-US" altLang="en-US" sz="2100" b="1" dirty="0">
                <a:solidFill>
                  <a:schemeClr val="bg1"/>
                </a:solidFill>
                <a:latin typeface="Calibri" panose="020F0502020204030204" pitchFamily="34" charset="0"/>
              </a:rPr>
              <a:t>2 Timothy 2:16-18</a:t>
            </a:r>
          </a:p>
        </p:txBody>
      </p:sp>
      <p:sp>
        <p:nvSpPr>
          <p:cNvPr id="2" name="Rectangle 28">
            <a:extLst>
              <a:ext uri="{FF2B5EF4-FFF2-40B4-BE49-F238E27FC236}">
                <a16:creationId xmlns:a16="http://schemas.microsoft.com/office/drawing/2014/main" id="{C60DFBD8-A5EE-9FDF-4F69-E554E6780B93}"/>
              </a:ext>
            </a:extLst>
          </p:cNvPr>
          <p:cNvSpPr>
            <a:spLocks noChangeArrowheads="1"/>
          </p:cNvSpPr>
          <p:nvPr/>
        </p:nvSpPr>
        <p:spPr bwMode="auto">
          <a:xfrm>
            <a:off x="0" y="0"/>
            <a:ext cx="114300" cy="5143500"/>
          </a:xfrm>
          <a:prstGeom prst="rect">
            <a:avLst/>
          </a:prstGeom>
          <a:solidFill>
            <a:srgbClr val="808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29">
            <a:extLst>
              <a:ext uri="{FF2B5EF4-FFF2-40B4-BE49-F238E27FC236}">
                <a16:creationId xmlns:a16="http://schemas.microsoft.com/office/drawing/2014/main" id="{C2BC76D1-A20E-B7C4-0F1D-D1C2DAB4DF31}"/>
              </a:ext>
            </a:extLst>
          </p:cNvPr>
          <p:cNvSpPr>
            <a:spLocks noChangeArrowheads="1"/>
          </p:cNvSpPr>
          <p:nvPr/>
        </p:nvSpPr>
        <p:spPr bwMode="auto">
          <a:xfrm>
            <a:off x="9029700" y="0"/>
            <a:ext cx="114300" cy="5143500"/>
          </a:xfrm>
          <a:prstGeom prst="rect">
            <a:avLst/>
          </a:prstGeom>
          <a:solidFill>
            <a:srgbClr val="808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30">
            <a:extLst>
              <a:ext uri="{FF2B5EF4-FFF2-40B4-BE49-F238E27FC236}">
                <a16:creationId xmlns:a16="http://schemas.microsoft.com/office/drawing/2014/main" id="{8D793A6B-0B1F-8F4A-68AE-3AABB0552186}"/>
              </a:ext>
            </a:extLst>
          </p:cNvPr>
          <p:cNvSpPr>
            <a:spLocks noChangeArrowheads="1"/>
          </p:cNvSpPr>
          <p:nvPr/>
        </p:nvSpPr>
        <p:spPr bwMode="auto">
          <a:xfrm>
            <a:off x="76200" y="0"/>
            <a:ext cx="8991600" cy="114300"/>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31">
            <a:extLst>
              <a:ext uri="{FF2B5EF4-FFF2-40B4-BE49-F238E27FC236}">
                <a16:creationId xmlns:a16="http://schemas.microsoft.com/office/drawing/2014/main" id="{E87CFD9B-C765-D0BB-909F-9DD4BEA2D067}"/>
              </a:ext>
            </a:extLst>
          </p:cNvPr>
          <p:cNvSpPr>
            <a:spLocks noChangeArrowheads="1"/>
          </p:cNvSpPr>
          <p:nvPr/>
        </p:nvSpPr>
        <p:spPr bwMode="auto">
          <a:xfrm>
            <a:off x="0" y="5029199"/>
            <a:ext cx="9067800" cy="114301"/>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96267"/>
                                        </p:tgtEl>
                                        <p:attrNameLst>
                                          <p:attrName>style.visibility</p:attrName>
                                        </p:attrNameLst>
                                      </p:cBhvr>
                                      <p:to>
                                        <p:strVal val="visible"/>
                                      </p:to>
                                    </p:set>
                                    <p:anim calcmode="lin" valueType="num">
                                      <p:cBhvr>
                                        <p:cTn id="7" dur="500" fill="hold"/>
                                        <p:tgtEl>
                                          <p:spTgt spid="96267"/>
                                        </p:tgtEl>
                                        <p:attrNameLst>
                                          <p:attrName>ppt_w</p:attrName>
                                        </p:attrNameLst>
                                      </p:cBhvr>
                                      <p:tavLst>
                                        <p:tav tm="0">
                                          <p:val>
                                            <p:fltVal val="0"/>
                                          </p:val>
                                        </p:tav>
                                        <p:tav tm="100000">
                                          <p:val>
                                            <p:strVal val="#ppt_w"/>
                                          </p:val>
                                        </p:tav>
                                      </p:tavLst>
                                    </p:anim>
                                    <p:anim calcmode="lin" valueType="num">
                                      <p:cBhvr>
                                        <p:cTn id="8" dur="500" fill="hold"/>
                                        <p:tgtEl>
                                          <p:spTgt spid="96267"/>
                                        </p:tgtEl>
                                        <p:attrNameLst>
                                          <p:attrName>ppt_h</p:attrName>
                                        </p:attrNameLst>
                                      </p:cBhvr>
                                      <p:tavLst>
                                        <p:tav tm="0">
                                          <p:val>
                                            <p:fltVal val="0"/>
                                          </p:val>
                                        </p:tav>
                                        <p:tav tm="100000">
                                          <p:val>
                                            <p:strVal val="#ppt_h"/>
                                          </p:val>
                                        </p:tav>
                                      </p:tavLst>
                                    </p:anim>
                                    <p:animEffect transition="in" filter="fade">
                                      <p:cBhvr>
                                        <p:cTn id="9" dur="500"/>
                                        <p:tgtEl>
                                          <p:spTgt spid="9626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96268"/>
                                        </p:tgtEl>
                                        <p:attrNameLst>
                                          <p:attrName>style.visibility</p:attrName>
                                        </p:attrNameLst>
                                      </p:cBhvr>
                                      <p:to>
                                        <p:strVal val="visible"/>
                                      </p:to>
                                    </p:set>
                                    <p:anim calcmode="lin" valueType="num">
                                      <p:cBhvr>
                                        <p:cTn id="12" dur="500" fill="hold"/>
                                        <p:tgtEl>
                                          <p:spTgt spid="96268"/>
                                        </p:tgtEl>
                                        <p:attrNameLst>
                                          <p:attrName>ppt_w</p:attrName>
                                        </p:attrNameLst>
                                      </p:cBhvr>
                                      <p:tavLst>
                                        <p:tav tm="0">
                                          <p:val>
                                            <p:fltVal val="0"/>
                                          </p:val>
                                        </p:tav>
                                        <p:tav tm="100000">
                                          <p:val>
                                            <p:strVal val="#ppt_w"/>
                                          </p:val>
                                        </p:tav>
                                      </p:tavLst>
                                    </p:anim>
                                    <p:anim calcmode="lin" valueType="num">
                                      <p:cBhvr>
                                        <p:cTn id="13" dur="500" fill="hold"/>
                                        <p:tgtEl>
                                          <p:spTgt spid="96268"/>
                                        </p:tgtEl>
                                        <p:attrNameLst>
                                          <p:attrName>ppt_h</p:attrName>
                                        </p:attrNameLst>
                                      </p:cBhvr>
                                      <p:tavLst>
                                        <p:tav tm="0">
                                          <p:val>
                                            <p:fltVal val="0"/>
                                          </p:val>
                                        </p:tav>
                                        <p:tav tm="100000">
                                          <p:val>
                                            <p:strVal val="#ppt_h"/>
                                          </p:val>
                                        </p:tav>
                                      </p:tavLst>
                                    </p:anim>
                                    <p:animEffect transition="in" filter="fade">
                                      <p:cBhvr>
                                        <p:cTn id="14" dur="500"/>
                                        <p:tgtEl>
                                          <p:spTgt spid="96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68"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EBE28433-9B3A-445D-BB0B-BB4BA9F578A1}"/>
              </a:ext>
            </a:extLst>
          </p:cNvPr>
          <p:cNvSpPr>
            <a:spLocks noGrp="1" noChangeArrowheads="1"/>
          </p:cNvSpPr>
          <p:nvPr>
            <p:ph type="title"/>
          </p:nvPr>
        </p:nvSpPr>
        <p:spPr>
          <a:xfrm>
            <a:off x="1314450" y="171450"/>
            <a:ext cx="6515100" cy="1085850"/>
          </a:xfrm>
          <a:effectLst/>
        </p:spPr>
        <p:txBody>
          <a:bodyPr/>
          <a:lstStyle/>
          <a:p>
            <a:pPr algn="ctr"/>
            <a:r>
              <a:rPr lang="en-US" altLang="en-US" sz="3600" b="1" dirty="0">
                <a:solidFill>
                  <a:schemeClr val="bg1"/>
                </a:solidFill>
              </a:rPr>
              <a:t>The Gospel of Christ Teaches That </a:t>
            </a:r>
            <a:r>
              <a:rPr lang="en-US" altLang="en-US" sz="3600" b="1" dirty="0">
                <a:solidFill>
                  <a:srgbClr val="FFFF00"/>
                </a:solidFill>
              </a:rPr>
              <a:t>We Will </a:t>
            </a:r>
            <a:r>
              <a:rPr lang="en-US" altLang="en-US" sz="3600" b="1" dirty="0">
                <a:solidFill>
                  <a:schemeClr val="bg1"/>
                </a:solidFill>
              </a:rPr>
              <a:t>Be Raised!</a:t>
            </a:r>
          </a:p>
        </p:txBody>
      </p:sp>
      <p:sp>
        <p:nvSpPr>
          <p:cNvPr id="97287" name="Line 7">
            <a:extLst>
              <a:ext uri="{FF2B5EF4-FFF2-40B4-BE49-F238E27FC236}">
                <a16:creationId xmlns:a16="http://schemas.microsoft.com/office/drawing/2014/main" id="{7261C448-E11D-4729-812F-DED828C4E630}"/>
              </a:ext>
            </a:extLst>
          </p:cNvPr>
          <p:cNvSpPr>
            <a:spLocks noChangeShapeType="1"/>
          </p:cNvSpPr>
          <p:nvPr/>
        </p:nvSpPr>
        <p:spPr bwMode="auto">
          <a:xfrm>
            <a:off x="1371600" y="1371600"/>
            <a:ext cx="6400800" cy="0"/>
          </a:xfrm>
          <a:prstGeom prst="line">
            <a:avLst/>
          </a:prstGeom>
          <a:noFill/>
          <a:ln w="25400">
            <a:solidFill>
              <a:srgbClr val="8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pic>
        <p:nvPicPr>
          <p:cNvPr id="97292" name="Picture 12">
            <a:extLst>
              <a:ext uri="{FF2B5EF4-FFF2-40B4-BE49-F238E27FC236}">
                <a16:creationId xmlns:a16="http://schemas.microsoft.com/office/drawing/2014/main" id="{93F08032-906B-4966-AC30-81F1DBDF10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19550" y="1428750"/>
            <a:ext cx="4819650" cy="3449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7293" name="Text Box 13">
            <a:extLst>
              <a:ext uri="{FF2B5EF4-FFF2-40B4-BE49-F238E27FC236}">
                <a16:creationId xmlns:a16="http://schemas.microsoft.com/office/drawing/2014/main" id="{D62554DB-4864-4A11-B3F4-58CC8ECF0C3C}"/>
              </a:ext>
            </a:extLst>
          </p:cNvPr>
          <p:cNvSpPr txBox="1">
            <a:spLocks noChangeArrowheads="1"/>
          </p:cNvSpPr>
          <p:nvPr/>
        </p:nvSpPr>
        <p:spPr bwMode="auto">
          <a:xfrm>
            <a:off x="4572000" y="1678216"/>
            <a:ext cx="3733800" cy="25699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300" dirty="0">
                <a:latin typeface="Calibri" panose="020F0502020204030204" pitchFamily="34" charset="0"/>
              </a:rPr>
              <a:t>“And this is the will of Him who sent Me, that everyone who sees the Son and believes in Him may have everlasting life; and </a:t>
            </a:r>
            <a:r>
              <a:rPr lang="en-US" altLang="en-US" sz="2300" b="1" dirty="0">
                <a:solidFill>
                  <a:schemeClr val="accent2"/>
                </a:solidFill>
                <a:latin typeface="Calibri" panose="020F0502020204030204" pitchFamily="34" charset="0"/>
              </a:rPr>
              <a:t>I will raise him up at the last day</a:t>
            </a:r>
          </a:p>
          <a:p>
            <a:pPr algn="ctr"/>
            <a:r>
              <a:rPr lang="en-US" altLang="en-US" sz="2300" b="1" dirty="0">
                <a:latin typeface="Calibri" panose="020F0502020204030204" pitchFamily="34" charset="0"/>
              </a:rPr>
              <a:t>John 6:40</a:t>
            </a:r>
          </a:p>
        </p:txBody>
      </p:sp>
      <p:sp>
        <p:nvSpPr>
          <p:cNvPr id="97294" name="AutoShape 14">
            <a:extLst>
              <a:ext uri="{FF2B5EF4-FFF2-40B4-BE49-F238E27FC236}">
                <a16:creationId xmlns:a16="http://schemas.microsoft.com/office/drawing/2014/main" id="{F66E1455-EA7E-48BE-9830-F228E10E433E}"/>
              </a:ext>
            </a:extLst>
          </p:cNvPr>
          <p:cNvSpPr>
            <a:spLocks noChangeArrowheads="1"/>
          </p:cNvSpPr>
          <p:nvPr/>
        </p:nvSpPr>
        <p:spPr bwMode="auto">
          <a:xfrm>
            <a:off x="304800" y="2114550"/>
            <a:ext cx="4114800" cy="1885950"/>
          </a:xfrm>
          <a:prstGeom prst="rightArrow">
            <a:avLst>
              <a:gd name="adj1" fmla="val 50000"/>
              <a:gd name="adj2" fmla="val 35606"/>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7295" name="WordArt 15">
            <a:extLst>
              <a:ext uri="{FF2B5EF4-FFF2-40B4-BE49-F238E27FC236}">
                <a16:creationId xmlns:a16="http://schemas.microsoft.com/office/drawing/2014/main" id="{1ABA897C-25E7-4BEC-9F10-78FACA757DB2}"/>
              </a:ext>
            </a:extLst>
          </p:cNvPr>
          <p:cNvSpPr>
            <a:spLocks noChangeArrowheads="1" noChangeShapeType="1" noTextEdit="1"/>
          </p:cNvSpPr>
          <p:nvPr/>
        </p:nvSpPr>
        <p:spPr bwMode="auto">
          <a:xfrm>
            <a:off x="1314450" y="2701725"/>
            <a:ext cx="2343150" cy="685800"/>
          </a:xfrm>
          <a:prstGeom prst="rect">
            <a:avLst/>
          </a:prstGeom>
        </p:spPr>
        <p:txBody>
          <a:bodyPr wrap="none" fromWordArt="1">
            <a:prstTxWarp prst="textPlain">
              <a:avLst>
                <a:gd name="adj" fmla="val 50000"/>
              </a:avLst>
            </a:prstTxWarp>
          </a:bodyPr>
          <a:lstStyle/>
          <a:p>
            <a:pPr algn="ctr"/>
            <a:r>
              <a:rPr lang="en-US" sz="2700" b="1" kern="10" dirty="0">
                <a:ln w="9525">
                  <a:solidFill>
                    <a:srgbClr val="000000"/>
                  </a:solidFill>
                  <a:round/>
                  <a:headEnd/>
                  <a:tailEnd/>
                </a:ln>
                <a:solidFill>
                  <a:srgbClr val="FFFFFF"/>
                </a:solidFill>
                <a:effectLst>
                  <a:outerShdw dist="35921" dir="2700000" algn="ctr" rotWithShape="0">
                    <a:schemeClr val="accent2"/>
                  </a:outerShdw>
                </a:effectLst>
                <a:latin typeface="Calibri" panose="020F0502020204030204" pitchFamily="34" charset="0"/>
                <a:cs typeface="Calibri" panose="020F0502020204030204" pitchFamily="34" charset="0"/>
              </a:rPr>
              <a:t>Jesus said:</a:t>
            </a:r>
          </a:p>
        </p:txBody>
      </p:sp>
      <p:sp>
        <p:nvSpPr>
          <p:cNvPr id="2" name="Rectangle 28">
            <a:extLst>
              <a:ext uri="{FF2B5EF4-FFF2-40B4-BE49-F238E27FC236}">
                <a16:creationId xmlns:a16="http://schemas.microsoft.com/office/drawing/2014/main" id="{75D7E89D-ED4A-832E-1BAB-396E38E16D6B}"/>
              </a:ext>
            </a:extLst>
          </p:cNvPr>
          <p:cNvSpPr>
            <a:spLocks noChangeArrowheads="1"/>
          </p:cNvSpPr>
          <p:nvPr/>
        </p:nvSpPr>
        <p:spPr bwMode="auto">
          <a:xfrm>
            <a:off x="0" y="0"/>
            <a:ext cx="114300" cy="5143500"/>
          </a:xfrm>
          <a:prstGeom prst="rect">
            <a:avLst/>
          </a:prstGeom>
          <a:solidFill>
            <a:srgbClr val="808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29">
            <a:extLst>
              <a:ext uri="{FF2B5EF4-FFF2-40B4-BE49-F238E27FC236}">
                <a16:creationId xmlns:a16="http://schemas.microsoft.com/office/drawing/2014/main" id="{77944D6E-05A9-C1DC-86B8-46648E785A5D}"/>
              </a:ext>
            </a:extLst>
          </p:cNvPr>
          <p:cNvSpPr>
            <a:spLocks noChangeArrowheads="1"/>
          </p:cNvSpPr>
          <p:nvPr/>
        </p:nvSpPr>
        <p:spPr bwMode="auto">
          <a:xfrm>
            <a:off x="9029700" y="0"/>
            <a:ext cx="114300" cy="5143500"/>
          </a:xfrm>
          <a:prstGeom prst="rect">
            <a:avLst/>
          </a:prstGeom>
          <a:solidFill>
            <a:srgbClr val="808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30">
            <a:extLst>
              <a:ext uri="{FF2B5EF4-FFF2-40B4-BE49-F238E27FC236}">
                <a16:creationId xmlns:a16="http://schemas.microsoft.com/office/drawing/2014/main" id="{D6B837A8-76F1-8824-9487-E678220B64F7}"/>
              </a:ext>
            </a:extLst>
          </p:cNvPr>
          <p:cNvSpPr>
            <a:spLocks noChangeArrowheads="1"/>
          </p:cNvSpPr>
          <p:nvPr/>
        </p:nvSpPr>
        <p:spPr bwMode="auto">
          <a:xfrm>
            <a:off x="76200" y="0"/>
            <a:ext cx="8991600" cy="114300"/>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31">
            <a:extLst>
              <a:ext uri="{FF2B5EF4-FFF2-40B4-BE49-F238E27FC236}">
                <a16:creationId xmlns:a16="http://schemas.microsoft.com/office/drawing/2014/main" id="{0A1F7B8E-60CE-7C81-4ED7-5902A9805EF0}"/>
              </a:ext>
            </a:extLst>
          </p:cNvPr>
          <p:cNvSpPr>
            <a:spLocks noChangeArrowheads="1"/>
          </p:cNvSpPr>
          <p:nvPr/>
        </p:nvSpPr>
        <p:spPr bwMode="auto">
          <a:xfrm>
            <a:off x="0" y="5029199"/>
            <a:ext cx="9067800" cy="114301"/>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8311" name="Line 7">
            <a:extLst>
              <a:ext uri="{FF2B5EF4-FFF2-40B4-BE49-F238E27FC236}">
                <a16:creationId xmlns:a16="http://schemas.microsoft.com/office/drawing/2014/main" id="{F0FE9378-DB05-43C7-9A88-EA0D3F6C4105}"/>
              </a:ext>
            </a:extLst>
          </p:cNvPr>
          <p:cNvSpPr>
            <a:spLocks noChangeShapeType="1"/>
          </p:cNvSpPr>
          <p:nvPr/>
        </p:nvSpPr>
        <p:spPr bwMode="auto">
          <a:xfrm>
            <a:off x="1371600" y="1371600"/>
            <a:ext cx="6400800" cy="0"/>
          </a:xfrm>
          <a:prstGeom prst="line">
            <a:avLst/>
          </a:prstGeom>
          <a:noFill/>
          <a:ln w="25400">
            <a:solidFill>
              <a:srgbClr val="8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98316" name="Rectangle 12">
            <a:extLst>
              <a:ext uri="{FF2B5EF4-FFF2-40B4-BE49-F238E27FC236}">
                <a16:creationId xmlns:a16="http://schemas.microsoft.com/office/drawing/2014/main" id="{BB085E80-A80A-44A1-8E2A-BC1C1C40EE5B}"/>
              </a:ext>
            </a:extLst>
          </p:cNvPr>
          <p:cNvSpPr>
            <a:spLocks noGrp="1" noChangeArrowheads="1"/>
          </p:cNvSpPr>
          <p:nvPr>
            <p:ph type="title"/>
          </p:nvPr>
        </p:nvSpPr>
        <p:spPr>
          <a:xfrm>
            <a:off x="1314450" y="171450"/>
            <a:ext cx="6515100" cy="1085850"/>
          </a:xfrm>
          <a:noFill/>
          <a:ln/>
          <a:effectLst/>
        </p:spPr>
        <p:txBody>
          <a:bodyPr/>
          <a:lstStyle/>
          <a:p>
            <a:pPr algn="ctr"/>
            <a:r>
              <a:rPr lang="en-US" altLang="en-US" sz="3600" b="1" dirty="0">
                <a:solidFill>
                  <a:schemeClr val="bg1"/>
                </a:solidFill>
              </a:rPr>
              <a:t>The Gospel of Christ Teaches That </a:t>
            </a:r>
            <a:r>
              <a:rPr lang="en-US" altLang="en-US" sz="3600" b="1" dirty="0">
                <a:solidFill>
                  <a:srgbClr val="FFFF00"/>
                </a:solidFill>
              </a:rPr>
              <a:t>We Will</a:t>
            </a:r>
            <a:r>
              <a:rPr lang="en-US" altLang="en-US" sz="3600" b="1" dirty="0"/>
              <a:t> </a:t>
            </a:r>
            <a:r>
              <a:rPr lang="en-US" altLang="en-US" sz="3600" b="1" dirty="0">
                <a:solidFill>
                  <a:schemeClr val="bg1"/>
                </a:solidFill>
              </a:rPr>
              <a:t>Be Raised!</a:t>
            </a:r>
          </a:p>
        </p:txBody>
      </p:sp>
      <p:sp>
        <p:nvSpPr>
          <p:cNvPr id="98312" name="Rectangle 8">
            <a:extLst>
              <a:ext uri="{FF2B5EF4-FFF2-40B4-BE49-F238E27FC236}">
                <a16:creationId xmlns:a16="http://schemas.microsoft.com/office/drawing/2014/main" id="{487C6BE3-7D32-409E-BA1D-449A79601933}"/>
              </a:ext>
            </a:extLst>
          </p:cNvPr>
          <p:cNvSpPr>
            <a:spLocks noGrp="1" noChangeArrowheads="1"/>
          </p:cNvSpPr>
          <p:nvPr>
            <p:ph idx="1"/>
          </p:nvPr>
        </p:nvSpPr>
        <p:spPr>
          <a:xfrm>
            <a:off x="228600" y="1371600"/>
            <a:ext cx="8686800" cy="3600450"/>
          </a:xfrm>
        </p:spPr>
        <p:txBody>
          <a:bodyPr/>
          <a:lstStyle/>
          <a:p>
            <a:pPr>
              <a:lnSpc>
                <a:spcPct val="100000"/>
              </a:lnSpc>
            </a:pPr>
            <a:r>
              <a:rPr lang="en-US" altLang="en-US" sz="2700" b="1" dirty="0">
                <a:solidFill>
                  <a:schemeClr val="bg1"/>
                </a:solidFill>
                <a:latin typeface="Calibri" panose="020F0502020204030204" pitchFamily="34" charset="0"/>
              </a:rPr>
              <a:t>The resurrection will take place at the last day</a:t>
            </a:r>
          </a:p>
          <a:p>
            <a:pPr lvl="1">
              <a:lnSpc>
                <a:spcPct val="100000"/>
              </a:lnSpc>
            </a:pPr>
            <a:r>
              <a:rPr lang="en-US" altLang="en-US" sz="2550" b="1" dirty="0">
                <a:solidFill>
                  <a:srgbClr val="BAB870"/>
                </a:solidFill>
                <a:latin typeface="Calibri" panose="020F0502020204030204" pitchFamily="34" charset="0"/>
              </a:rPr>
              <a:t>John 6:44</a:t>
            </a:r>
          </a:p>
          <a:p>
            <a:pPr lvl="2">
              <a:lnSpc>
                <a:spcPct val="100000"/>
              </a:lnSpc>
            </a:pPr>
            <a:r>
              <a:rPr lang="en-US" altLang="en-US" sz="2400" dirty="0">
                <a:solidFill>
                  <a:schemeClr val="bg1"/>
                </a:solidFill>
                <a:latin typeface="Calibri" panose="020F0502020204030204" pitchFamily="34" charset="0"/>
              </a:rPr>
              <a:t>Realized Eschatology doctrine says Jesus is discussing the resurrection of the dead church from the grave of Judaism – and the last day is September 70 A.D.</a:t>
            </a:r>
          </a:p>
          <a:p>
            <a:pPr lvl="2">
              <a:lnSpc>
                <a:spcPct val="100000"/>
              </a:lnSpc>
            </a:pPr>
            <a:r>
              <a:rPr lang="en-US" altLang="en-US" sz="2400" dirty="0">
                <a:solidFill>
                  <a:schemeClr val="bg1"/>
                </a:solidFill>
                <a:latin typeface="Calibri" panose="020F0502020204030204" pitchFamily="34" charset="0"/>
              </a:rPr>
              <a:t>They teach no literal graves opened and no physical bodies were raised at that time</a:t>
            </a:r>
            <a:endParaRPr lang="en-US" altLang="en-US" sz="2700" b="1" dirty="0">
              <a:solidFill>
                <a:schemeClr val="bg1"/>
              </a:solidFill>
              <a:latin typeface="Calibri" panose="020F0502020204030204" pitchFamily="34" charset="0"/>
            </a:endParaRPr>
          </a:p>
        </p:txBody>
      </p:sp>
      <p:sp>
        <p:nvSpPr>
          <p:cNvPr id="4" name="Rectangle 28">
            <a:extLst>
              <a:ext uri="{FF2B5EF4-FFF2-40B4-BE49-F238E27FC236}">
                <a16:creationId xmlns:a16="http://schemas.microsoft.com/office/drawing/2014/main" id="{3200B69A-E2A1-9BAE-7DEE-5AC67657F0BB}"/>
              </a:ext>
            </a:extLst>
          </p:cNvPr>
          <p:cNvSpPr>
            <a:spLocks noChangeArrowheads="1"/>
          </p:cNvSpPr>
          <p:nvPr/>
        </p:nvSpPr>
        <p:spPr bwMode="auto">
          <a:xfrm>
            <a:off x="0" y="0"/>
            <a:ext cx="114300" cy="5143500"/>
          </a:xfrm>
          <a:prstGeom prst="rect">
            <a:avLst/>
          </a:prstGeom>
          <a:solidFill>
            <a:srgbClr val="808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29">
            <a:extLst>
              <a:ext uri="{FF2B5EF4-FFF2-40B4-BE49-F238E27FC236}">
                <a16:creationId xmlns:a16="http://schemas.microsoft.com/office/drawing/2014/main" id="{BFAABF9C-EF24-C695-C001-D1A57C8F4DB2}"/>
              </a:ext>
            </a:extLst>
          </p:cNvPr>
          <p:cNvSpPr>
            <a:spLocks noChangeArrowheads="1"/>
          </p:cNvSpPr>
          <p:nvPr/>
        </p:nvSpPr>
        <p:spPr bwMode="auto">
          <a:xfrm>
            <a:off x="9029700" y="0"/>
            <a:ext cx="114300" cy="5143500"/>
          </a:xfrm>
          <a:prstGeom prst="rect">
            <a:avLst/>
          </a:prstGeom>
          <a:solidFill>
            <a:srgbClr val="808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 name="Rectangle 30">
            <a:extLst>
              <a:ext uri="{FF2B5EF4-FFF2-40B4-BE49-F238E27FC236}">
                <a16:creationId xmlns:a16="http://schemas.microsoft.com/office/drawing/2014/main" id="{2C796219-51A4-6AFF-0E0C-CA7D6EC5CD4F}"/>
              </a:ext>
            </a:extLst>
          </p:cNvPr>
          <p:cNvSpPr>
            <a:spLocks noChangeArrowheads="1"/>
          </p:cNvSpPr>
          <p:nvPr/>
        </p:nvSpPr>
        <p:spPr bwMode="auto">
          <a:xfrm>
            <a:off x="76200" y="0"/>
            <a:ext cx="8991600" cy="114300"/>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 name="Rectangle 31">
            <a:extLst>
              <a:ext uri="{FF2B5EF4-FFF2-40B4-BE49-F238E27FC236}">
                <a16:creationId xmlns:a16="http://schemas.microsoft.com/office/drawing/2014/main" id="{ED04079E-FC4D-15C9-88D8-2F17EDFE5076}"/>
              </a:ext>
            </a:extLst>
          </p:cNvPr>
          <p:cNvSpPr>
            <a:spLocks noChangeArrowheads="1"/>
          </p:cNvSpPr>
          <p:nvPr/>
        </p:nvSpPr>
        <p:spPr bwMode="auto">
          <a:xfrm>
            <a:off x="0" y="5029199"/>
            <a:ext cx="9067800" cy="114301"/>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98312">
                                            <p:txEl>
                                              <p:pRg st="2" end="2"/>
                                            </p:txEl>
                                          </p:spTgt>
                                        </p:tgtEl>
                                        <p:attrNameLst>
                                          <p:attrName>style.visibility</p:attrName>
                                        </p:attrNameLst>
                                      </p:cBhvr>
                                      <p:to>
                                        <p:strVal val="visible"/>
                                      </p:to>
                                    </p:set>
                                    <p:anim calcmode="lin" valueType="num">
                                      <p:cBhvr>
                                        <p:cTn id="7" dur="500" fill="hold"/>
                                        <p:tgtEl>
                                          <p:spTgt spid="98312">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98312">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98312">
                                            <p:txEl>
                                              <p:pRg st="2" end="2"/>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16" fill="hold" nodeType="clickEffect">
                                  <p:stCondLst>
                                    <p:cond delay="0"/>
                                  </p:stCondLst>
                                  <p:childTnLst>
                                    <p:set>
                                      <p:cBhvr>
                                        <p:cTn id="13" dur="1" fill="hold">
                                          <p:stCondLst>
                                            <p:cond delay="0"/>
                                          </p:stCondLst>
                                        </p:cTn>
                                        <p:tgtEl>
                                          <p:spTgt spid="98312">
                                            <p:txEl>
                                              <p:pRg st="3" end="3"/>
                                            </p:txEl>
                                          </p:spTgt>
                                        </p:tgtEl>
                                        <p:attrNameLst>
                                          <p:attrName>style.visibility</p:attrName>
                                        </p:attrNameLst>
                                      </p:cBhvr>
                                      <p:to>
                                        <p:strVal val="visible"/>
                                      </p:to>
                                    </p:set>
                                    <p:anim calcmode="lin" valueType="num">
                                      <p:cBhvr>
                                        <p:cTn id="14" dur="500" fill="hold"/>
                                        <p:tgtEl>
                                          <p:spTgt spid="98312">
                                            <p:txEl>
                                              <p:pRg st="3" end="3"/>
                                            </p:txEl>
                                          </p:spTgt>
                                        </p:tgtEl>
                                        <p:attrNameLst>
                                          <p:attrName>ppt_w</p:attrName>
                                        </p:attrNameLst>
                                      </p:cBhvr>
                                      <p:tavLst>
                                        <p:tav tm="0">
                                          <p:val>
                                            <p:fltVal val="0"/>
                                          </p:val>
                                        </p:tav>
                                        <p:tav tm="100000">
                                          <p:val>
                                            <p:strVal val="#ppt_w"/>
                                          </p:val>
                                        </p:tav>
                                      </p:tavLst>
                                    </p:anim>
                                    <p:anim calcmode="lin" valueType="num">
                                      <p:cBhvr>
                                        <p:cTn id="15" dur="500" fill="hold"/>
                                        <p:tgtEl>
                                          <p:spTgt spid="98312">
                                            <p:txEl>
                                              <p:pRg st="3" end="3"/>
                                            </p:txEl>
                                          </p:spTgt>
                                        </p:tgtEl>
                                        <p:attrNameLst>
                                          <p:attrName>ppt_h</p:attrName>
                                        </p:attrNameLst>
                                      </p:cBhvr>
                                      <p:tavLst>
                                        <p:tav tm="0">
                                          <p:val>
                                            <p:fltVal val="0"/>
                                          </p:val>
                                        </p:tav>
                                        <p:tav tm="100000">
                                          <p:val>
                                            <p:strVal val="#ppt_h"/>
                                          </p:val>
                                        </p:tav>
                                      </p:tavLst>
                                    </p:anim>
                                    <p:animEffect transition="in" filter="fade">
                                      <p:cBhvr>
                                        <p:cTn id="16" dur="500"/>
                                        <p:tgtEl>
                                          <p:spTgt spid="9831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9334" name="Line 6">
            <a:extLst>
              <a:ext uri="{FF2B5EF4-FFF2-40B4-BE49-F238E27FC236}">
                <a16:creationId xmlns:a16="http://schemas.microsoft.com/office/drawing/2014/main" id="{76DCB4ED-427E-4C64-8786-C75BC58BB05D}"/>
              </a:ext>
            </a:extLst>
          </p:cNvPr>
          <p:cNvSpPr>
            <a:spLocks noChangeShapeType="1"/>
          </p:cNvSpPr>
          <p:nvPr/>
        </p:nvSpPr>
        <p:spPr bwMode="auto">
          <a:xfrm>
            <a:off x="1371600" y="1371600"/>
            <a:ext cx="6400800" cy="0"/>
          </a:xfrm>
          <a:prstGeom prst="line">
            <a:avLst/>
          </a:prstGeom>
          <a:noFill/>
          <a:ln w="25400">
            <a:solidFill>
              <a:srgbClr val="8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99336" name="Rectangle 8">
            <a:extLst>
              <a:ext uri="{FF2B5EF4-FFF2-40B4-BE49-F238E27FC236}">
                <a16:creationId xmlns:a16="http://schemas.microsoft.com/office/drawing/2014/main" id="{5C92071B-37F3-4747-92A0-D02533E5FEF9}"/>
              </a:ext>
            </a:extLst>
          </p:cNvPr>
          <p:cNvSpPr>
            <a:spLocks noGrp="1" noChangeArrowheads="1"/>
          </p:cNvSpPr>
          <p:nvPr>
            <p:ph type="title"/>
          </p:nvPr>
        </p:nvSpPr>
        <p:spPr>
          <a:xfrm>
            <a:off x="1314450" y="171450"/>
            <a:ext cx="6515100" cy="1085850"/>
          </a:xfrm>
          <a:noFill/>
          <a:ln/>
          <a:effectLst/>
        </p:spPr>
        <p:txBody>
          <a:bodyPr/>
          <a:lstStyle/>
          <a:p>
            <a:pPr algn="ctr"/>
            <a:r>
              <a:rPr lang="en-US" altLang="en-US" sz="3600" b="1" dirty="0">
                <a:solidFill>
                  <a:schemeClr val="bg1"/>
                </a:solidFill>
              </a:rPr>
              <a:t>The Gospel of Christ Teaches That </a:t>
            </a:r>
            <a:r>
              <a:rPr lang="en-US" altLang="en-US" sz="3600" b="1" dirty="0">
                <a:solidFill>
                  <a:srgbClr val="FFFF00"/>
                </a:solidFill>
              </a:rPr>
              <a:t>We Will</a:t>
            </a:r>
            <a:r>
              <a:rPr lang="en-US" altLang="en-US" sz="3600" b="1" dirty="0"/>
              <a:t> </a:t>
            </a:r>
            <a:r>
              <a:rPr lang="en-US" altLang="en-US" sz="3600" b="1" dirty="0">
                <a:solidFill>
                  <a:schemeClr val="bg1"/>
                </a:solidFill>
              </a:rPr>
              <a:t>Be Raised!</a:t>
            </a:r>
          </a:p>
        </p:txBody>
      </p:sp>
      <p:sp>
        <p:nvSpPr>
          <p:cNvPr id="99335" name="Rectangle 7">
            <a:extLst>
              <a:ext uri="{FF2B5EF4-FFF2-40B4-BE49-F238E27FC236}">
                <a16:creationId xmlns:a16="http://schemas.microsoft.com/office/drawing/2014/main" id="{D5849508-D333-4218-AD43-2D8A103D93F8}"/>
              </a:ext>
            </a:extLst>
          </p:cNvPr>
          <p:cNvSpPr>
            <a:spLocks noGrp="1" noChangeArrowheads="1"/>
          </p:cNvSpPr>
          <p:nvPr>
            <p:ph idx="1"/>
          </p:nvPr>
        </p:nvSpPr>
        <p:spPr>
          <a:xfrm>
            <a:off x="228600" y="2514600"/>
            <a:ext cx="8686800" cy="2343150"/>
          </a:xfrm>
        </p:spPr>
        <p:txBody>
          <a:bodyPr/>
          <a:lstStyle/>
          <a:p>
            <a:pPr>
              <a:lnSpc>
                <a:spcPct val="100000"/>
              </a:lnSpc>
            </a:pPr>
            <a:r>
              <a:rPr lang="en-US" altLang="en-US" sz="2700" b="1" dirty="0">
                <a:solidFill>
                  <a:schemeClr val="bg1"/>
                </a:solidFill>
                <a:latin typeface="Calibri" panose="020F0502020204030204" pitchFamily="34" charset="0"/>
              </a:rPr>
              <a:t>Jesus is speaking of individuals literally being raised from the dead</a:t>
            </a:r>
          </a:p>
          <a:p>
            <a:pPr lvl="1">
              <a:lnSpc>
                <a:spcPct val="100000"/>
              </a:lnSpc>
            </a:pPr>
            <a:r>
              <a:rPr lang="en-US" altLang="en-US" sz="2550" dirty="0">
                <a:solidFill>
                  <a:schemeClr val="bg1"/>
                </a:solidFill>
                <a:latin typeface="Calibri" panose="020F0502020204030204" pitchFamily="34" charset="0"/>
              </a:rPr>
              <a:t>Not discussing a resurrection of a cause</a:t>
            </a:r>
          </a:p>
          <a:p>
            <a:pPr>
              <a:lnSpc>
                <a:spcPct val="100000"/>
              </a:lnSpc>
            </a:pPr>
            <a:r>
              <a:rPr lang="en-US" altLang="en-US" sz="2700" b="1" dirty="0">
                <a:solidFill>
                  <a:schemeClr val="bg1"/>
                </a:solidFill>
                <a:latin typeface="Calibri" panose="020F0502020204030204" pitchFamily="34" charset="0"/>
              </a:rPr>
              <a:t>This resurrection will occur at the last day – </a:t>
            </a:r>
            <a:r>
              <a:rPr lang="en-US" altLang="en-US" sz="2700" b="1" dirty="0">
                <a:solidFill>
                  <a:srgbClr val="FFFF00"/>
                </a:solidFill>
                <a:latin typeface="Calibri" panose="020F0502020204030204" pitchFamily="34" charset="0"/>
              </a:rPr>
              <a:t>at His second coming</a:t>
            </a:r>
          </a:p>
        </p:txBody>
      </p:sp>
      <p:sp>
        <p:nvSpPr>
          <p:cNvPr id="99337" name="Rectangle 9">
            <a:extLst>
              <a:ext uri="{FF2B5EF4-FFF2-40B4-BE49-F238E27FC236}">
                <a16:creationId xmlns:a16="http://schemas.microsoft.com/office/drawing/2014/main" id="{8406E0E3-6904-4D58-B408-BC48F2FEC8A5}"/>
              </a:ext>
            </a:extLst>
          </p:cNvPr>
          <p:cNvSpPr>
            <a:spLocks noChangeArrowheads="1"/>
          </p:cNvSpPr>
          <p:nvPr/>
        </p:nvSpPr>
        <p:spPr bwMode="auto">
          <a:xfrm>
            <a:off x="228600" y="1543050"/>
            <a:ext cx="8686800" cy="91440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9338" name="Text Box 10">
            <a:extLst>
              <a:ext uri="{FF2B5EF4-FFF2-40B4-BE49-F238E27FC236}">
                <a16:creationId xmlns:a16="http://schemas.microsoft.com/office/drawing/2014/main" id="{6E1E339D-C511-43C8-8BCC-85021E3A16B4}"/>
              </a:ext>
            </a:extLst>
          </p:cNvPr>
          <p:cNvSpPr txBox="1">
            <a:spLocks noChangeArrowheads="1"/>
          </p:cNvSpPr>
          <p:nvPr/>
        </p:nvSpPr>
        <p:spPr bwMode="auto">
          <a:xfrm>
            <a:off x="304800" y="1619131"/>
            <a:ext cx="8534400"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300" dirty="0">
                <a:latin typeface="Calibri" panose="020F0502020204030204" pitchFamily="34" charset="0"/>
              </a:rPr>
              <a:t>“Whoever eats My flesh and drinks My blood has eternal life,</a:t>
            </a:r>
            <a:br>
              <a:rPr lang="en-US" altLang="en-US" sz="2300" dirty="0">
                <a:latin typeface="Calibri" panose="020F0502020204030204" pitchFamily="34" charset="0"/>
              </a:rPr>
            </a:br>
            <a:r>
              <a:rPr lang="en-US" altLang="en-US" sz="2300" dirty="0">
                <a:latin typeface="Calibri" panose="020F0502020204030204" pitchFamily="34" charset="0"/>
              </a:rPr>
              <a:t>and</a:t>
            </a:r>
            <a:r>
              <a:rPr lang="en-US" altLang="en-US" sz="2300" dirty="0">
                <a:solidFill>
                  <a:srgbClr val="C00000"/>
                </a:solidFill>
                <a:latin typeface="Calibri" panose="020F0502020204030204" pitchFamily="34" charset="0"/>
              </a:rPr>
              <a:t> </a:t>
            </a:r>
            <a:r>
              <a:rPr lang="en-US" altLang="en-US" sz="2300" b="1" dirty="0">
                <a:solidFill>
                  <a:srgbClr val="C00000"/>
                </a:solidFill>
                <a:latin typeface="Calibri" panose="020F0502020204030204" pitchFamily="34" charset="0"/>
              </a:rPr>
              <a:t>I will raise him up at the last day</a:t>
            </a:r>
            <a:r>
              <a:rPr lang="en-US" altLang="en-US" sz="2300" dirty="0">
                <a:latin typeface="Calibri" panose="020F0502020204030204" pitchFamily="34" charset="0"/>
              </a:rPr>
              <a:t>.” </a:t>
            </a:r>
            <a:r>
              <a:rPr lang="en-US" altLang="en-US" sz="2300" b="1" dirty="0">
                <a:latin typeface="Calibri" panose="020F0502020204030204" pitchFamily="34" charset="0"/>
              </a:rPr>
              <a:t>John 6:54</a:t>
            </a:r>
          </a:p>
        </p:txBody>
      </p:sp>
      <p:sp>
        <p:nvSpPr>
          <p:cNvPr id="2" name="Rectangle 28">
            <a:extLst>
              <a:ext uri="{FF2B5EF4-FFF2-40B4-BE49-F238E27FC236}">
                <a16:creationId xmlns:a16="http://schemas.microsoft.com/office/drawing/2014/main" id="{868DBE1B-2199-284B-CB4B-F936F94EBF7A}"/>
              </a:ext>
            </a:extLst>
          </p:cNvPr>
          <p:cNvSpPr>
            <a:spLocks noChangeArrowheads="1"/>
          </p:cNvSpPr>
          <p:nvPr/>
        </p:nvSpPr>
        <p:spPr bwMode="auto">
          <a:xfrm>
            <a:off x="0" y="0"/>
            <a:ext cx="114300" cy="5143500"/>
          </a:xfrm>
          <a:prstGeom prst="rect">
            <a:avLst/>
          </a:prstGeom>
          <a:solidFill>
            <a:srgbClr val="808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29">
            <a:extLst>
              <a:ext uri="{FF2B5EF4-FFF2-40B4-BE49-F238E27FC236}">
                <a16:creationId xmlns:a16="http://schemas.microsoft.com/office/drawing/2014/main" id="{EC679FF5-411B-EC94-DCEA-7E2F5E712F3A}"/>
              </a:ext>
            </a:extLst>
          </p:cNvPr>
          <p:cNvSpPr>
            <a:spLocks noChangeArrowheads="1"/>
          </p:cNvSpPr>
          <p:nvPr/>
        </p:nvSpPr>
        <p:spPr bwMode="auto">
          <a:xfrm>
            <a:off x="9029700" y="0"/>
            <a:ext cx="114300" cy="5143500"/>
          </a:xfrm>
          <a:prstGeom prst="rect">
            <a:avLst/>
          </a:prstGeom>
          <a:solidFill>
            <a:srgbClr val="808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30">
            <a:extLst>
              <a:ext uri="{FF2B5EF4-FFF2-40B4-BE49-F238E27FC236}">
                <a16:creationId xmlns:a16="http://schemas.microsoft.com/office/drawing/2014/main" id="{FCCEC0E7-983E-B986-F2B5-5C33644168A5}"/>
              </a:ext>
            </a:extLst>
          </p:cNvPr>
          <p:cNvSpPr>
            <a:spLocks noChangeArrowheads="1"/>
          </p:cNvSpPr>
          <p:nvPr/>
        </p:nvSpPr>
        <p:spPr bwMode="auto">
          <a:xfrm>
            <a:off x="76200" y="0"/>
            <a:ext cx="8991600" cy="114300"/>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31">
            <a:extLst>
              <a:ext uri="{FF2B5EF4-FFF2-40B4-BE49-F238E27FC236}">
                <a16:creationId xmlns:a16="http://schemas.microsoft.com/office/drawing/2014/main" id="{CBBE5D0F-5C62-02CF-F012-4733F9C7A909}"/>
              </a:ext>
            </a:extLst>
          </p:cNvPr>
          <p:cNvSpPr>
            <a:spLocks noChangeArrowheads="1"/>
          </p:cNvSpPr>
          <p:nvPr/>
        </p:nvSpPr>
        <p:spPr bwMode="auto">
          <a:xfrm>
            <a:off x="0" y="5029199"/>
            <a:ext cx="9067800" cy="114301"/>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99335">
                                            <p:txEl>
                                              <p:pRg st="0" end="0"/>
                                            </p:txEl>
                                          </p:spTgt>
                                        </p:tgtEl>
                                        <p:attrNameLst>
                                          <p:attrName>style.visibility</p:attrName>
                                        </p:attrNameLst>
                                      </p:cBhvr>
                                      <p:to>
                                        <p:strVal val="visible"/>
                                      </p:to>
                                    </p:set>
                                    <p:anim calcmode="lin" valueType="num">
                                      <p:cBhvr>
                                        <p:cTn id="7" dur="500" fill="hold"/>
                                        <p:tgtEl>
                                          <p:spTgt spid="9933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9933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99335">
                                            <p:txEl>
                                              <p:pRg st="0" end="0"/>
                                            </p:txEl>
                                          </p:spTgt>
                                        </p:tgtEl>
                                      </p:cBhvr>
                                    </p:animEffect>
                                  </p:childTnLst>
                                </p:cTn>
                              </p:par>
                            </p:childTnLst>
                          </p:cTn>
                        </p:par>
                        <p:par>
                          <p:cTn id="10" fill="hold" nodeType="afterGroup">
                            <p:stCondLst>
                              <p:cond delay="500"/>
                            </p:stCondLst>
                            <p:childTnLst>
                              <p:par>
                                <p:cTn id="11" presetID="53" presetClass="entr" presetSubtype="16" fill="hold" nodeType="afterEffect">
                                  <p:stCondLst>
                                    <p:cond delay="0"/>
                                  </p:stCondLst>
                                  <p:childTnLst>
                                    <p:set>
                                      <p:cBhvr>
                                        <p:cTn id="12" dur="1" fill="hold">
                                          <p:stCondLst>
                                            <p:cond delay="0"/>
                                          </p:stCondLst>
                                        </p:cTn>
                                        <p:tgtEl>
                                          <p:spTgt spid="99335">
                                            <p:txEl>
                                              <p:pRg st="1" end="1"/>
                                            </p:txEl>
                                          </p:spTgt>
                                        </p:tgtEl>
                                        <p:attrNameLst>
                                          <p:attrName>style.visibility</p:attrName>
                                        </p:attrNameLst>
                                      </p:cBhvr>
                                      <p:to>
                                        <p:strVal val="visible"/>
                                      </p:to>
                                    </p:set>
                                    <p:anim calcmode="lin" valueType="num">
                                      <p:cBhvr>
                                        <p:cTn id="13" dur="500" fill="hold"/>
                                        <p:tgtEl>
                                          <p:spTgt spid="99335">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99335">
                                            <p:txEl>
                                              <p:pRg st="1" end="1"/>
                                            </p:txEl>
                                          </p:spTgt>
                                        </p:tgtEl>
                                        <p:attrNameLst>
                                          <p:attrName>ppt_h</p:attrName>
                                        </p:attrNameLst>
                                      </p:cBhvr>
                                      <p:tavLst>
                                        <p:tav tm="0">
                                          <p:val>
                                            <p:fltVal val="0"/>
                                          </p:val>
                                        </p:tav>
                                        <p:tav tm="100000">
                                          <p:val>
                                            <p:strVal val="#ppt_h"/>
                                          </p:val>
                                        </p:tav>
                                      </p:tavLst>
                                    </p:anim>
                                    <p:animEffect transition="in" filter="fade">
                                      <p:cBhvr>
                                        <p:cTn id="15" dur="500"/>
                                        <p:tgtEl>
                                          <p:spTgt spid="99335">
                                            <p:txEl>
                                              <p:pRg st="1" end="1"/>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3" presetClass="entr" presetSubtype="16" fill="hold" nodeType="clickEffect">
                                  <p:stCondLst>
                                    <p:cond delay="0"/>
                                  </p:stCondLst>
                                  <p:childTnLst>
                                    <p:set>
                                      <p:cBhvr>
                                        <p:cTn id="19" dur="1" fill="hold">
                                          <p:stCondLst>
                                            <p:cond delay="0"/>
                                          </p:stCondLst>
                                        </p:cTn>
                                        <p:tgtEl>
                                          <p:spTgt spid="99335">
                                            <p:txEl>
                                              <p:pRg st="2" end="2"/>
                                            </p:txEl>
                                          </p:spTgt>
                                        </p:tgtEl>
                                        <p:attrNameLst>
                                          <p:attrName>style.visibility</p:attrName>
                                        </p:attrNameLst>
                                      </p:cBhvr>
                                      <p:to>
                                        <p:strVal val="visible"/>
                                      </p:to>
                                    </p:set>
                                    <p:anim calcmode="lin" valueType="num">
                                      <p:cBhvr>
                                        <p:cTn id="20" dur="500" fill="hold"/>
                                        <p:tgtEl>
                                          <p:spTgt spid="99335">
                                            <p:txEl>
                                              <p:pRg st="2" end="2"/>
                                            </p:txEl>
                                          </p:spTgt>
                                        </p:tgtEl>
                                        <p:attrNameLst>
                                          <p:attrName>ppt_w</p:attrName>
                                        </p:attrNameLst>
                                      </p:cBhvr>
                                      <p:tavLst>
                                        <p:tav tm="0">
                                          <p:val>
                                            <p:fltVal val="0"/>
                                          </p:val>
                                        </p:tav>
                                        <p:tav tm="100000">
                                          <p:val>
                                            <p:strVal val="#ppt_w"/>
                                          </p:val>
                                        </p:tav>
                                      </p:tavLst>
                                    </p:anim>
                                    <p:anim calcmode="lin" valueType="num">
                                      <p:cBhvr>
                                        <p:cTn id="21" dur="500" fill="hold"/>
                                        <p:tgtEl>
                                          <p:spTgt spid="99335">
                                            <p:txEl>
                                              <p:pRg st="2" end="2"/>
                                            </p:txEl>
                                          </p:spTgt>
                                        </p:tgtEl>
                                        <p:attrNameLst>
                                          <p:attrName>ppt_h</p:attrName>
                                        </p:attrNameLst>
                                      </p:cBhvr>
                                      <p:tavLst>
                                        <p:tav tm="0">
                                          <p:val>
                                            <p:fltVal val="0"/>
                                          </p:val>
                                        </p:tav>
                                        <p:tav tm="100000">
                                          <p:val>
                                            <p:strVal val="#ppt_h"/>
                                          </p:val>
                                        </p:tav>
                                      </p:tavLst>
                                    </p:anim>
                                    <p:animEffect transition="in" filter="fade">
                                      <p:cBhvr>
                                        <p:cTn id="22" dur="500"/>
                                        <p:tgtEl>
                                          <p:spTgt spid="9933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0358" name="Line 6">
            <a:extLst>
              <a:ext uri="{FF2B5EF4-FFF2-40B4-BE49-F238E27FC236}">
                <a16:creationId xmlns:a16="http://schemas.microsoft.com/office/drawing/2014/main" id="{781A4671-0E96-4B64-B473-E539C1F94FDC}"/>
              </a:ext>
            </a:extLst>
          </p:cNvPr>
          <p:cNvSpPr>
            <a:spLocks noChangeShapeType="1"/>
          </p:cNvSpPr>
          <p:nvPr/>
        </p:nvSpPr>
        <p:spPr bwMode="auto">
          <a:xfrm>
            <a:off x="1371600" y="1371600"/>
            <a:ext cx="6400800" cy="0"/>
          </a:xfrm>
          <a:prstGeom prst="line">
            <a:avLst/>
          </a:prstGeom>
          <a:noFill/>
          <a:ln w="25400">
            <a:solidFill>
              <a:srgbClr val="8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100360" name="Rectangle 8">
            <a:extLst>
              <a:ext uri="{FF2B5EF4-FFF2-40B4-BE49-F238E27FC236}">
                <a16:creationId xmlns:a16="http://schemas.microsoft.com/office/drawing/2014/main" id="{BADF2EB6-F44B-458C-90ED-D47B4F131F56}"/>
              </a:ext>
            </a:extLst>
          </p:cNvPr>
          <p:cNvSpPr>
            <a:spLocks noGrp="1" noChangeArrowheads="1"/>
          </p:cNvSpPr>
          <p:nvPr>
            <p:ph type="title"/>
          </p:nvPr>
        </p:nvSpPr>
        <p:spPr>
          <a:xfrm>
            <a:off x="1314450" y="171450"/>
            <a:ext cx="6515100" cy="1085850"/>
          </a:xfrm>
          <a:noFill/>
          <a:ln/>
          <a:effectLst/>
        </p:spPr>
        <p:txBody>
          <a:bodyPr/>
          <a:lstStyle/>
          <a:p>
            <a:pPr algn="ctr"/>
            <a:r>
              <a:rPr lang="en-US" altLang="en-US" sz="3600" b="1" dirty="0">
                <a:solidFill>
                  <a:schemeClr val="bg1"/>
                </a:solidFill>
              </a:rPr>
              <a:t>The Gospel of Christ Teaches That </a:t>
            </a:r>
            <a:r>
              <a:rPr lang="en-US" altLang="en-US" sz="3600" b="1" dirty="0">
                <a:solidFill>
                  <a:srgbClr val="FFFF00"/>
                </a:solidFill>
              </a:rPr>
              <a:t>We Will</a:t>
            </a:r>
            <a:r>
              <a:rPr lang="en-US" altLang="en-US" sz="3600" b="1" dirty="0"/>
              <a:t> </a:t>
            </a:r>
            <a:r>
              <a:rPr lang="en-US" altLang="en-US" sz="3600" b="1" dirty="0">
                <a:solidFill>
                  <a:schemeClr val="bg1"/>
                </a:solidFill>
              </a:rPr>
              <a:t>Be Raised!</a:t>
            </a:r>
          </a:p>
        </p:txBody>
      </p:sp>
      <p:sp>
        <p:nvSpPr>
          <p:cNvPr id="100359" name="Rectangle 7">
            <a:extLst>
              <a:ext uri="{FF2B5EF4-FFF2-40B4-BE49-F238E27FC236}">
                <a16:creationId xmlns:a16="http://schemas.microsoft.com/office/drawing/2014/main" id="{59534D2F-09F4-4830-88F3-2D3DEC1D8EFD}"/>
              </a:ext>
            </a:extLst>
          </p:cNvPr>
          <p:cNvSpPr>
            <a:spLocks noGrp="1" noChangeArrowheads="1"/>
          </p:cNvSpPr>
          <p:nvPr>
            <p:ph idx="1"/>
          </p:nvPr>
        </p:nvSpPr>
        <p:spPr>
          <a:xfrm>
            <a:off x="228600" y="1428750"/>
            <a:ext cx="8686800" cy="3486150"/>
          </a:xfrm>
        </p:spPr>
        <p:txBody>
          <a:bodyPr/>
          <a:lstStyle/>
          <a:p>
            <a:pPr>
              <a:lnSpc>
                <a:spcPct val="100000"/>
              </a:lnSpc>
            </a:pPr>
            <a:r>
              <a:rPr lang="en-US" altLang="en-US" sz="2700" b="1" dirty="0">
                <a:solidFill>
                  <a:schemeClr val="bg1"/>
                </a:solidFill>
                <a:latin typeface="Calibri" panose="020F0502020204030204" pitchFamily="34" charset="0"/>
              </a:rPr>
              <a:t>The last day – the day the dead will be raised, is the</a:t>
            </a:r>
            <a:br>
              <a:rPr lang="en-US" altLang="en-US" sz="2700" b="1" dirty="0">
                <a:solidFill>
                  <a:schemeClr val="bg1"/>
                </a:solidFill>
                <a:latin typeface="Calibri" panose="020F0502020204030204" pitchFamily="34" charset="0"/>
              </a:rPr>
            </a:br>
            <a:r>
              <a:rPr lang="en-US" altLang="en-US" sz="2700" b="1" dirty="0">
                <a:solidFill>
                  <a:schemeClr val="bg1"/>
                </a:solidFill>
                <a:latin typeface="Calibri" panose="020F0502020204030204" pitchFamily="34" charset="0"/>
              </a:rPr>
              <a:t>day of judgment</a:t>
            </a:r>
          </a:p>
          <a:p>
            <a:pPr>
              <a:lnSpc>
                <a:spcPct val="100000"/>
              </a:lnSpc>
            </a:pPr>
            <a:endParaRPr lang="en-US" altLang="en-US" sz="2700" b="1" dirty="0">
              <a:latin typeface="Calibri" panose="020F0502020204030204" pitchFamily="34" charset="0"/>
            </a:endParaRPr>
          </a:p>
          <a:p>
            <a:pPr>
              <a:lnSpc>
                <a:spcPct val="100000"/>
              </a:lnSpc>
            </a:pPr>
            <a:endParaRPr lang="en-US" altLang="en-US" sz="2700" b="1" dirty="0">
              <a:latin typeface="Calibri" panose="020F0502020204030204" pitchFamily="34" charset="0"/>
            </a:endParaRPr>
          </a:p>
          <a:p>
            <a:pPr>
              <a:lnSpc>
                <a:spcPct val="100000"/>
              </a:lnSpc>
            </a:pPr>
            <a:endParaRPr lang="en-US" altLang="en-US" sz="2700" b="1" dirty="0">
              <a:latin typeface="Calibri" panose="020F0502020204030204" pitchFamily="34" charset="0"/>
            </a:endParaRPr>
          </a:p>
          <a:p>
            <a:pPr>
              <a:lnSpc>
                <a:spcPct val="100000"/>
              </a:lnSpc>
            </a:pPr>
            <a:r>
              <a:rPr lang="en-US" altLang="en-US" sz="2700" b="1" dirty="0">
                <a:solidFill>
                  <a:schemeClr val="bg1"/>
                </a:solidFill>
                <a:latin typeface="Calibri" panose="020F0502020204030204" pitchFamily="34" charset="0"/>
              </a:rPr>
              <a:t>How did those who lived during the lifetime of Jesus understand these words?</a:t>
            </a:r>
          </a:p>
        </p:txBody>
      </p:sp>
      <p:sp>
        <p:nvSpPr>
          <p:cNvPr id="100361" name="Rectangle 9">
            <a:extLst>
              <a:ext uri="{FF2B5EF4-FFF2-40B4-BE49-F238E27FC236}">
                <a16:creationId xmlns:a16="http://schemas.microsoft.com/office/drawing/2014/main" id="{7270152E-766E-4507-A8F0-826BBF247B62}"/>
              </a:ext>
            </a:extLst>
          </p:cNvPr>
          <p:cNvSpPr>
            <a:spLocks noChangeArrowheads="1"/>
          </p:cNvSpPr>
          <p:nvPr/>
        </p:nvSpPr>
        <p:spPr bwMode="auto">
          <a:xfrm>
            <a:off x="228600" y="2495550"/>
            <a:ext cx="8686800" cy="129540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0362" name="Text Box 10">
            <a:extLst>
              <a:ext uri="{FF2B5EF4-FFF2-40B4-BE49-F238E27FC236}">
                <a16:creationId xmlns:a16="http://schemas.microsoft.com/office/drawing/2014/main" id="{4F5B5FD2-4689-4A90-BEDD-ACB2654F5F33}"/>
              </a:ext>
            </a:extLst>
          </p:cNvPr>
          <p:cNvSpPr txBox="1">
            <a:spLocks noChangeArrowheads="1"/>
          </p:cNvSpPr>
          <p:nvPr/>
        </p:nvSpPr>
        <p:spPr bwMode="auto">
          <a:xfrm>
            <a:off x="304800" y="2514421"/>
            <a:ext cx="85344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400" dirty="0">
                <a:latin typeface="Calibri" panose="020F0502020204030204" pitchFamily="34" charset="0"/>
              </a:rPr>
              <a:t>“He who rejects Me, and does not receive My words, has that which judges him — </a:t>
            </a:r>
            <a:r>
              <a:rPr lang="en-US" altLang="en-US" sz="2400" b="1" dirty="0">
                <a:solidFill>
                  <a:srgbClr val="C00000"/>
                </a:solidFill>
                <a:latin typeface="Calibri" panose="020F0502020204030204" pitchFamily="34" charset="0"/>
              </a:rPr>
              <a:t>the word that I have spoken</a:t>
            </a:r>
            <a:br>
              <a:rPr lang="en-US" altLang="en-US" sz="2400" b="1" dirty="0">
                <a:solidFill>
                  <a:srgbClr val="C00000"/>
                </a:solidFill>
                <a:latin typeface="Calibri" panose="020F0502020204030204" pitchFamily="34" charset="0"/>
              </a:rPr>
            </a:br>
            <a:r>
              <a:rPr lang="en-US" altLang="en-US" sz="2400" b="1" dirty="0">
                <a:solidFill>
                  <a:srgbClr val="C00000"/>
                </a:solidFill>
                <a:latin typeface="Calibri" panose="020F0502020204030204" pitchFamily="34" charset="0"/>
              </a:rPr>
              <a:t>will judge him in the last day</a:t>
            </a:r>
            <a:r>
              <a:rPr lang="en-US" altLang="en-US" sz="2400" dirty="0">
                <a:latin typeface="Calibri" panose="020F0502020204030204" pitchFamily="34" charset="0"/>
              </a:rPr>
              <a:t>.” </a:t>
            </a:r>
            <a:r>
              <a:rPr lang="en-US" altLang="en-US" sz="2400" b="1" dirty="0">
                <a:latin typeface="Calibri" panose="020F0502020204030204" pitchFamily="34" charset="0"/>
              </a:rPr>
              <a:t>(John 12:48)</a:t>
            </a:r>
          </a:p>
        </p:txBody>
      </p:sp>
      <p:sp>
        <p:nvSpPr>
          <p:cNvPr id="2" name="Rectangle 28">
            <a:extLst>
              <a:ext uri="{FF2B5EF4-FFF2-40B4-BE49-F238E27FC236}">
                <a16:creationId xmlns:a16="http://schemas.microsoft.com/office/drawing/2014/main" id="{12C7EFBE-6CBC-87BC-9421-10B54A9ADD84}"/>
              </a:ext>
            </a:extLst>
          </p:cNvPr>
          <p:cNvSpPr>
            <a:spLocks noChangeArrowheads="1"/>
          </p:cNvSpPr>
          <p:nvPr/>
        </p:nvSpPr>
        <p:spPr bwMode="auto">
          <a:xfrm>
            <a:off x="0" y="0"/>
            <a:ext cx="114300" cy="5143500"/>
          </a:xfrm>
          <a:prstGeom prst="rect">
            <a:avLst/>
          </a:prstGeom>
          <a:solidFill>
            <a:srgbClr val="808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29">
            <a:extLst>
              <a:ext uri="{FF2B5EF4-FFF2-40B4-BE49-F238E27FC236}">
                <a16:creationId xmlns:a16="http://schemas.microsoft.com/office/drawing/2014/main" id="{6FB4E2AF-A333-53C0-85B3-E1EDECBF61EB}"/>
              </a:ext>
            </a:extLst>
          </p:cNvPr>
          <p:cNvSpPr>
            <a:spLocks noChangeArrowheads="1"/>
          </p:cNvSpPr>
          <p:nvPr/>
        </p:nvSpPr>
        <p:spPr bwMode="auto">
          <a:xfrm>
            <a:off x="9029700" y="0"/>
            <a:ext cx="114300" cy="5143500"/>
          </a:xfrm>
          <a:prstGeom prst="rect">
            <a:avLst/>
          </a:prstGeom>
          <a:solidFill>
            <a:srgbClr val="808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30">
            <a:extLst>
              <a:ext uri="{FF2B5EF4-FFF2-40B4-BE49-F238E27FC236}">
                <a16:creationId xmlns:a16="http://schemas.microsoft.com/office/drawing/2014/main" id="{7BE54393-9C89-96BC-22E9-FE46199268E4}"/>
              </a:ext>
            </a:extLst>
          </p:cNvPr>
          <p:cNvSpPr>
            <a:spLocks noChangeArrowheads="1"/>
          </p:cNvSpPr>
          <p:nvPr/>
        </p:nvSpPr>
        <p:spPr bwMode="auto">
          <a:xfrm>
            <a:off x="76200" y="0"/>
            <a:ext cx="8991600" cy="114300"/>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31">
            <a:extLst>
              <a:ext uri="{FF2B5EF4-FFF2-40B4-BE49-F238E27FC236}">
                <a16:creationId xmlns:a16="http://schemas.microsoft.com/office/drawing/2014/main" id="{6E1BC69A-CAED-BD84-68C7-F305D077E7C1}"/>
              </a:ext>
            </a:extLst>
          </p:cNvPr>
          <p:cNvSpPr>
            <a:spLocks noChangeArrowheads="1"/>
          </p:cNvSpPr>
          <p:nvPr/>
        </p:nvSpPr>
        <p:spPr bwMode="auto">
          <a:xfrm>
            <a:off x="0" y="5029199"/>
            <a:ext cx="9067800" cy="114301"/>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100361"/>
                                        </p:tgtEl>
                                        <p:attrNameLst>
                                          <p:attrName>style.visibility</p:attrName>
                                        </p:attrNameLst>
                                      </p:cBhvr>
                                      <p:to>
                                        <p:strVal val="visible"/>
                                      </p:to>
                                    </p:set>
                                    <p:anim calcmode="lin" valueType="num">
                                      <p:cBhvr>
                                        <p:cTn id="7" dur="500" fill="hold"/>
                                        <p:tgtEl>
                                          <p:spTgt spid="100361"/>
                                        </p:tgtEl>
                                        <p:attrNameLst>
                                          <p:attrName>ppt_w</p:attrName>
                                        </p:attrNameLst>
                                      </p:cBhvr>
                                      <p:tavLst>
                                        <p:tav tm="0">
                                          <p:val>
                                            <p:fltVal val="0"/>
                                          </p:val>
                                        </p:tav>
                                        <p:tav tm="100000">
                                          <p:val>
                                            <p:strVal val="#ppt_w"/>
                                          </p:val>
                                        </p:tav>
                                      </p:tavLst>
                                    </p:anim>
                                    <p:anim calcmode="lin" valueType="num">
                                      <p:cBhvr>
                                        <p:cTn id="8" dur="500" fill="hold"/>
                                        <p:tgtEl>
                                          <p:spTgt spid="100361"/>
                                        </p:tgtEl>
                                        <p:attrNameLst>
                                          <p:attrName>ppt_h</p:attrName>
                                        </p:attrNameLst>
                                      </p:cBhvr>
                                      <p:tavLst>
                                        <p:tav tm="0">
                                          <p:val>
                                            <p:fltVal val="0"/>
                                          </p:val>
                                        </p:tav>
                                        <p:tav tm="100000">
                                          <p:val>
                                            <p:strVal val="#ppt_h"/>
                                          </p:val>
                                        </p:tav>
                                      </p:tavLst>
                                    </p:anim>
                                    <p:animEffect transition="in" filter="fade">
                                      <p:cBhvr>
                                        <p:cTn id="9" dur="500"/>
                                        <p:tgtEl>
                                          <p:spTgt spid="100361"/>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00362"/>
                                        </p:tgtEl>
                                        <p:attrNameLst>
                                          <p:attrName>style.visibility</p:attrName>
                                        </p:attrNameLst>
                                      </p:cBhvr>
                                      <p:to>
                                        <p:strVal val="visible"/>
                                      </p:to>
                                    </p:set>
                                    <p:anim calcmode="lin" valueType="num">
                                      <p:cBhvr>
                                        <p:cTn id="12" dur="500" fill="hold"/>
                                        <p:tgtEl>
                                          <p:spTgt spid="100362"/>
                                        </p:tgtEl>
                                        <p:attrNameLst>
                                          <p:attrName>ppt_w</p:attrName>
                                        </p:attrNameLst>
                                      </p:cBhvr>
                                      <p:tavLst>
                                        <p:tav tm="0">
                                          <p:val>
                                            <p:fltVal val="0"/>
                                          </p:val>
                                        </p:tav>
                                        <p:tav tm="100000">
                                          <p:val>
                                            <p:strVal val="#ppt_w"/>
                                          </p:val>
                                        </p:tav>
                                      </p:tavLst>
                                    </p:anim>
                                    <p:anim calcmode="lin" valueType="num">
                                      <p:cBhvr>
                                        <p:cTn id="13" dur="500" fill="hold"/>
                                        <p:tgtEl>
                                          <p:spTgt spid="100362"/>
                                        </p:tgtEl>
                                        <p:attrNameLst>
                                          <p:attrName>ppt_h</p:attrName>
                                        </p:attrNameLst>
                                      </p:cBhvr>
                                      <p:tavLst>
                                        <p:tav tm="0">
                                          <p:val>
                                            <p:fltVal val="0"/>
                                          </p:val>
                                        </p:tav>
                                        <p:tav tm="100000">
                                          <p:val>
                                            <p:strVal val="#ppt_h"/>
                                          </p:val>
                                        </p:tav>
                                      </p:tavLst>
                                    </p:anim>
                                    <p:animEffect transition="in" filter="fade">
                                      <p:cBhvr>
                                        <p:cTn id="14" dur="500"/>
                                        <p:tgtEl>
                                          <p:spTgt spid="100362"/>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3" presetClass="entr" presetSubtype="16" fill="hold" nodeType="clickEffect">
                                  <p:stCondLst>
                                    <p:cond delay="0"/>
                                  </p:stCondLst>
                                  <p:childTnLst>
                                    <p:set>
                                      <p:cBhvr>
                                        <p:cTn id="18" dur="1" fill="hold">
                                          <p:stCondLst>
                                            <p:cond delay="0"/>
                                          </p:stCondLst>
                                        </p:cTn>
                                        <p:tgtEl>
                                          <p:spTgt spid="100359">
                                            <p:txEl>
                                              <p:pRg st="4" end="4"/>
                                            </p:txEl>
                                          </p:spTgt>
                                        </p:tgtEl>
                                        <p:attrNameLst>
                                          <p:attrName>style.visibility</p:attrName>
                                        </p:attrNameLst>
                                      </p:cBhvr>
                                      <p:to>
                                        <p:strVal val="visible"/>
                                      </p:to>
                                    </p:set>
                                    <p:anim calcmode="lin" valueType="num">
                                      <p:cBhvr>
                                        <p:cTn id="19" dur="500" fill="hold"/>
                                        <p:tgtEl>
                                          <p:spTgt spid="100359">
                                            <p:txEl>
                                              <p:pRg st="4" end="4"/>
                                            </p:txEl>
                                          </p:spTgt>
                                        </p:tgtEl>
                                        <p:attrNameLst>
                                          <p:attrName>ppt_w</p:attrName>
                                        </p:attrNameLst>
                                      </p:cBhvr>
                                      <p:tavLst>
                                        <p:tav tm="0">
                                          <p:val>
                                            <p:fltVal val="0"/>
                                          </p:val>
                                        </p:tav>
                                        <p:tav tm="100000">
                                          <p:val>
                                            <p:strVal val="#ppt_w"/>
                                          </p:val>
                                        </p:tav>
                                      </p:tavLst>
                                    </p:anim>
                                    <p:anim calcmode="lin" valueType="num">
                                      <p:cBhvr>
                                        <p:cTn id="20" dur="500" fill="hold"/>
                                        <p:tgtEl>
                                          <p:spTgt spid="100359">
                                            <p:txEl>
                                              <p:pRg st="4" end="4"/>
                                            </p:txEl>
                                          </p:spTgt>
                                        </p:tgtEl>
                                        <p:attrNameLst>
                                          <p:attrName>ppt_h</p:attrName>
                                        </p:attrNameLst>
                                      </p:cBhvr>
                                      <p:tavLst>
                                        <p:tav tm="0">
                                          <p:val>
                                            <p:fltVal val="0"/>
                                          </p:val>
                                        </p:tav>
                                        <p:tav tm="100000">
                                          <p:val>
                                            <p:strVal val="#ppt_h"/>
                                          </p:val>
                                        </p:tav>
                                      </p:tavLst>
                                    </p:anim>
                                    <p:animEffect transition="in" filter="fade">
                                      <p:cBhvr>
                                        <p:cTn id="21" dur="500"/>
                                        <p:tgtEl>
                                          <p:spTgt spid="10035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62"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55" name="Rectangle 11">
            <a:extLst>
              <a:ext uri="{FF2B5EF4-FFF2-40B4-BE49-F238E27FC236}">
                <a16:creationId xmlns:a16="http://schemas.microsoft.com/office/drawing/2014/main" id="{4B48401B-807B-49D8-82BC-1DD8D5E77211}"/>
              </a:ext>
            </a:extLst>
          </p:cNvPr>
          <p:cNvSpPr>
            <a:spLocks noChangeArrowheads="1"/>
          </p:cNvSpPr>
          <p:nvPr/>
        </p:nvSpPr>
        <p:spPr bwMode="auto">
          <a:xfrm>
            <a:off x="457200" y="1828799"/>
            <a:ext cx="8229600" cy="1809751"/>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46" name="Rectangle 2">
            <a:extLst>
              <a:ext uri="{FF2B5EF4-FFF2-40B4-BE49-F238E27FC236}">
                <a16:creationId xmlns:a16="http://schemas.microsoft.com/office/drawing/2014/main" id="{53D70446-89C6-42D1-B77F-10BB41049DB3}"/>
              </a:ext>
            </a:extLst>
          </p:cNvPr>
          <p:cNvSpPr>
            <a:spLocks noGrp="1" noChangeArrowheads="1"/>
          </p:cNvSpPr>
          <p:nvPr>
            <p:ph type="title"/>
          </p:nvPr>
        </p:nvSpPr>
        <p:spPr>
          <a:xfrm>
            <a:off x="1314450" y="171450"/>
            <a:ext cx="6515100" cy="628650"/>
          </a:xfrm>
          <a:effectLst/>
        </p:spPr>
        <p:txBody>
          <a:bodyPr>
            <a:normAutofit fontScale="90000"/>
          </a:bodyPr>
          <a:lstStyle/>
          <a:p>
            <a:pPr algn="ctr"/>
            <a:r>
              <a:rPr lang="en-US" altLang="en-US" sz="4050" b="1" dirty="0">
                <a:solidFill>
                  <a:schemeClr val="bg1"/>
                </a:solidFill>
              </a:rPr>
              <a:t>Introduction</a:t>
            </a:r>
          </a:p>
        </p:txBody>
      </p:sp>
      <p:sp>
        <p:nvSpPr>
          <p:cNvPr id="6147" name="Rectangle 3">
            <a:extLst>
              <a:ext uri="{FF2B5EF4-FFF2-40B4-BE49-F238E27FC236}">
                <a16:creationId xmlns:a16="http://schemas.microsoft.com/office/drawing/2014/main" id="{9C70EAB7-82ED-4611-BA72-E6315164799C}"/>
              </a:ext>
            </a:extLst>
          </p:cNvPr>
          <p:cNvSpPr>
            <a:spLocks noGrp="1" noChangeArrowheads="1"/>
          </p:cNvSpPr>
          <p:nvPr>
            <p:ph idx="1"/>
          </p:nvPr>
        </p:nvSpPr>
        <p:spPr>
          <a:xfrm>
            <a:off x="228600" y="914400"/>
            <a:ext cx="8686800" cy="4057650"/>
          </a:xfrm>
        </p:spPr>
        <p:txBody>
          <a:bodyPr/>
          <a:lstStyle/>
          <a:p>
            <a:pPr>
              <a:lnSpc>
                <a:spcPct val="100000"/>
              </a:lnSpc>
            </a:pPr>
            <a:r>
              <a:rPr lang="en-US" altLang="en-US" sz="2700" b="1" dirty="0">
                <a:solidFill>
                  <a:schemeClr val="bg1"/>
                </a:solidFill>
                <a:latin typeface="Calibri" panose="020F0502020204030204" pitchFamily="34" charset="0"/>
              </a:rPr>
              <a:t>Realized Eschatology teaches that </a:t>
            </a:r>
            <a:r>
              <a:rPr lang="en-US" altLang="en-US" sz="2700" b="1" dirty="0">
                <a:solidFill>
                  <a:srgbClr val="FFFF00"/>
                </a:solidFill>
                <a:latin typeface="Calibri" panose="020F0502020204030204" pitchFamily="34" charset="0"/>
              </a:rPr>
              <a:t>ALL</a:t>
            </a:r>
            <a:r>
              <a:rPr lang="en-US" altLang="en-US" sz="2700" b="1" dirty="0">
                <a:latin typeface="Calibri" panose="020F0502020204030204" pitchFamily="34" charset="0"/>
              </a:rPr>
              <a:t> </a:t>
            </a:r>
            <a:r>
              <a:rPr lang="en-US" altLang="en-US" sz="2700" b="1" dirty="0">
                <a:solidFill>
                  <a:schemeClr val="bg1"/>
                </a:solidFill>
                <a:latin typeface="Calibri" panose="020F0502020204030204" pitchFamily="34" charset="0"/>
              </a:rPr>
              <a:t>Bible prophecy has been fulfilled:</a:t>
            </a:r>
          </a:p>
          <a:p>
            <a:pPr lvl="1">
              <a:lnSpc>
                <a:spcPct val="100000"/>
              </a:lnSpc>
            </a:pPr>
            <a:r>
              <a:rPr lang="en-US" altLang="en-US" sz="2550" dirty="0">
                <a:latin typeface="Calibri" panose="020F0502020204030204" pitchFamily="34" charset="0"/>
              </a:rPr>
              <a:t>The second coming of Christ</a:t>
            </a:r>
          </a:p>
          <a:p>
            <a:pPr lvl="1">
              <a:lnSpc>
                <a:spcPct val="100000"/>
              </a:lnSpc>
            </a:pPr>
            <a:r>
              <a:rPr lang="en-US" altLang="en-US" sz="2550" dirty="0">
                <a:latin typeface="Calibri" panose="020F0502020204030204" pitchFamily="34" charset="0"/>
              </a:rPr>
              <a:t>The resurrection of the dead</a:t>
            </a:r>
          </a:p>
          <a:p>
            <a:pPr lvl="1">
              <a:lnSpc>
                <a:spcPct val="100000"/>
              </a:lnSpc>
            </a:pPr>
            <a:r>
              <a:rPr lang="en-US" altLang="en-US" sz="2550" dirty="0">
                <a:latin typeface="Calibri" panose="020F0502020204030204" pitchFamily="34" charset="0"/>
              </a:rPr>
              <a:t>The day of judgment</a:t>
            </a:r>
          </a:p>
          <a:p>
            <a:pPr lvl="1">
              <a:lnSpc>
                <a:spcPct val="100000"/>
              </a:lnSpc>
            </a:pPr>
            <a:r>
              <a:rPr lang="en-US" altLang="en-US" sz="2550" dirty="0">
                <a:latin typeface="Calibri" panose="020F0502020204030204" pitchFamily="34" charset="0"/>
              </a:rPr>
              <a:t>The end of the world</a:t>
            </a:r>
          </a:p>
          <a:p>
            <a:pPr>
              <a:lnSpc>
                <a:spcPct val="100000"/>
              </a:lnSpc>
            </a:pPr>
            <a:r>
              <a:rPr lang="en-US" altLang="en-US" sz="2700" b="1" dirty="0">
                <a:solidFill>
                  <a:schemeClr val="bg1"/>
                </a:solidFill>
                <a:latin typeface="Calibri" panose="020F0502020204030204" pitchFamily="34" charset="0"/>
              </a:rPr>
              <a:t>All these things were fulfilled in 70 A.D. at the destruction of Jerusalem</a:t>
            </a:r>
          </a:p>
        </p:txBody>
      </p:sp>
      <p:pic>
        <p:nvPicPr>
          <p:cNvPr id="6166" name="Picture 22" descr="jeremiah_mourning_the_destruction_of_jerusalem-400">
            <a:extLst>
              <a:ext uri="{FF2B5EF4-FFF2-40B4-BE49-F238E27FC236}">
                <a16:creationId xmlns:a16="http://schemas.microsoft.com/office/drawing/2014/main" id="{5CE91B7C-59F6-4533-B3A8-4F612D256F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5201" y="1885951"/>
            <a:ext cx="1295400" cy="1677593"/>
          </a:xfrm>
          <a:prstGeom prst="rect">
            <a:avLst/>
          </a:prstGeom>
          <a:noFill/>
          <a:extLst>
            <a:ext uri="{909E8E84-426E-40DD-AFC4-6F175D3DCCD1}">
              <a14:hiddenFill xmlns:a14="http://schemas.microsoft.com/office/drawing/2010/main">
                <a:solidFill>
                  <a:srgbClr val="FFFFFF"/>
                </a:solidFill>
              </a14:hiddenFill>
            </a:ext>
          </a:extLst>
        </p:spPr>
      </p:pic>
      <p:sp>
        <p:nvSpPr>
          <p:cNvPr id="6172" name="Rectangle 28">
            <a:extLst>
              <a:ext uri="{FF2B5EF4-FFF2-40B4-BE49-F238E27FC236}">
                <a16:creationId xmlns:a16="http://schemas.microsoft.com/office/drawing/2014/main" id="{8451E289-08EA-4215-9858-EFAB5B0DCF59}"/>
              </a:ext>
            </a:extLst>
          </p:cNvPr>
          <p:cNvSpPr>
            <a:spLocks noChangeArrowheads="1"/>
          </p:cNvSpPr>
          <p:nvPr/>
        </p:nvSpPr>
        <p:spPr bwMode="auto">
          <a:xfrm>
            <a:off x="0" y="0"/>
            <a:ext cx="114300" cy="5143500"/>
          </a:xfrm>
          <a:prstGeom prst="rect">
            <a:avLst/>
          </a:prstGeom>
          <a:solidFill>
            <a:srgbClr val="808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73" name="Rectangle 29">
            <a:extLst>
              <a:ext uri="{FF2B5EF4-FFF2-40B4-BE49-F238E27FC236}">
                <a16:creationId xmlns:a16="http://schemas.microsoft.com/office/drawing/2014/main" id="{C7082584-6A7B-4302-92B3-ADF15CC10996}"/>
              </a:ext>
            </a:extLst>
          </p:cNvPr>
          <p:cNvSpPr>
            <a:spLocks noChangeArrowheads="1"/>
          </p:cNvSpPr>
          <p:nvPr/>
        </p:nvSpPr>
        <p:spPr bwMode="auto">
          <a:xfrm>
            <a:off x="9029700" y="0"/>
            <a:ext cx="114300" cy="5143500"/>
          </a:xfrm>
          <a:prstGeom prst="rect">
            <a:avLst/>
          </a:prstGeom>
          <a:solidFill>
            <a:srgbClr val="808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74" name="Rectangle 30">
            <a:extLst>
              <a:ext uri="{FF2B5EF4-FFF2-40B4-BE49-F238E27FC236}">
                <a16:creationId xmlns:a16="http://schemas.microsoft.com/office/drawing/2014/main" id="{5B3A80D7-941B-41B9-B698-C6247D163F63}"/>
              </a:ext>
            </a:extLst>
          </p:cNvPr>
          <p:cNvSpPr>
            <a:spLocks noChangeArrowheads="1"/>
          </p:cNvSpPr>
          <p:nvPr/>
        </p:nvSpPr>
        <p:spPr bwMode="auto">
          <a:xfrm>
            <a:off x="76200" y="0"/>
            <a:ext cx="8991600" cy="114300"/>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75" name="Rectangle 31">
            <a:extLst>
              <a:ext uri="{FF2B5EF4-FFF2-40B4-BE49-F238E27FC236}">
                <a16:creationId xmlns:a16="http://schemas.microsoft.com/office/drawing/2014/main" id="{88A04BBC-BFD0-4453-9838-8AB5197F0246}"/>
              </a:ext>
            </a:extLst>
          </p:cNvPr>
          <p:cNvSpPr>
            <a:spLocks noChangeArrowheads="1"/>
          </p:cNvSpPr>
          <p:nvPr/>
        </p:nvSpPr>
        <p:spPr bwMode="auto">
          <a:xfrm>
            <a:off x="0" y="5029199"/>
            <a:ext cx="9067800" cy="114301"/>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76" name="Line 32">
            <a:extLst>
              <a:ext uri="{FF2B5EF4-FFF2-40B4-BE49-F238E27FC236}">
                <a16:creationId xmlns:a16="http://schemas.microsoft.com/office/drawing/2014/main" id="{D0855D6C-8A35-42FB-9841-555302D5E46F}"/>
              </a:ext>
            </a:extLst>
          </p:cNvPr>
          <p:cNvSpPr>
            <a:spLocks noChangeShapeType="1"/>
          </p:cNvSpPr>
          <p:nvPr/>
        </p:nvSpPr>
        <p:spPr bwMode="auto">
          <a:xfrm>
            <a:off x="1371600" y="857250"/>
            <a:ext cx="6400800" cy="0"/>
          </a:xfrm>
          <a:prstGeom prst="line">
            <a:avLst/>
          </a:prstGeom>
          <a:noFill/>
          <a:ln w="25400">
            <a:solidFill>
              <a:srgbClr val="8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6147">
                                            <p:txEl>
                                              <p:pRg st="5" end="5"/>
                                            </p:txEl>
                                          </p:spTgt>
                                        </p:tgtEl>
                                        <p:attrNameLst>
                                          <p:attrName>style.visibility</p:attrName>
                                        </p:attrNameLst>
                                      </p:cBhvr>
                                      <p:to>
                                        <p:strVal val="visible"/>
                                      </p:to>
                                    </p:set>
                                    <p:anim calcmode="lin" valueType="num">
                                      <p:cBhvr>
                                        <p:cTn id="7" dur="500" fill="hold"/>
                                        <p:tgtEl>
                                          <p:spTgt spid="6147">
                                            <p:txEl>
                                              <p:pRg st="5" end="5"/>
                                            </p:txEl>
                                          </p:spTgt>
                                        </p:tgtEl>
                                        <p:attrNameLst>
                                          <p:attrName>ppt_w</p:attrName>
                                        </p:attrNameLst>
                                      </p:cBhvr>
                                      <p:tavLst>
                                        <p:tav tm="0">
                                          <p:val>
                                            <p:fltVal val="0"/>
                                          </p:val>
                                        </p:tav>
                                        <p:tav tm="100000">
                                          <p:val>
                                            <p:strVal val="#ppt_w"/>
                                          </p:val>
                                        </p:tav>
                                      </p:tavLst>
                                    </p:anim>
                                    <p:anim calcmode="lin" valueType="num">
                                      <p:cBhvr>
                                        <p:cTn id="8" dur="500" fill="hold"/>
                                        <p:tgtEl>
                                          <p:spTgt spid="6147">
                                            <p:txEl>
                                              <p:pRg st="5" end="5"/>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1382" name="Line 6">
            <a:extLst>
              <a:ext uri="{FF2B5EF4-FFF2-40B4-BE49-F238E27FC236}">
                <a16:creationId xmlns:a16="http://schemas.microsoft.com/office/drawing/2014/main" id="{F9B3D3F8-2DAC-411E-A127-D1482E44BE49}"/>
              </a:ext>
            </a:extLst>
          </p:cNvPr>
          <p:cNvSpPr>
            <a:spLocks noChangeShapeType="1"/>
          </p:cNvSpPr>
          <p:nvPr/>
        </p:nvSpPr>
        <p:spPr bwMode="auto">
          <a:xfrm>
            <a:off x="1371600" y="1371600"/>
            <a:ext cx="6400800" cy="0"/>
          </a:xfrm>
          <a:prstGeom prst="line">
            <a:avLst/>
          </a:prstGeom>
          <a:noFill/>
          <a:ln w="25400">
            <a:solidFill>
              <a:srgbClr val="8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101384" name="Rectangle 8">
            <a:extLst>
              <a:ext uri="{FF2B5EF4-FFF2-40B4-BE49-F238E27FC236}">
                <a16:creationId xmlns:a16="http://schemas.microsoft.com/office/drawing/2014/main" id="{E9F96F5D-F689-4B0D-9DB4-F8CF9757FBB9}"/>
              </a:ext>
            </a:extLst>
          </p:cNvPr>
          <p:cNvSpPr>
            <a:spLocks noGrp="1" noChangeArrowheads="1"/>
          </p:cNvSpPr>
          <p:nvPr>
            <p:ph type="title"/>
          </p:nvPr>
        </p:nvSpPr>
        <p:spPr>
          <a:xfrm>
            <a:off x="1314450" y="171450"/>
            <a:ext cx="6515100" cy="1085850"/>
          </a:xfrm>
          <a:noFill/>
          <a:ln/>
          <a:effectLst/>
        </p:spPr>
        <p:txBody>
          <a:bodyPr/>
          <a:lstStyle/>
          <a:p>
            <a:pPr algn="ctr"/>
            <a:r>
              <a:rPr lang="en-US" altLang="en-US" sz="3600" b="1" dirty="0">
                <a:solidFill>
                  <a:schemeClr val="bg1"/>
                </a:solidFill>
              </a:rPr>
              <a:t>The Gospel of Christ Teaches That </a:t>
            </a:r>
            <a:r>
              <a:rPr lang="en-US" altLang="en-US" sz="3600" b="1" dirty="0">
                <a:solidFill>
                  <a:srgbClr val="FFFF00"/>
                </a:solidFill>
              </a:rPr>
              <a:t>We Will</a:t>
            </a:r>
            <a:r>
              <a:rPr lang="en-US" altLang="en-US" sz="3600" b="1" dirty="0"/>
              <a:t> </a:t>
            </a:r>
            <a:r>
              <a:rPr lang="en-US" altLang="en-US" sz="3600" b="1" dirty="0">
                <a:solidFill>
                  <a:schemeClr val="bg1"/>
                </a:solidFill>
              </a:rPr>
              <a:t>Be Raised!</a:t>
            </a:r>
          </a:p>
        </p:txBody>
      </p:sp>
      <p:sp>
        <p:nvSpPr>
          <p:cNvPr id="101383" name="Rectangle 7">
            <a:extLst>
              <a:ext uri="{FF2B5EF4-FFF2-40B4-BE49-F238E27FC236}">
                <a16:creationId xmlns:a16="http://schemas.microsoft.com/office/drawing/2014/main" id="{3D6B1F8A-F11A-41F8-B1D0-6482C6B38E73}"/>
              </a:ext>
            </a:extLst>
          </p:cNvPr>
          <p:cNvSpPr>
            <a:spLocks noGrp="1" noChangeArrowheads="1"/>
          </p:cNvSpPr>
          <p:nvPr>
            <p:ph idx="1"/>
          </p:nvPr>
        </p:nvSpPr>
        <p:spPr>
          <a:xfrm>
            <a:off x="228600" y="1428750"/>
            <a:ext cx="8686800" cy="3486150"/>
          </a:xfrm>
        </p:spPr>
        <p:txBody>
          <a:bodyPr/>
          <a:lstStyle/>
          <a:p>
            <a:pPr>
              <a:lnSpc>
                <a:spcPct val="100000"/>
              </a:lnSpc>
            </a:pPr>
            <a:r>
              <a:rPr lang="en-US" altLang="en-US" sz="2700" b="1" dirty="0">
                <a:solidFill>
                  <a:srgbClr val="BAB870"/>
                </a:solidFill>
                <a:latin typeface="Calibri" panose="020F0502020204030204" pitchFamily="34" charset="0"/>
              </a:rPr>
              <a:t>John 11:</a:t>
            </a:r>
            <a:r>
              <a:rPr lang="en-US" altLang="en-US" sz="2700" b="1" dirty="0">
                <a:latin typeface="Calibri" panose="020F0502020204030204" pitchFamily="34" charset="0"/>
              </a:rPr>
              <a:t> </a:t>
            </a:r>
            <a:r>
              <a:rPr lang="en-US" altLang="en-US" sz="2700" b="1" dirty="0">
                <a:solidFill>
                  <a:schemeClr val="bg1"/>
                </a:solidFill>
                <a:latin typeface="Calibri" panose="020F0502020204030204" pitchFamily="34" charset="0"/>
              </a:rPr>
              <a:t>Martha understood what the resurrection was</a:t>
            </a:r>
          </a:p>
          <a:p>
            <a:pPr lvl="1">
              <a:lnSpc>
                <a:spcPct val="100000"/>
              </a:lnSpc>
            </a:pPr>
            <a:r>
              <a:rPr lang="en-US" altLang="en-US" sz="2550" dirty="0">
                <a:solidFill>
                  <a:schemeClr val="bg1"/>
                </a:solidFill>
                <a:latin typeface="Calibri" panose="020F0502020204030204" pitchFamily="34" charset="0"/>
              </a:rPr>
              <a:t>Jesus returned to Bethany upon the death of Lazarus</a:t>
            </a:r>
            <a:br>
              <a:rPr lang="en-US" altLang="en-US" sz="2550" dirty="0">
                <a:solidFill>
                  <a:schemeClr val="bg1"/>
                </a:solidFill>
                <a:latin typeface="Calibri" panose="020F0502020204030204" pitchFamily="34" charset="0"/>
              </a:rPr>
            </a:br>
            <a:r>
              <a:rPr lang="en-US" altLang="en-US" sz="2550" dirty="0">
                <a:solidFill>
                  <a:schemeClr val="bg1"/>
                </a:solidFill>
                <a:latin typeface="Calibri" panose="020F0502020204030204" pitchFamily="34" charset="0"/>
              </a:rPr>
              <a:t>– He says:</a:t>
            </a:r>
          </a:p>
          <a:p>
            <a:pPr lvl="2">
              <a:lnSpc>
                <a:spcPct val="100000"/>
              </a:lnSpc>
            </a:pPr>
            <a:r>
              <a:rPr lang="en-US" altLang="en-US" sz="2400" dirty="0">
                <a:solidFill>
                  <a:srgbClr val="FFFF00"/>
                </a:solidFill>
                <a:latin typeface="Calibri" panose="020F0502020204030204" pitchFamily="34" charset="0"/>
              </a:rPr>
              <a:t>“Your brother will rise again”</a:t>
            </a:r>
            <a:r>
              <a:rPr lang="en-US" altLang="en-US" sz="2400" dirty="0">
                <a:latin typeface="Calibri" panose="020F0502020204030204" pitchFamily="34" charset="0"/>
              </a:rPr>
              <a:t> </a:t>
            </a:r>
            <a:r>
              <a:rPr lang="en-US" altLang="en-US" sz="2400" b="1" dirty="0">
                <a:solidFill>
                  <a:srgbClr val="BAB870"/>
                </a:solidFill>
                <a:latin typeface="Calibri" panose="020F0502020204030204" pitchFamily="34" charset="0"/>
              </a:rPr>
              <a:t>(11:23)</a:t>
            </a:r>
          </a:p>
          <a:p>
            <a:pPr lvl="1">
              <a:lnSpc>
                <a:spcPct val="100000"/>
              </a:lnSpc>
            </a:pPr>
            <a:r>
              <a:rPr lang="en-US" altLang="en-US" sz="2550" dirty="0">
                <a:solidFill>
                  <a:schemeClr val="bg1"/>
                </a:solidFill>
                <a:latin typeface="Calibri" panose="020F0502020204030204" pitchFamily="34" charset="0"/>
              </a:rPr>
              <a:t>Was she affected by a future type of resurrection in 70 A.D. that is now taught by the Realized Eschatologists?</a:t>
            </a:r>
            <a:endParaRPr lang="en-US" altLang="en-US" sz="2400" b="1" dirty="0">
              <a:solidFill>
                <a:schemeClr val="bg1"/>
              </a:solidFill>
              <a:latin typeface="Calibri" panose="020F0502020204030204" pitchFamily="34" charset="0"/>
            </a:endParaRPr>
          </a:p>
        </p:txBody>
      </p:sp>
      <p:sp>
        <p:nvSpPr>
          <p:cNvPr id="2" name="Rectangle 28">
            <a:extLst>
              <a:ext uri="{FF2B5EF4-FFF2-40B4-BE49-F238E27FC236}">
                <a16:creationId xmlns:a16="http://schemas.microsoft.com/office/drawing/2014/main" id="{03C522BE-605A-597C-DB5B-6041C976F77C}"/>
              </a:ext>
            </a:extLst>
          </p:cNvPr>
          <p:cNvSpPr>
            <a:spLocks noChangeArrowheads="1"/>
          </p:cNvSpPr>
          <p:nvPr/>
        </p:nvSpPr>
        <p:spPr bwMode="auto">
          <a:xfrm>
            <a:off x="0" y="0"/>
            <a:ext cx="114300" cy="5143500"/>
          </a:xfrm>
          <a:prstGeom prst="rect">
            <a:avLst/>
          </a:prstGeom>
          <a:solidFill>
            <a:srgbClr val="808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29">
            <a:extLst>
              <a:ext uri="{FF2B5EF4-FFF2-40B4-BE49-F238E27FC236}">
                <a16:creationId xmlns:a16="http://schemas.microsoft.com/office/drawing/2014/main" id="{FE351ED2-4CB5-FC79-24B1-0898B8B4EB3F}"/>
              </a:ext>
            </a:extLst>
          </p:cNvPr>
          <p:cNvSpPr>
            <a:spLocks noChangeArrowheads="1"/>
          </p:cNvSpPr>
          <p:nvPr/>
        </p:nvSpPr>
        <p:spPr bwMode="auto">
          <a:xfrm>
            <a:off x="9029700" y="0"/>
            <a:ext cx="114300" cy="5143500"/>
          </a:xfrm>
          <a:prstGeom prst="rect">
            <a:avLst/>
          </a:prstGeom>
          <a:solidFill>
            <a:srgbClr val="808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30">
            <a:extLst>
              <a:ext uri="{FF2B5EF4-FFF2-40B4-BE49-F238E27FC236}">
                <a16:creationId xmlns:a16="http://schemas.microsoft.com/office/drawing/2014/main" id="{5E730D9B-9419-877B-33CA-4C5976E18CFC}"/>
              </a:ext>
            </a:extLst>
          </p:cNvPr>
          <p:cNvSpPr>
            <a:spLocks noChangeArrowheads="1"/>
          </p:cNvSpPr>
          <p:nvPr/>
        </p:nvSpPr>
        <p:spPr bwMode="auto">
          <a:xfrm>
            <a:off x="76200" y="0"/>
            <a:ext cx="8991600" cy="114300"/>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31">
            <a:extLst>
              <a:ext uri="{FF2B5EF4-FFF2-40B4-BE49-F238E27FC236}">
                <a16:creationId xmlns:a16="http://schemas.microsoft.com/office/drawing/2014/main" id="{1F62E13A-9149-4325-5ACD-9F4EF3C7D07C}"/>
              </a:ext>
            </a:extLst>
          </p:cNvPr>
          <p:cNvSpPr>
            <a:spLocks noChangeArrowheads="1"/>
          </p:cNvSpPr>
          <p:nvPr/>
        </p:nvSpPr>
        <p:spPr bwMode="auto">
          <a:xfrm>
            <a:off x="0" y="5029199"/>
            <a:ext cx="9067800" cy="114301"/>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101383">
                                            <p:txEl>
                                              <p:pRg st="3" end="3"/>
                                            </p:txEl>
                                          </p:spTgt>
                                        </p:tgtEl>
                                        <p:attrNameLst>
                                          <p:attrName>style.visibility</p:attrName>
                                        </p:attrNameLst>
                                      </p:cBhvr>
                                      <p:to>
                                        <p:strVal val="visible"/>
                                      </p:to>
                                    </p:set>
                                    <p:anim calcmode="lin" valueType="num">
                                      <p:cBhvr>
                                        <p:cTn id="7" dur="500" fill="hold"/>
                                        <p:tgtEl>
                                          <p:spTgt spid="101383">
                                            <p:txEl>
                                              <p:pRg st="3" end="3"/>
                                            </p:txEl>
                                          </p:spTgt>
                                        </p:tgtEl>
                                        <p:attrNameLst>
                                          <p:attrName>ppt_w</p:attrName>
                                        </p:attrNameLst>
                                      </p:cBhvr>
                                      <p:tavLst>
                                        <p:tav tm="0">
                                          <p:val>
                                            <p:fltVal val="0"/>
                                          </p:val>
                                        </p:tav>
                                        <p:tav tm="100000">
                                          <p:val>
                                            <p:strVal val="#ppt_w"/>
                                          </p:val>
                                        </p:tav>
                                      </p:tavLst>
                                    </p:anim>
                                    <p:anim calcmode="lin" valueType="num">
                                      <p:cBhvr>
                                        <p:cTn id="8" dur="500" fill="hold"/>
                                        <p:tgtEl>
                                          <p:spTgt spid="101383">
                                            <p:txEl>
                                              <p:pRg st="3" end="3"/>
                                            </p:txEl>
                                          </p:spTgt>
                                        </p:tgtEl>
                                        <p:attrNameLst>
                                          <p:attrName>ppt_h</p:attrName>
                                        </p:attrNameLst>
                                      </p:cBhvr>
                                      <p:tavLst>
                                        <p:tav tm="0">
                                          <p:val>
                                            <p:fltVal val="0"/>
                                          </p:val>
                                        </p:tav>
                                        <p:tav tm="100000">
                                          <p:val>
                                            <p:strVal val="#ppt_h"/>
                                          </p:val>
                                        </p:tav>
                                      </p:tavLst>
                                    </p:anim>
                                    <p:animEffect transition="in" filter="fade">
                                      <p:cBhvr>
                                        <p:cTn id="9" dur="500"/>
                                        <p:tgtEl>
                                          <p:spTgt spid="10138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06" name="Line 6">
            <a:extLst>
              <a:ext uri="{FF2B5EF4-FFF2-40B4-BE49-F238E27FC236}">
                <a16:creationId xmlns:a16="http://schemas.microsoft.com/office/drawing/2014/main" id="{F68E7308-7AE9-4048-8649-CE4A33F0A918}"/>
              </a:ext>
            </a:extLst>
          </p:cNvPr>
          <p:cNvSpPr>
            <a:spLocks noChangeShapeType="1"/>
          </p:cNvSpPr>
          <p:nvPr/>
        </p:nvSpPr>
        <p:spPr bwMode="auto">
          <a:xfrm>
            <a:off x="1371600" y="1371600"/>
            <a:ext cx="6400800" cy="0"/>
          </a:xfrm>
          <a:prstGeom prst="line">
            <a:avLst/>
          </a:prstGeom>
          <a:noFill/>
          <a:ln w="25400">
            <a:solidFill>
              <a:srgbClr val="8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102408" name="Rectangle 8">
            <a:extLst>
              <a:ext uri="{FF2B5EF4-FFF2-40B4-BE49-F238E27FC236}">
                <a16:creationId xmlns:a16="http://schemas.microsoft.com/office/drawing/2014/main" id="{A0CF1EB1-3D1D-4A43-9F9C-A3C06B4B7CE4}"/>
              </a:ext>
            </a:extLst>
          </p:cNvPr>
          <p:cNvSpPr>
            <a:spLocks noGrp="1" noChangeArrowheads="1"/>
          </p:cNvSpPr>
          <p:nvPr>
            <p:ph type="title"/>
          </p:nvPr>
        </p:nvSpPr>
        <p:spPr>
          <a:xfrm>
            <a:off x="1314450" y="171450"/>
            <a:ext cx="6515100" cy="1085850"/>
          </a:xfrm>
          <a:noFill/>
          <a:ln/>
          <a:effectLst/>
        </p:spPr>
        <p:txBody>
          <a:bodyPr/>
          <a:lstStyle/>
          <a:p>
            <a:pPr algn="ctr"/>
            <a:r>
              <a:rPr lang="en-US" altLang="en-US" sz="3600" b="1" dirty="0">
                <a:solidFill>
                  <a:schemeClr val="bg1"/>
                </a:solidFill>
              </a:rPr>
              <a:t>The Gospel of Christ Teaches That </a:t>
            </a:r>
            <a:r>
              <a:rPr lang="en-US" altLang="en-US" sz="3600" b="1" dirty="0">
                <a:solidFill>
                  <a:srgbClr val="FFFF00"/>
                </a:solidFill>
              </a:rPr>
              <a:t>We Will</a:t>
            </a:r>
            <a:r>
              <a:rPr lang="en-US" altLang="en-US" sz="3600" b="1" dirty="0"/>
              <a:t> </a:t>
            </a:r>
            <a:r>
              <a:rPr lang="en-US" altLang="en-US" sz="3600" b="1" dirty="0">
                <a:solidFill>
                  <a:schemeClr val="bg1"/>
                </a:solidFill>
              </a:rPr>
              <a:t>Be Raised!</a:t>
            </a:r>
          </a:p>
        </p:txBody>
      </p:sp>
      <p:sp>
        <p:nvSpPr>
          <p:cNvPr id="102407" name="Rectangle 7">
            <a:extLst>
              <a:ext uri="{FF2B5EF4-FFF2-40B4-BE49-F238E27FC236}">
                <a16:creationId xmlns:a16="http://schemas.microsoft.com/office/drawing/2014/main" id="{96ADA1FF-E4BD-4C36-9900-4D64BAE91ABF}"/>
              </a:ext>
            </a:extLst>
          </p:cNvPr>
          <p:cNvSpPr>
            <a:spLocks noGrp="1" noChangeArrowheads="1"/>
          </p:cNvSpPr>
          <p:nvPr>
            <p:ph idx="1"/>
          </p:nvPr>
        </p:nvSpPr>
        <p:spPr>
          <a:xfrm>
            <a:off x="228600" y="2343150"/>
            <a:ext cx="8686800" cy="2686048"/>
          </a:xfrm>
        </p:spPr>
        <p:txBody>
          <a:bodyPr>
            <a:normAutofit/>
          </a:bodyPr>
          <a:lstStyle/>
          <a:p>
            <a:pPr>
              <a:lnSpc>
                <a:spcPct val="100000"/>
              </a:lnSpc>
            </a:pPr>
            <a:r>
              <a:rPr lang="en-US" altLang="en-US" sz="2625" b="1" dirty="0">
                <a:solidFill>
                  <a:schemeClr val="bg1"/>
                </a:solidFill>
                <a:latin typeface="Calibri" panose="020F0502020204030204" pitchFamily="34" charset="0"/>
              </a:rPr>
              <a:t>Martha understood that Lazarus would be raised in the resurrection at the last day</a:t>
            </a:r>
          </a:p>
          <a:p>
            <a:pPr lvl="1">
              <a:lnSpc>
                <a:spcPct val="100000"/>
              </a:lnSpc>
            </a:pPr>
            <a:r>
              <a:rPr lang="en-US" altLang="en-US" sz="2475" dirty="0">
                <a:solidFill>
                  <a:schemeClr val="bg1"/>
                </a:solidFill>
                <a:latin typeface="Calibri" panose="020F0502020204030204" pitchFamily="34" charset="0"/>
              </a:rPr>
              <a:t>She had NO knowledge of a resurrected dead church from the grave of Judaism</a:t>
            </a:r>
          </a:p>
          <a:p>
            <a:pPr lvl="1">
              <a:lnSpc>
                <a:spcPct val="100000"/>
              </a:lnSpc>
            </a:pPr>
            <a:r>
              <a:rPr lang="en-US" altLang="en-US" sz="2475" dirty="0">
                <a:solidFill>
                  <a:schemeClr val="bg1"/>
                </a:solidFill>
                <a:latin typeface="Calibri" panose="020F0502020204030204" pitchFamily="34" charset="0"/>
              </a:rPr>
              <a:t>Martha got it right – understood Jesus’ words</a:t>
            </a:r>
          </a:p>
          <a:p>
            <a:pPr lvl="2">
              <a:lnSpc>
                <a:spcPct val="100000"/>
              </a:lnSpc>
            </a:pPr>
            <a:r>
              <a:rPr lang="en-US" altLang="en-US" sz="2325" b="1" dirty="0">
                <a:solidFill>
                  <a:srgbClr val="C0BE7C"/>
                </a:solidFill>
                <a:latin typeface="Calibri" panose="020F0502020204030204" pitchFamily="34" charset="0"/>
              </a:rPr>
              <a:t>John 11:25 </a:t>
            </a:r>
            <a:r>
              <a:rPr lang="en-US" altLang="en-US" sz="2325" dirty="0">
                <a:solidFill>
                  <a:srgbClr val="FFFF00"/>
                </a:solidFill>
                <a:latin typeface="Calibri" panose="020F0502020204030204" pitchFamily="34" charset="0"/>
              </a:rPr>
              <a:t>“though he may die, he shall live”</a:t>
            </a:r>
          </a:p>
        </p:txBody>
      </p:sp>
      <p:sp>
        <p:nvSpPr>
          <p:cNvPr id="102409" name="AutoShape 9">
            <a:extLst>
              <a:ext uri="{FF2B5EF4-FFF2-40B4-BE49-F238E27FC236}">
                <a16:creationId xmlns:a16="http://schemas.microsoft.com/office/drawing/2014/main" id="{0ADDE862-D847-4E74-8D16-C6E1CEA08481}"/>
              </a:ext>
            </a:extLst>
          </p:cNvPr>
          <p:cNvSpPr>
            <a:spLocks noChangeArrowheads="1"/>
          </p:cNvSpPr>
          <p:nvPr/>
        </p:nvSpPr>
        <p:spPr bwMode="auto">
          <a:xfrm>
            <a:off x="228600" y="1543051"/>
            <a:ext cx="8686800" cy="743070"/>
          </a:xfrm>
          <a:prstGeom prst="flowChartAlternateProcess">
            <a:avLst/>
          </a:prstGeom>
          <a:solidFill>
            <a:srgbClr val="5C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410" name="Text Box 10">
            <a:extLst>
              <a:ext uri="{FF2B5EF4-FFF2-40B4-BE49-F238E27FC236}">
                <a16:creationId xmlns:a16="http://schemas.microsoft.com/office/drawing/2014/main" id="{2E10A4F5-4321-4500-B13E-E81A7B5F0985}"/>
              </a:ext>
            </a:extLst>
          </p:cNvPr>
          <p:cNvSpPr txBox="1">
            <a:spLocks noChangeArrowheads="1"/>
          </p:cNvSpPr>
          <p:nvPr/>
        </p:nvSpPr>
        <p:spPr bwMode="auto">
          <a:xfrm>
            <a:off x="304800" y="1485901"/>
            <a:ext cx="8534400"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300" dirty="0">
                <a:solidFill>
                  <a:schemeClr val="bg1"/>
                </a:solidFill>
                <a:latin typeface="Calibri" panose="020F0502020204030204" pitchFamily="34" charset="0"/>
              </a:rPr>
              <a:t>Martha said to Him, “I </a:t>
            </a:r>
            <a:r>
              <a:rPr lang="en-US" altLang="en-US" sz="2300" dirty="0">
                <a:solidFill>
                  <a:srgbClr val="FFFF00"/>
                </a:solidFill>
                <a:latin typeface="Calibri" panose="020F0502020204030204" pitchFamily="34" charset="0"/>
              </a:rPr>
              <a:t>know</a:t>
            </a:r>
            <a:r>
              <a:rPr lang="en-US" altLang="en-US" sz="2300" dirty="0">
                <a:latin typeface="Calibri" panose="020F0502020204030204" pitchFamily="34" charset="0"/>
              </a:rPr>
              <a:t> </a:t>
            </a:r>
            <a:r>
              <a:rPr lang="en-US" altLang="en-US" sz="2300" dirty="0">
                <a:solidFill>
                  <a:schemeClr val="bg1"/>
                </a:solidFill>
                <a:latin typeface="Calibri" panose="020F0502020204030204" pitchFamily="34" charset="0"/>
              </a:rPr>
              <a:t>that he will rise again in the</a:t>
            </a:r>
            <a:br>
              <a:rPr lang="en-US" altLang="en-US" sz="2300" dirty="0">
                <a:solidFill>
                  <a:schemeClr val="bg1"/>
                </a:solidFill>
                <a:latin typeface="Calibri" panose="020F0502020204030204" pitchFamily="34" charset="0"/>
              </a:rPr>
            </a:br>
            <a:r>
              <a:rPr lang="en-US" altLang="en-US" sz="2300" dirty="0">
                <a:solidFill>
                  <a:schemeClr val="bg1"/>
                </a:solidFill>
                <a:latin typeface="Calibri" panose="020F0502020204030204" pitchFamily="34" charset="0"/>
              </a:rPr>
              <a:t>resurrection at the last day.” </a:t>
            </a:r>
            <a:r>
              <a:rPr lang="en-US" altLang="en-US" sz="2250" b="1" dirty="0">
                <a:solidFill>
                  <a:schemeClr val="bg1"/>
                </a:solidFill>
                <a:latin typeface="Calibri" panose="020F0502020204030204" pitchFamily="34" charset="0"/>
              </a:rPr>
              <a:t>John 11:24</a:t>
            </a:r>
          </a:p>
        </p:txBody>
      </p:sp>
      <p:sp>
        <p:nvSpPr>
          <p:cNvPr id="2" name="Rectangle 28">
            <a:extLst>
              <a:ext uri="{FF2B5EF4-FFF2-40B4-BE49-F238E27FC236}">
                <a16:creationId xmlns:a16="http://schemas.microsoft.com/office/drawing/2014/main" id="{63DF347B-11F8-B536-72AC-706C5B91D628}"/>
              </a:ext>
            </a:extLst>
          </p:cNvPr>
          <p:cNvSpPr>
            <a:spLocks noChangeArrowheads="1"/>
          </p:cNvSpPr>
          <p:nvPr/>
        </p:nvSpPr>
        <p:spPr bwMode="auto">
          <a:xfrm>
            <a:off x="0" y="0"/>
            <a:ext cx="114300" cy="5143500"/>
          </a:xfrm>
          <a:prstGeom prst="rect">
            <a:avLst/>
          </a:prstGeom>
          <a:solidFill>
            <a:srgbClr val="808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29">
            <a:extLst>
              <a:ext uri="{FF2B5EF4-FFF2-40B4-BE49-F238E27FC236}">
                <a16:creationId xmlns:a16="http://schemas.microsoft.com/office/drawing/2014/main" id="{BD303DAD-015B-D96A-661B-0DC2AB6BC45A}"/>
              </a:ext>
            </a:extLst>
          </p:cNvPr>
          <p:cNvSpPr>
            <a:spLocks noChangeArrowheads="1"/>
          </p:cNvSpPr>
          <p:nvPr/>
        </p:nvSpPr>
        <p:spPr bwMode="auto">
          <a:xfrm>
            <a:off x="9029700" y="0"/>
            <a:ext cx="114300" cy="5143500"/>
          </a:xfrm>
          <a:prstGeom prst="rect">
            <a:avLst/>
          </a:prstGeom>
          <a:solidFill>
            <a:srgbClr val="808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30">
            <a:extLst>
              <a:ext uri="{FF2B5EF4-FFF2-40B4-BE49-F238E27FC236}">
                <a16:creationId xmlns:a16="http://schemas.microsoft.com/office/drawing/2014/main" id="{308DE07A-EF7B-388E-F156-322BE579224A}"/>
              </a:ext>
            </a:extLst>
          </p:cNvPr>
          <p:cNvSpPr>
            <a:spLocks noChangeArrowheads="1"/>
          </p:cNvSpPr>
          <p:nvPr/>
        </p:nvSpPr>
        <p:spPr bwMode="auto">
          <a:xfrm>
            <a:off x="76200" y="0"/>
            <a:ext cx="8991600" cy="114300"/>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31">
            <a:extLst>
              <a:ext uri="{FF2B5EF4-FFF2-40B4-BE49-F238E27FC236}">
                <a16:creationId xmlns:a16="http://schemas.microsoft.com/office/drawing/2014/main" id="{8F645180-2C0D-8401-0938-CAB11377EC2A}"/>
              </a:ext>
            </a:extLst>
          </p:cNvPr>
          <p:cNvSpPr>
            <a:spLocks noChangeArrowheads="1"/>
          </p:cNvSpPr>
          <p:nvPr/>
        </p:nvSpPr>
        <p:spPr bwMode="auto">
          <a:xfrm>
            <a:off x="0" y="5029199"/>
            <a:ext cx="9067800" cy="114301"/>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102407">
                                            <p:txEl>
                                              <p:pRg st="0" end="0"/>
                                            </p:txEl>
                                          </p:spTgt>
                                        </p:tgtEl>
                                        <p:attrNameLst>
                                          <p:attrName>style.visibility</p:attrName>
                                        </p:attrNameLst>
                                      </p:cBhvr>
                                      <p:to>
                                        <p:strVal val="visible"/>
                                      </p:to>
                                    </p:set>
                                    <p:anim calcmode="lin" valueType="num">
                                      <p:cBhvr>
                                        <p:cTn id="7" dur="500" fill="hold"/>
                                        <p:tgtEl>
                                          <p:spTgt spid="10240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2407">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02407">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16" fill="hold" nodeType="clickEffect">
                                  <p:stCondLst>
                                    <p:cond delay="0"/>
                                  </p:stCondLst>
                                  <p:childTnLst>
                                    <p:set>
                                      <p:cBhvr>
                                        <p:cTn id="13" dur="1" fill="hold">
                                          <p:stCondLst>
                                            <p:cond delay="0"/>
                                          </p:stCondLst>
                                        </p:cTn>
                                        <p:tgtEl>
                                          <p:spTgt spid="102407">
                                            <p:txEl>
                                              <p:pRg st="1" end="1"/>
                                            </p:txEl>
                                          </p:spTgt>
                                        </p:tgtEl>
                                        <p:attrNameLst>
                                          <p:attrName>style.visibility</p:attrName>
                                        </p:attrNameLst>
                                      </p:cBhvr>
                                      <p:to>
                                        <p:strVal val="visible"/>
                                      </p:to>
                                    </p:set>
                                    <p:anim calcmode="lin" valueType="num">
                                      <p:cBhvr>
                                        <p:cTn id="14" dur="500" fill="hold"/>
                                        <p:tgtEl>
                                          <p:spTgt spid="102407">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102407">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102407">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3" presetClass="entr" presetSubtype="16" fill="hold" nodeType="clickEffect">
                                  <p:stCondLst>
                                    <p:cond delay="0"/>
                                  </p:stCondLst>
                                  <p:childTnLst>
                                    <p:set>
                                      <p:cBhvr>
                                        <p:cTn id="20" dur="1" fill="hold">
                                          <p:stCondLst>
                                            <p:cond delay="0"/>
                                          </p:stCondLst>
                                        </p:cTn>
                                        <p:tgtEl>
                                          <p:spTgt spid="102407">
                                            <p:txEl>
                                              <p:pRg st="2" end="2"/>
                                            </p:txEl>
                                          </p:spTgt>
                                        </p:tgtEl>
                                        <p:attrNameLst>
                                          <p:attrName>style.visibility</p:attrName>
                                        </p:attrNameLst>
                                      </p:cBhvr>
                                      <p:to>
                                        <p:strVal val="visible"/>
                                      </p:to>
                                    </p:set>
                                    <p:anim calcmode="lin" valueType="num">
                                      <p:cBhvr>
                                        <p:cTn id="21" dur="500" fill="hold"/>
                                        <p:tgtEl>
                                          <p:spTgt spid="102407">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102407">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102407">
                                            <p:txEl>
                                              <p:pRg st="2" end="2"/>
                                            </p:txEl>
                                          </p:spTgt>
                                        </p:tgtEl>
                                      </p:cBhvr>
                                    </p:animEffect>
                                  </p:childTnLst>
                                </p:cTn>
                              </p:par>
                            </p:childTnLst>
                          </p:cTn>
                        </p:par>
                        <p:par>
                          <p:cTn id="24" fill="hold" nodeType="afterGroup">
                            <p:stCondLst>
                              <p:cond delay="500"/>
                            </p:stCondLst>
                            <p:childTnLst>
                              <p:par>
                                <p:cTn id="25" presetID="53" presetClass="entr" presetSubtype="16" fill="hold" nodeType="afterEffect">
                                  <p:stCondLst>
                                    <p:cond delay="0"/>
                                  </p:stCondLst>
                                  <p:childTnLst>
                                    <p:set>
                                      <p:cBhvr>
                                        <p:cTn id="26" dur="1" fill="hold">
                                          <p:stCondLst>
                                            <p:cond delay="0"/>
                                          </p:stCondLst>
                                        </p:cTn>
                                        <p:tgtEl>
                                          <p:spTgt spid="102407">
                                            <p:txEl>
                                              <p:pRg st="3" end="3"/>
                                            </p:txEl>
                                          </p:spTgt>
                                        </p:tgtEl>
                                        <p:attrNameLst>
                                          <p:attrName>style.visibility</p:attrName>
                                        </p:attrNameLst>
                                      </p:cBhvr>
                                      <p:to>
                                        <p:strVal val="visible"/>
                                      </p:to>
                                    </p:set>
                                    <p:anim calcmode="lin" valueType="num">
                                      <p:cBhvr>
                                        <p:cTn id="27" dur="500" fill="hold"/>
                                        <p:tgtEl>
                                          <p:spTgt spid="102407">
                                            <p:txEl>
                                              <p:pRg st="3" end="3"/>
                                            </p:txEl>
                                          </p:spTgt>
                                        </p:tgtEl>
                                        <p:attrNameLst>
                                          <p:attrName>ppt_w</p:attrName>
                                        </p:attrNameLst>
                                      </p:cBhvr>
                                      <p:tavLst>
                                        <p:tav tm="0">
                                          <p:val>
                                            <p:fltVal val="0"/>
                                          </p:val>
                                        </p:tav>
                                        <p:tav tm="100000">
                                          <p:val>
                                            <p:strVal val="#ppt_w"/>
                                          </p:val>
                                        </p:tav>
                                      </p:tavLst>
                                    </p:anim>
                                    <p:anim calcmode="lin" valueType="num">
                                      <p:cBhvr>
                                        <p:cTn id="28" dur="500" fill="hold"/>
                                        <p:tgtEl>
                                          <p:spTgt spid="102407">
                                            <p:txEl>
                                              <p:pRg st="3" end="3"/>
                                            </p:txEl>
                                          </p:spTgt>
                                        </p:tgtEl>
                                        <p:attrNameLst>
                                          <p:attrName>ppt_h</p:attrName>
                                        </p:attrNameLst>
                                      </p:cBhvr>
                                      <p:tavLst>
                                        <p:tav tm="0">
                                          <p:val>
                                            <p:fltVal val="0"/>
                                          </p:val>
                                        </p:tav>
                                        <p:tav tm="100000">
                                          <p:val>
                                            <p:strVal val="#ppt_h"/>
                                          </p:val>
                                        </p:tav>
                                      </p:tavLst>
                                    </p:anim>
                                    <p:animEffect transition="in" filter="fade">
                                      <p:cBhvr>
                                        <p:cTn id="29" dur="500"/>
                                        <p:tgtEl>
                                          <p:spTgt spid="10240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3430" name="Line 6">
            <a:extLst>
              <a:ext uri="{FF2B5EF4-FFF2-40B4-BE49-F238E27FC236}">
                <a16:creationId xmlns:a16="http://schemas.microsoft.com/office/drawing/2014/main" id="{08FAE87D-CBEB-4DFD-83E4-E2870428742A}"/>
              </a:ext>
            </a:extLst>
          </p:cNvPr>
          <p:cNvSpPr>
            <a:spLocks noChangeShapeType="1"/>
          </p:cNvSpPr>
          <p:nvPr/>
        </p:nvSpPr>
        <p:spPr bwMode="auto">
          <a:xfrm>
            <a:off x="838200" y="914400"/>
            <a:ext cx="6400800" cy="0"/>
          </a:xfrm>
          <a:prstGeom prst="line">
            <a:avLst/>
          </a:prstGeom>
          <a:noFill/>
          <a:ln w="25400">
            <a:solidFill>
              <a:srgbClr val="8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103432" name="Rectangle 8">
            <a:extLst>
              <a:ext uri="{FF2B5EF4-FFF2-40B4-BE49-F238E27FC236}">
                <a16:creationId xmlns:a16="http://schemas.microsoft.com/office/drawing/2014/main" id="{B5865046-D857-42D1-999F-738180A84775}"/>
              </a:ext>
            </a:extLst>
          </p:cNvPr>
          <p:cNvSpPr>
            <a:spLocks noGrp="1" noChangeArrowheads="1"/>
          </p:cNvSpPr>
          <p:nvPr>
            <p:ph type="title"/>
          </p:nvPr>
        </p:nvSpPr>
        <p:spPr>
          <a:xfrm>
            <a:off x="2209800" y="209550"/>
            <a:ext cx="3657600" cy="628650"/>
          </a:xfrm>
          <a:noFill/>
          <a:ln/>
          <a:effectLst/>
        </p:spPr>
        <p:txBody>
          <a:bodyPr>
            <a:normAutofit fontScale="90000"/>
          </a:bodyPr>
          <a:lstStyle/>
          <a:p>
            <a:pPr algn="ctr"/>
            <a:r>
              <a:rPr lang="en-US" altLang="en-US" sz="4050" b="1" dirty="0">
                <a:solidFill>
                  <a:schemeClr val="bg1"/>
                </a:solidFill>
              </a:rPr>
              <a:t>Conclusion</a:t>
            </a:r>
          </a:p>
        </p:txBody>
      </p:sp>
      <p:sp>
        <p:nvSpPr>
          <p:cNvPr id="103431" name="Rectangle 7">
            <a:extLst>
              <a:ext uri="{FF2B5EF4-FFF2-40B4-BE49-F238E27FC236}">
                <a16:creationId xmlns:a16="http://schemas.microsoft.com/office/drawing/2014/main" id="{5AEE59C7-14FB-4A93-86AE-966CFAEFA0A2}"/>
              </a:ext>
            </a:extLst>
          </p:cNvPr>
          <p:cNvSpPr>
            <a:spLocks noGrp="1" noChangeArrowheads="1"/>
          </p:cNvSpPr>
          <p:nvPr>
            <p:ph idx="1"/>
          </p:nvPr>
        </p:nvSpPr>
        <p:spPr>
          <a:xfrm>
            <a:off x="2550319" y="1200150"/>
            <a:ext cx="5069681" cy="3028950"/>
          </a:xfrm>
        </p:spPr>
        <p:txBody>
          <a:bodyPr/>
          <a:lstStyle/>
          <a:p>
            <a:pPr>
              <a:lnSpc>
                <a:spcPct val="100000"/>
              </a:lnSpc>
            </a:pPr>
            <a:r>
              <a:rPr lang="en-US" altLang="en-US" sz="2550" b="1" dirty="0">
                <a:solidFill>
                  <a:schemeClr val="bg1"/>
                </a:solidFill>
                <a:latin typeface="Calibri" panose="020F0502020204030204" pitchFamily="34" charset="0"/>
              </a:rPr>
              <a:t>Faithful Christians have so much to</a:t>
            </a:r>
            <a:br>
              <a:rPr lang="en-US" altLang="en-US" sz="2550" b="1" dirty="0">
                <a:solidFill>
                  <a:schemeClr val="bg1"/>
                </a:solidFill>
                <a:latin typeface="Calibri" panose="020F0502020204030204" pitchFamily="34" charset="0"/>
              </a:rPr>
            </a:br>
            <a:r>
              <a:rPr lang="en-US" altLang="en-US" sz="2550" b="1" dirty="0">
                <a:solidFill>
                  <a:srgbClr val="FFFF00"/>
                </a:solidFill>
                <a:latin typeface="Calibri" panose="020F0502020204030204" pitchFamily="34" charset="0"/>
              </a:rPr>
              <a:t>look forward to</a:t>
            </a:r>
            <a:r>
              <a:rPr lang="en-US" altLang="en-US" sz="2550" b="1" dirty="0">
                <a:latin typeface="Calibri" panose="020F0502020204030204" pitchFamily="34" charset="0"/>
              </a:rPr>
              <a:t>!</a:t>
            </a:r>
          </a:p>
          <a:p>
            <a:pPr lvl="1">
              <a:lnSpc>
                <a:spcPct val="100000"/>
              </a:lnSpc>
            </a:pPr>
            <a:r>
              <a:rPr lang="en-US" altLang="en-US" sz="2400" dirty="0">
                <a:solidFill>
                  <a:schemeClr val="bg1"/>
                </a:solidFill>
                <a:latin typeface="Calibri" panose="020F0502020204030204" pitchFamily="34" charset="0"/>
              </a:rPr>
              <a:t>The resurrection in the last day to be with our Lord and Savior Jesus Christ eternally</a:t>
            </a:r>
          </a:p>
          <a:p>
            <a:pPr>
              <a:lnSpc>
                <a:spcPct val="100000"/>
              </a:lnSpc>
            </a:pPr>
            <a:r>
              <a:rPr lang="en-US" altLang="en-US" sz="2550" b="1" dirty="0">
                <a:solidFill>
                  <a:schemeClr val="bg1"/>
                </a:solidFill>
                <a:latin typeface="Calibri" panose="020F0502020204030204" pitchFamily="34" charset="0"/>
              </a:rPr>
              <a:t>Apostle Paul assures us of our hope of immortal glory</a:t>
            </a:r>
            <a:endParaRPr lang="en-US" altLang="en-US" sz="2775" dirty="0">
              <a:solidFill>
                <a:schemeClr val="bg1"/>
              </a:solidFill>
              <a:latin typeface="Calibri" panose="020F0502020204030204" pitchFamily="34" charset="0"/>
            </a:endParaRPr>
          </a:p>
        </p:txBody>
      </p:sp>
      <p:pic>
        <p:nvPicPr>
          <p:cNvPr id="103435" name="Picture 11" descr="woman study">
            <a:extLst>
              <a:ext uri="{FF2B5EF4-FFF2-40B4-BE49-F238E27FC236}">
                <a16:creationId xmlns:a16="http://schemas.microsoft.com/office/drawing/2014/main" id="{AC74E224-9CB3-4B36-9CFB-BDBB6A0FCB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028700"/>
            <a:ext cx="2207419" cy="3314700"/>
          </a:xfrm>
          <a:prstGeom prst="rect">
            <a:avLst/>
          </a:prstGeom>
          <a:noFill/>
          <a:extLst>
            <a:ext uri="{909E8E84-426E-40DD-AFC4-6F175D3DCCD1}">
              <a14:hiddenFill xmlns:a14="http://schemas.microsoft.com/office/drawing/2010/main">
                <a:solidFill>
                  <a:srgbClr val="FFFFFF"/>
                </a:solidFill>
              </a14:hiddenFill>
            </a:ext>
          </a:extLst>
        </p:spPr>
      </p:pic>
      <p:sp>
        <p:nvSpPr>
          <p:cNvPr id="103437" name="WordArt 13">
            <a:extLst>
              <a:ext uri="{FF2B5EF4-FFF2-40B4-BE49-F238E27FC236}">
                <a16:creationId xmlns:a16="http://schemas.microsoft.com/office/drawing/2014/main" id="{CC73CD14-6AF7-44A4-BC7E-B78C6B1E1801}"/>
              </a:ext>
            </a:extLst>
          </p:cNvPr>
          <p:cNvSpPr>
            <a:spLocks noChangeArrowheads="1" noChangeShapeType="1" noTextEdit="1"/>
          </p:cNvSpPr>
          <p:nvPr/>
        </p:nvSpPr>
        <p:spPr bwMode="auto">
          <a:xfrm>
            <a:off x="838200" y="4457705"/>
            <a:ext cx="6343650" cy="392906"/>
          </a:xfrm>
          <a:prstGeom prst="rect">
            <a:avLst/>
          </a:prstGeom>
        </p:spPr>
        <p:txBody>
          <a:bodyPr wrap="none" fromWordArt="1">
            <a:prstTxWarp prst="textPlain">
              <a:avLst>
                <a:gd name="adj" fmla="val 50000"/>
              </a:avLst>
            </a:prstTxWarp>
          </a:bodyPr>
          <a:lstStyle/>
          <a:p>
            <a:pPr algn="ctr"/>
            <a:r>
              <a:rPr lang="en-US" sz="2700" b="1" kern="10" dirty="0">
                <a:ln w="9525">
                  <a:solidFill>
                    <a:srgbClr val="000000"/>
                  </a:solidFill>
                  <a:round/>
                  <a:headEnd/>
                  <a:tailEnd/>
                </a:ln>
                <a:solidFill>
                  <a:srgbClr val="FFFF00"/>
                </a:solidFill>
                <a:effectLst>
                  <a:outerShdw dist="35921" dir="2700000" algn="ctr" rotWithShape="0">
                    <a:schemeClr val="tx1"/>
                  </a:outerShdw>
                </a:effectLst>
                <a:latin typeface="Calibri" panose="020F0502020204030204" pitchFamily="34" charset="0"/>
                <a:cs typeface="Calibri" panose="020F0502020204030204" pitchFamily="34" charset="0"/>
              </a:rPr>
              <a:t>2 Corinthians 5:1-8</a:t>
            </a:r>
          </a:p>
        </p:txBody>
      </p:sp>
      <p:pic>
        <p:nvPicPr>
          <p:cNvPr id="103439" name="Picture 15" descr="9905_08_4---Graveyard_web">
            <a:extLst>
              <a:ext uri="{FF2B5EF4-FFF2-40B4-BE49-F238E27FC236}">
                <a16:creationId xmlns:a16="http://schemas.microsoft.com/office/drawing/2014/main" id="{350FED17-C5C8-459E-BEE2-0381200BFB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71453"/>
            <a:ext cx="1371600" cy="675085"/>
          </a:xfrm>
          <a:prstGeom prst="rect">
            <a:avLst/>
          </a:prstGeom>
          <a:noFill/>
          <a:extLst>
            <a:ext uri="{909E8E84-426E-40DD-AFC4-6F175D3DCCD1}">
              <a14:hiddenFill xmlns:a14="http://schemas.microsoft.com/office/drawing/2010/main">
                <a:solidFill>
                  <a:srgbClr val="FFFFFF"/>
                </a:solidFill>
              </a14:hiddenFill>
            </a:ext>
          </a:extLst>
        </p:spPr>
      </p:pic>
      <p:pic>
        <p:nvPicPr>
          <p:cNvPr id="103440" name="Picture 16" descr="9905_08_4---Graveyard_web">
            <a:extLst>
              <a:ext uri="{FF2B5EF4-FFF2-40B4-BE49-F238E27FC236}">
                <a16:creationId xmlns:a16="http://schemas.microsoft.com/office/drawing/2014/main" id="{D96DCD3C-10BA-46F0-99B3-4132149111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171453"/>
            <a:ext cx="1371600" cy="67508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28">
            <a:extLst>
              <a:ext uri="{FF2B5EF4-FFF2-40B4-BE49-F238E27FC236}">
                <a16:creationId xmlns:a16="http://schemas.microsoft.com/office/drawing/2014/main" id="{B2761C9C-3737-6C40-0108-F98E6C969F78}"/>
              </a:ext>
            </a:extLst>
          </p:cNvPr>
          <p:cNvSpPr>
            <a:spLocks noChangeArrowheads="1"/>
          </p:cNvSpPr>
          <p:nvPr/>
        </p:nvSpPr>
        <p:spPr bwMode="auto">
          <a:xfrm>
            <a:off x="0" y="0"/>
            <a:ext cx="114300" cy="5143500"/>
          </a:xfrm>
          <a:prstGeom prst="rect">
            <a:avLst/>
          </a:prstGeom>
          <a:solidFill>
            <a:srgbClr val="808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29">
            <a:extLst>
              <a:ext uri="{FF2B5EF4-FFF2-40B4-BE49-F238E27FC236}">
                <a16:creationId xmlns:a16="http://schemas.microsoft.com/office/drawing/2014/main" id="{A21FD635-09E0-E65A-39D1-924B4A6BC5B1}"/>
              </a:ext>
            </a:extLst>
          </p:cNvPr>
          <p:cNvSpPr>
            <a:spLocks noChangeArrowheads="1"/>
          </p:cNvSpPr>
          <p:nvPr/>
        </p:nvSpPr>
        <p:spPr bwMode="auto">
          <a:xfrm>
            <a:off x="7943850" y="0"/>
            <a:ext cx="1200150" cy="5143500"/>
          </a:xfrm>
          <a:prstGeom prst="rect">
            <a:avLst/>
          </a:prstGeom>
          <a:solidFill>
            <a:srgbClr val="808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30">
            <a:extLst>
              <a:ext uri="{FF2B5EF4-FFF2-40B4-BE49-F238E27FC236}">
                <a16:creationId xmlns:a16="http://schemas.microsoft.com/office/drawing/2014/main" id="{8BDDE3BB-DE01-A797-0F74-13EFCE11B4FA}"/>
              </a:ext>
            </a:extLst>
          </p:cNvPr>
          <p:cNvSpPr>
            <a:spLocks noChangeArrowheads="1"/>
          </p:cNvSpPr>
          <p:nvPr/>
        </p:nvSpPr>
        <p:spPr bwMode="auto">
          <a:xfrm>
            <a:off x="76200" y="0"/>
            <a:ext cx="8991600" cy="114300"/>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31">
            <a:extLst>
              <a:ext uri="{FF2B5EF4-FFF2-40B4-BE49-F238E27FC236}">
                <a16:creationId xmlns:a16="http://schemas.microsoft.com/office/drawing/2014/main" id="{5828F07B-51CA-96AE-D9D8-F71B473A8784}"/>
              </a:ext>
            </a:extLst>
          </p:cNvPr>
          <p:cNvSpPr>
            <a:spLocks noChangeArrowheads="1"/>
          </p:cNvSpPr>
          <p:nvPr/>
        </p:nvSpPr>
        <p:spPr bwMode="auto">
          <a:xfrm>
            <a:off x="0" y="5029199"/>
            <a:ext cx="9067800" cy="114301"/>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103431">
                                            <p:txEl>
                                              <p:pRg st="1" end="1"/>
                                            </p:txEl>
                                          </p:spTgt>
                                        </p:tgtEl>
                                        <p:attrNameLst>
                                          <p:attrName>style.visibility</p:attrName>
                                        </p:attrNameLst>
                                      </p:cBhvr>
                                      <p:to>
                                        <p:strVal val="visible"/>
                                      </p:to>
                                    </p:set>
                                    <p:anim calcmode="lin" valueType="num">
                                      <p:cBhvr>
                                        <p:cTn id="7" dur="500" fill="hold"/>
                                        <p:tgtEl>
                                          <p:spTgt spid="103431">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103431">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103431">
                                            <p:txEl>
                                              <p:pRg st="1" end="1"/>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16" fill="hold" nodeType="clickEffect">
                                  <p:stCondLst>
                                    <p:cond delay="0"/>
                                  </p:stCondLst>
                                  <p:childTnLst>
                                    <p:set>
                                      <p:cBhvr>
                                        <p:cTn id="13" dur="1" fill="hold">
                                          <p:stCondLst>
                                            <p:cond delay="0"/>
                                          </p:stCondLst>
                                        </p:cTn>
                                        <p:tgtEl>
                                          <p:spTgt spid="103431">
                                            <p:txEl>
                                              <p:pRg st="2" end="2"/>
                                            </p:txEl>
                                          </p:spTgt>
                                        </p:tgtEl>
                                        <p:attrNameLst>
                                          <p:attrName>style.visibility</p:attrName>
                                        </p:attrNameLst>
                                      </p:cBhvr>
                                      <p:to>
                                        <p:strVal val="visible"/>
                                      </p:to>
                                    </p:set>
                                    <p:anim calcmode="lin" valueType="num">
                                      <p:cBhvr>
                                        <p:cTn id="14" dur="500" fill="hold"/>
                                        <p:tgtEl>
                                          <p:spTgt spid="103431">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103431">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103431">
                                            <p:txEl>
                                              <p:pRg st="2" end="2"/>
                                            </p:txEl>
                                          </p:spTgt>
                                        </p:tgtEl>
                                      </p:cBhvr>
                                    </p:animEffect>
                                  </p:childTnLst>
                                </p:cTn>
                              </p:par>
                            </p:childTnLst>
                          </p:cTn>
                        </p:par>
                        <p:par>
                          <p:cTn id="17" fill="hold" nodeType="afterGroup">
                            <p:stCondLst>
                              <p:cond delay="500"/>
                            </p:stCondLst>
                            <p:childTnLst>
                              <p:par>
                                <p:cTn id="18" presetID="53" presetClass="entr" presetSubtype="16" fill="hold" nodeType="afterEffect">
                                  <p:stCondLst>
                                    <p:cond delay="0"/>
                                  </p:stCondLst>
                                  <p:childTnLst>
                                    <p:set>
                                      <p:cBhvr>
                                        <p:cTn id="19" dur="1" fill="hold">
                                          <p:stCondLst>
                                            <p:cond delay="0"/>
                                          </p:stCondLst>
                                        </p:cTn>
                                        <p:tgtEl>
                                          <p:spTgt spid="103437"/>
                                        </p:tgtEl>
                                        <p:attrNameLst>
                                          <p:attrName>style.visibility</p:attrName>
                                        </p:attrNameLst>
                                      </p:cBhvr>
                                      <p:to>
                                        <p:strVal val="visible"/>
                                      </p:to>
                                    </p:set>
                                    <p:anim calcmode="lin" valueType="num">
                                      <p:cBhvr>
                                        <p:cTn id="20" dur="500" fill="hold"/>
                                        <p:tgtEl>
                                          <p:spTgt spid="103437"/>
                                        </p:tgtEl>
                                        <p:attrNameLst>
                                          <p:attrName>ppt_w</p:attrName>
                                        </p:attrNameLst>
                                      </p:cBhvr>
                                      <p:tavLst>
                                        <p:tav tm="0">
                                          <p:val>
                                            <p:fltVal val="0"/>
                                          </p:val>
                                        </p:tav>
                                        <p:tav tm="100000">
                                          <p:val>
                                            <p:strVal val="#ppt_w"/>
                                          </p:val>
                                        </p:tav>
                                      </p:tavLst>
                                    </p:anim>
                                    <p:anim calcmode="lin" valueType="num">
                                      <p:cBhvr>
                                        <p:cTn id="21" dur="500" fill="hold"/>
                                        <p:tgtEl>
                                          <p:spTgt spid="103437"/>
                                        </p:tgtEl>
                                        <p:attrNameLst>
                                          <p:attrName>ppt_h</p:attrName>
                                        </p:attrNameLst>
                                      </p:cBhvr>
                                      <p:tavLst>
                                        <p:tav tm="0">
                                          <p:val>
                                            <p:fltVal val="0"/>
                                          </p:val>
                                        </p:tav>
                                        <p:tav tm="100000">
                                          <p:val>
                                            <p:strVal val="#ppt_h"/>
                                          </p:val>
                                        </p:tav>
                                      </p:tavLst>
                                    </p:anim>
                                    <p:animEffect transition="in" filter="fade">
                                      <p:cBhvr>
                                        <p:cTn id="22" dur="500"/>
                                        <p:tgtEl>
                                          <p:spTgt spid="1034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3971" name="Rectangle 3">
            <a:extLst>
              <a:ext uri="{FF2B5EF4-FFF2-40B4-BE49-F238E27FC236}">
                <a16:creationId xmlns:a16="http://schemas.microsoft.com/office/drawing/2014/main" id="{2EA9BBD0-FE1E-4AFF-9AB7-8E3DA3FCA149}"/>
              </a:ext>
            </a:extLst>
          </p:cNvPr>
          <p:cNvSpPr>
            <a:spLocks noGrp="1" noChangeArrowheads="1"/>
          </p:cNvSpPr>
          <p:nvPr>
            <p:ph type="title"/>
          </p:nvPr>
        </p:nvSpPr>
        <p:spPr>
          <a:xfrm>
            <a:off x="1314450" y="171450"/>
            <a:ext cx="6515100" cy="1085850"/>
          </a:xfrm>
          <a:effectLst/>
        </p:spPr>
        <p:txBody>
          <a:bodyPr>
            <a:normAutofit fontScale="90000"/>
          </a:bodyPr>
          <a:lstStyle/>
          <a:p>
            <a:pPr algn="ctr"/>
            <a:r>
              <a:rPr lang="en-US" altLang="en-US" sz="4050" b="1" dirty="0">
                <a:solidFill>
                  <a:schemeClr val="bg1"/>
                </a:solidFill>
              </a:rPr>
              <a:t>Realized Eschatology</a:t>
            </a:r>
            <a:br>
              <a:rPr lang="en-US" altLang="en-US" sz="4050" b="1" dirty="0">
                <a:solidFill>
                  <a:schemeClr val="bg1"/>
                </a:solidFill>
              </a:rPr>
            </a:br>
            <a:r>
              <a:rPr lang="en-US" altLang="en-US" sz="4050" b="1" dirty="0">
                <a:solidFill>
                  <a:schemeClr val="bg1"/>
                </a:solidFill>
              </a:rPr>
              <a:t>View of the Resurrection</a:t>
            </a:r>
          </a:p>
        </p:txBody>
      </p:sp>
      <p:sp>
        <p:nvSpPr>
          <p:cNvPr id="83978" name="Rectangle 10">
            <a:extLst>
              <a:ext uri="{FF2B5EF4-FFF2-40B4-BE49-F238E27FC236}">
                <a16:creationId xmlns:a16="http://schemas.microsoft.com/office/drawing/2014/main" id="{BA582544-5E75-438C-A162-2EE192D9C958}"/>
              </a:ext>
            </a:extLst>
          </p:cNvPr>
          <p:cNvSpPr>
            <a:spLocks noGrp="1" noChangeArrowheads="1"/>
          </p:cNvSpPr>
          <p:nvPr>
            <p:ph idx="1"/>
          </p:nvPr>
        </p:nvSpPr>
        <p:spPr>
          <a:xfrm>
            <a:off x="228600" y="1428750"/>
            <a:ext cx="8686800" cy="3486150"/>
          </a:xfrm>
        </p:spPr>
        <p:txBody>
          <a:bodyPr/>
          <a:lstStyle/>
          <a:p>
            <a:pPr>
              <a:lnSpc>
                <a:spcPct val="100000"/>
              </a:lnSpc>
            </a:pPr>
            <a:r>
              <a:rPr lang="en-US" altLang="en-US" sz="2700" b="1" dirty="0">
                <a:solidFill>
                  <a:schemeClr val="bg1"/>
                </a:solidFill>
                <a:latin typeface="Calibri" panose="020F0502020204030204" pitchFamily="34" charset="0"/>
              </a:rPr>
              <a:t>Believe and teach that the resurrection has already occurred in 70 A.D.</a:t>
            </a:r>
          </a:p>
          <a:p>
            <a:pPr lvl="1">
              <a:lnSpc>
                <a:spcPct val="100000"/>
              </a:lnSpc>
            </a:pPr>
            <a:r>
              <a:rPr lang="en-US" altLang="en-US" sz="2550" dirty="0">
                <a:solidFill>
                  <a:schemeClr val="bg1"/>
                </a:solidFill>
                <a:latin typeface="Calibri" panose="020F0502020204030204" pitchFamily="34" charset="0"/>
              </a:rPr>
              <a:t>Deny that there will be a future resurrection of the dead from the graves</a:t>
            </a:r>
          </a:p>
          <a:p>
            <a:pPr lvl="1">
              <a:lnSpc>
                <a:spcPct val="100000"/>
              </a:lnSpc>
            </a:pPr>
            <a:r>
              <a:rPr lang="en-US" altLang="en-US" sz="2550" dirty="0">
                <a:solidFill>
                  <a:schemeClr val="bg1"/>
                </a:solidFill>
                <a:latin typeface="Calibri" panose="020F0502020204030204" pitchFamily="34" charset="0"/>
              </a:rPr>
              <a:t>Believe that the resurrection was a spiritual resurrection, not a bodily resurrection</a:t>
            </a:r>
          </a:p>
          <a:p>
            <a:pPr lvl="2">
              <a:lnSpc>
                <a:spcPct val="100000"/>
              </a:lnSpc>
            </a:pPr>
            <a:r>
              <a:rPr lang="en-US" altLang="en-US" sz="2325" dirty="0">
                <a:solidFill>
                  <a:schemeClr val="bg1"/>
                </a:solidFill>
                <a:latin typeface="Calibri" panose="020F0502020204030204" pitchFamily="34" charset="0"/>
              </a:rPr>
              <a:t>The suppressed spiritual body of Christ, the church, released from Jewish suppression</a:t>
            </a:r>
          </a:p>
        </p:txBody>
      </p:sp>
      <p:sp>
        <p:nvSpPr>
          <p:cNvPr id="83977" name="Line 9">
            <a:extLst>
              <a:ext uri="{FF2B5EF4-FFF2-40B4-BE49-F238E27FC236}">
                <a16:creationId xmlns:a16="http://schemas.microsoft.com/office/drawing/2014/main" id="{137A90F9-7657-4948-A340-71A181C310A1}"/>
              </a:ext>
            </a:extLst>
          </p:cNvPr>
          <p:cNvSpPr>
            <a:spLocks noChangeShapeType="1"/>
          </p:cNvSpPr>
          <p:nvPr/>
        </p:nvSpPr>
        <p:spPr bwMode="auto">
          <a:xfrm>
            <a:off x="1371600" y="1371600"/>
            <a:ext cx="6400800" cy="0"/>
          </a:xfrm>
          <a:prstGeom prst="line">
            <a:avLst/>
          </a:prstGeom>
          <a:noFill/>
          <a:ln w="25400">
            <a:solidFill>
              <a:srgbClr val="8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2" name="Rectangle 28">
            <a:extLst>
              <a:ext uri="{FF2B5EF4-FFF2-40B4-BE49-F238E27FC236}">
                <a16:creationId xmlns:a16="http://schemas.microsoft.com/office/drawing/2014/main" id="{7644D784-5861-2FA1-824F-7F0B11AD8128}"/>
              </a:ext>
            </a:extLst>
          </p:cNvPr>
          <p:cNvSpPr>
            <a:spLocks noChangeArrowheads="1"/>
          </p:cNvSpPr>
          <p:nvPr/>
        </p:nvSpPr>
        <p:spPr bwMode="auto">
          <a:xfrm>
            <a:off x="0" y="0"/>
            <a:ext cx="114300" cy="5143500"/>
          </a:xfrm>
          <a:prstGeom prst="rect">
            <a:avLst/>
          </a:prstGeom>
          <a:solidFill>
            <a:srgbClr val="808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29">
            <a:extLst>
              <a:ext uri="{FF2B5EF4-FFF2-40B4-BE49-F238E27FC236}">
                <a16:creationId xmlns:a16="http://schemas.microsoft.com/office/drawing/2014/main" id="{01BC2817-D8A5-3DDC-2EAA-194E869B294C}"/>
              </a:ext>
            </a:extLst>
          </p:cNvPr>
          <p:cNvSpPr>
            <a:spLocks noChangeArrowheads="1"/>
          </p:cNvSpPr>
          <p:nvPr/>
        </p:nvSpPr>
        <p:spPr bwMode="auto">
          <a:xfrm>
            <a:off x="9029700" y="0"/>
            <a:ext cx="114300" cy="5143500"/>
          </a:xfrm>
          <a:prstGeom prst="rect">
            <a:avLst/>
          </a:prstGeom>
          <a:solidFill>
            <a:srgbClr val="808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30">
            <a:extLst>
              <a:ext uri="{FF2B5EF4-FFF2-40B4-BE49-F238E27FC236}">
                <a16:creationId xmlns:a16="http://schemas.microsoft.com/office/drawing/2014/main" id="{4ADA3B0B-2FB9-3C60-3718-DE15A1167E4B}"/>
              </a:ext>
            </a:extLst>
          </p:cNvPr>
          <p:cNvSpPr>
            <a:spLocks noChangeArrowheads="1"/>
          </p:cNvSpPr>
          <p:nvPr/>
        </p:nvSpPr>
        <p:spPr bwMode="auto">
          <a:xfrm>
            <a:off x="76200" y="0"/>
            <a:ext cx="8991600" cy="114300"/>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31">
            <a:extLst>
              <a:ext uri="{FF2B5EF4-FFF2-40B4-BE49-F238E27FC236}">
                <a16:creationId xmlns:a16="http://schemas.microsoft.com/office/drawing/2014/main" id="{9F765A31-D1A9-E45D-59D6-D8FB5EE1B5D1}"/>
              </a:ext>
            </a:extLst>
          </p:cNvPr>
          <p:cNvSpPr>
            <a:spLocks noChangeArrowheads="1"/>
          </p:cNvSpPr>
          <p:nvPr/>
        </p:nvSpPr>
        <p:spPr bwMode="auto">
          <a:xfrm>
            <a:off x="0" y="5029199"/>
            <a:ext cx="9067800" cy="114301"/>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83978">
                                            <p:txEl>
                                              <p:pRg st="1" end="1"/>
                                            </p:txEl>
                                          </p:spTgt>
                                        </p:tgtEl>
                                        <p:attrNameLst>
                                          <p:attrName>style.visibility</p:attrName>
                                        </p:attrNameLst>
                                      </p:cBhvr>
                                      <p:to>
                                        <p:strVal val="visible"/>
                                      </p:to>
                                    </p:set>
                                    <p:anim calcmode="lin" valueType="num">
                                      <p:cBhvr>
                                        <p:cTn id="7" dur="500" fill="hold"/>
                                        <p:tgtEl>
                                          <p:spTgt spid="83978">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83978">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83978">
                                            <p:txEl>
                                              <p:pRg st="1" end="1"/>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16" fill="hold" nodeType="clickEffect">
                                  <p:stCondLst>
                                    <p:cond delay="0"/>
                                  </p:stCondLst>
                                  <p:childTnLst>
                                    <p:set>
                                      <p:cBhvr>
                                        <p:cTn id="13" dur="1" fill="hold">
                                          <p:stCondLst>
                                            <p:cond delay="0"/>
                                          </p:stCondLst>
                                        </p:cTn>
                                        <p:tgtEl>
                                          <p:spTgt spid="83978">
                                            <p:txEl>
                                              <p:pRg st="2" end="2"/>
                                            </p:txEl>
                                          </p:spTgt>
                                        </p:tgtEl>
                                        <p:attrNameLst>
                                          <p:attrName>style.visibility</p:attrName>
                                        </p:attrNameLst>
                                      </p:cBhvr>
                                      <p:to>
                                        <p:strVal val="visible"/>
                                      </p:to>
                                    </p:set>
                                    <p:anim calcmode="lin" valueType="num">
                                      <p:cBhvr>
                                        <p:cTn id="14" dur="500" fill="hold"/>
                                        <p:tgtEl>
                                          <p:spTgt spid="83978">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83978">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83978">
                                            <p:txEl>
                                              <p:pRg st="2" end="2"/>
                                            </p:txEl>
                                          </p:spTgt>
                                        </p:tgtEl>
                                      </p:cBhvr>
                                    </p:animEffect>
                                  </p:childTnLst>
                                </p:cTn>
                              </p:par>
                            </p:childTnLst>
                          </p:cTn>
                        </p:par>
                        <p:par>
                          <p:cTn id="17" fill="hold" nodeType="afterGroup">
                            <p:stCondLst>
                              <p:cond delay="500"/>
                            </p:stCondLst>
                            <p:childTnLst>
                              <p:par>
                                <p:cTn id="18" presetID="53" presetClass="entr" presetSubtype="16" fill="hold" nodeType="afterEffect">
                                  <p:stCondLst>
                                    <p:cond delay="0"/>
                                  </p:stCondLst>
                                  <p:childTnLst>
                                    <p:set>
                                      <p:cBhvr>
                                        <p:cTn id="19" dur="1" fill="hold">
                                          <p:stCondLst>
                                            <p:cond delay="0"/>
                                          </p:stCondLst>
                                        </p:cTn>
                                        <p:tgtEl>
                                          <p:spTgt spid="83978">
                                            <p:txEl>
                                              <p:pRg st="3" end="3"/>
                                            </p:txEl>
                                          </p:spTgt>
                                        </p:tgtEl>
                                        <p:attrNameLst>
                                          <p:attrName>style.visibility</p:attrName>
                                        </p:attrNameLst>
                                      </p:cBhvr>
                                      <p:to>
                                        <p:strVal val="visible"/>
                                      </p:to>
                                    </p:set>
                                    <p:anim calcmode="lin" valueType="num">
                                      <p:cBhvr>
                                        <p:cTn id="20" dur="500" fill="hold"/>
                                        <p:tgtEl>
                                          <p:spTgt spid="83978">
                                            <p:txEl>
                                              <p:pRg st="3" end="3"/>
                                            </p:txEl>
                                          </p:spTgt>
                                        </p:tgtEl>
                                        <p:attrNameLst>
                                          <p:attrName>ppt_w</p:attrName>
                                        </p:attrNameLst>
                                      </p:cBhvr>
                                      <p:tavLst>
                                        <p:tav tm="0">
                                          <p:val>
                                            <p:fltVal val="0"/>
                                          </p:val>
                                        </p:tav>
                                        <p:tav tm="100000">
                                          <p:val>
                                            <p:strVal val="#ppt_w"/>
                                          </p:val>
                                        </p:tav>
                                      </p:tavLst>
                                    </p:anim>
                                    <p:anim calcmode="lin" valueType="num">
                                      <p:cBhvr>
                                        <p:cTn id="21" dur="500" fill="hold"/>
                                        <p:tgtEl>
                                          <p:spTgt spid="83978">
                                            <p:txEl>
                                              <p:pRg st="3" end="3"/>
                                            </p:txEl>
                                          </p:spTgt>
                                        </p:tgtEl>
                                        <p:attrNameLst>
                                          <p:attrName>ppt_h</p:attrName>
                                        </p:attrNameLst>
                                      </p:cBhvr>
                                      <p:tavLst>
                                        <p:tav tm="0">
                                          <p:val>
                                            <p:fltVal val="0"/>
                                          </p:val>
                                        </p:tav>
                                        <p:tav tm="100000">
                                          <p:val>
                                            <p:strVal val="#ppt_h"/>
                                          </p:val>
                                        </p:tav>
                                      </p:tavLst>
                                    </p:anim>
                                    <p:animEffect transition="in" filter="fade">
                                      <p:cBhvr>
                                        <p:cTn id="22" dur="500"/>
                                        <p:tgtEl>
                                          <p:spTgt spid="8397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5005" name="Text Box 13">
            <a:extLst>
              <a:ext uri="{FF2B5EF4-FFF2-40B4-BE49-F238E27FC236}">
                <a16:creationId xmlns:a16="http://schemas.microsoft.com/office/drawing/2014/main" id="{5DCECA4A-EDE4-4484-A0F4-199BD849FA93}"/>
              </a:ext>
            </a:extLst>
          </p:cNvPr>
          <p:cNvSpPr txBox="1">
            <a:spLocks noChangeArrowheads="1"/>
          </p:cNvSpPr>
          <p:nvPr/>
        </p:nvSpPr>
        <p:spPr bwMode="auto">
          <a:xfrm>
            <a:off x="228600" y="216530"/>
            <a:ext cx="8686800" cy="47936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350" dirty="0">
                <a:solidFill>
                  <a:schemeClr val="bg1"/>
                </a:solidFill>
                <a:latin typeface="Calibri" panose="020F0502020204030204" pitchFamily="34" charset="0"/>
              </a:rPr>
              <a:t>The</a:t>
            </a:r>
            <a:r>
              <a:rPr lang="en-US" altLang="en-US" sz="2350" dirty="0">
                <a:latin typeface="Calibri" panose="020F0502020204030204" pitchFamily="34" charset="0"/>
              </a:rPr>
              <a:t> </a:t>
            </a:r>
            <a:r>
              <a:rPr lang="en-US" altLang="en-US" sz="2350" dirty="0">
                <a:solidFill>
                  <a:srgbClr val="FFFF00"/>
                </a:solidFill>
                <a:latin typeface="Calibri" panose="020F0502020204030204" pitchFamily="34" charset="0"/>
              </a:rPr>
              <a:t>natural body that was sown</a:t>
            </a:r>
            <a:r>
              <a:rPr lang="en-US" altLang="en-US" sz="2350" dirty="0">
                <a:latin typeface="Calibri" panose="020F0502020204030204" pitchFamily="34" charset="0"/>
              </a:rPr>
              <a:t> </a:t>
            </a:r>
            <a:r>
              <a:rPr lang="en-US" altLang="en-US" sz="2350" dirty="0">
                <a:solidFill>
                  <a:schemeClr val="bg1"/>
                </a:solidFill>
                <a:latin typeface="Calibri" panose="020F0502020204030204" pitchFamily="34" charset="0"/>
              </a:rPr>
              <a:t>answers to the fleshly or carnal system of Judaism in which existed prophecies, types, and patterns from which came the spiritual body designed of God. Judaism answers to the field or the world in which the good seed was sown (Matthew 13:37-38). This </a:t>
            </a:r>
            <a:r>
              <a:rPr lang="en-US" altLang="en-US" sz="2350" i="1" dirty="0">
                <a:solidFill>
                  <a:schemeClr val="bg1"/>
                </a:solidFill>
                <a:latin typeface="Calibri" panose="020F0502020204030204" pitchFamily="34" charset="0"/>
              </a:rPr>
              <a:t>natural body</a:t>
            </a:r>
            <a:r>
              <a:rPr lang="en-US" altLang="en-US" sz="2350" dirty="0">
                <a:solidFill>
                  <a:schemeClr val="bg1"/>
                </a:solidFill>
                <a:latin typeface="Calibri" panose="020F0502020204030204" pitchFamily="34" charset="0"/>
              </a:rPr>
              <a:t>, receiving its death blow at the cross and beginning then to wax old and decay (Hebrews 8:13), became a nursery or seed-body for the germination, growth, and development of the spiritual body by means of the gospel. </a:t>
            </a:r>
            <a:r>
              <a:rPr lang="en-US" altLang="en-US" sz="2350" dirty="0">
                <a:solidFill>
                  <a:srgbClr val="FFFF00"/>
                </a:solidFill>
                <a:latin typeface="Calibri" panose="020F0502020204030204" pitchFamily="34" charset="0"/>
              </a:rPr>
              <a:t>Thus, out of the decay of Judaism arose the spiritual body of Christianity that became fully developed or resurrected by the end-time</a:t>
            </a:r>
            <a:r>
              <a:rPr lang="en-US" altLang="en-US" sz="2350" dirty="0">
                <a:solidFill>
                  <a:schemeClr val="bg1"/>
                </a:solidFill>
                <a:latin typeface="Calibri" panose="020F0502020204030204" pitchFamily="34" charset="0"/>
              </a:rPr>
              <a:t>. Hence, this is the primary meaning of Paul’s statement, </a:t>
            </a:r>
            <a:r>
              <a:rPr lang="en-US" altLang="en-US" sz="2350" i="1" dirty="0">
                <a:solidFill>
                  <a:schemeClr val="bg1"/>
                </a:solidFill>
                <a:latin typeface="Calibri" panose="020F0502020204030204" pitchFamily="34" charset="0"/>
              </a:rPr>
              <a:t>“It is sown a natural body; it is raised a spiritual body. There is a natural body and there is a spiritual body.”</a:t>
            </a:r>
            <a:r>
              <a:rPr lang="en-US" altLang="en-US" sz="2350" b="1" dirty="0">
                <a:solidFill>
                  <a:schemeClr val="bg1"/>
                </a:solidFill>
                <a:latin typeface="Calibri" panose="020F0502020204030204" pitchFamily="34" charset="0"/>
              </a:rPr>
              <a:t> (SOP, P. 200)</a:t>
            </a:r>
            <a:r>
              <a:rPr lang="en-US" altLang="en-US" sz="2350" dirty="0">
                <a:solidFill>
                  <a:schemeClr val="bg1"/>
                </a:solidFill>
                <a:latin typeface="Calibri" panose="020F0502020204030204" pitchFamily="34" charset="0"/>
              </a:rPr>
              <a:t>.</a:t>
            </a:r>
            <a:endParaRPr lang="en-US" altLang="en-US" dirty="0"/>
          </a:p>
        </p:txBody>
      </p:sp>
      <p:sp>
        <p:nvSpPr>
          <p:cNvPr id="2" name="Rectangle 28">
            <a:extLst>
              <a:ext uri="{FF2B5EF4-FFF2-40B4-BE49-F238E27FC236}">
                <a16:creationId xmlns:a16="http://schemas.microsoft.com/office/drawing/2014/main" id="{E968AF31-C5ED-211C-FCBA-5652D994ECBB}"/>
              </a:ext>
            </a:extLst>
          </p:cNvPr>
          <p:cNvSpPr>
            <a:spLocks noChangeArrowheads="1"/>
          </p:cNvSpPr>
          <p:nvPr/>
        </p:nvSpPr>
        <p:spPr bwMode="auto">
          <a:xfrm>
            <a:off x="0" y="0"/>
            <a:ext cx="114300" cy="5143500"/>
          </a:xfrm>
          <a:prstGeom prst="rect">
            <a:avLst/>
          </a:prstGeom>
          <a:solidFill>
            <a:srgbClr val="808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29">
            <a:extLst>
              <a:ext uri="{FF2B5EF4-FFF2-40B4-BE49-F238E27FC236}">
                <a16:creationId xmlns:a16="http://schemas.microsoft.com/office/drawing/2014/main" id="{A52F3C17-E56F-D989-B92E-119CE2FD3767}"/>
              </a:ext>
            </a:extLst>
          </p:cNvPr>
          <p:cNvSpPr>
            <a:spLocks noChangeArrowheads="1"/>
          </p:cNvSpPr>
          <p:nvPr/>
        </p:nvSpPr>
        <p:spPr bwMode="auto">
          <a:xfrm>
            <a:off x="9029700" y="0"/>
            <a:ext cx="114300" cy="5143500"/>
          </a:xfrm>
          <a:prstGeom prst="rect">
            <a:avLst/>
          </a:prstGeom>
          <a:solidFill>
            <a:srgbClr val="808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30">
            <a:extLst>
              <a:ext uri="{FF2B5EF4-FFF2-40B4-BE49-F238E27FC236}">
                <a16:creationId xmlns:a16="http://schemas.microsoft.com/office/drawing/2014/main" id="{96D6503C-08BB-F146-7F4A-571517A21DDD}"/>
              </a:ext>
            </a:extLst>
          </p:cNvPr>
          <p:cNvSpPr>
            <a:spLocks noChangeArrowheads="1"/>
          </p:cNvSpPr>
          <p:nvPr/>
        </p:nvSpPr>
        <p:spPr bwMode="auto">
          <a:xfrm>
            <a:off x="76200" y="0"/>
            <a:ext cx="8991600" cy="114300"/>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31">
            <a:extLst>
              <a:ext uri="{FF2B5EF4-FFF2-40B4-BE49-F238E27FC236}">
                <a16:creationId xmlns:a16="http://schemas.microsoft.com/office/drawing/2014/main" id="{D49F60A6-26EE-A055-5387-8002C23F74EB}"/>
              </a:ext>
            </a:extLst>
          </p:cNvPr>
          <p:cNvSpPr>
            <a:spLocks noChangeArrowheads="1"/>
          </p:cNvSpPr>
          <p:nvPr/>
        </p:nvSpPr>
        <p:spPr bwMode="auto">
          <a:xfrm>
            <a:off x="0" y="5029199"/>
            <a:ext cx="9067800" cy="114301"/>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E04F81E6-820A-4225-88B2-1AC41CA71B23}"/>
              </a:ext>
            </a:extLst>
          </p:cNvPr>
          <p:cNvSpPr>
            <a:spLocks noGrp="1" noChangeArrowheads="1"/>
          </p:cNvSpPr>
          <p:nvPr>
            <p:ph type="title"/>
          </p:nvPr>
        </p:nvSpPr>
        <p:spPr>
          <a:xfrm>
            <a:off x="1314450" y="171450"/>
            <a:ext cx="6515100" cy="1085850"/>
          </a:xfrm>
          <a:effectLst/>
        </p:spPr>
        <p:txBody>
          <a:bodyPr>
            <a:normAutofit fontScale="90000"/>
          </a:bodyPr>
          <a:lstStyle/>
          <a:p>
            <a:pPr algn="ctr"/>
            <a:r>
              <a:rPr lang="en-US" altLang="en-US" sz="4050" b="1" dirty="0">
                <a:solidFill>
                  <a:schemeClr val="bg1"/>
                </a:solidFill>
              </a:rPr>
              <a:t>Realized Eschatology</a:t>
            </a:r>
            <a:br>
              <a:rPr lang="en-US" altLang="en-US" sz="4050" b="1" dirty="0">
                <a:solidFill>
                  <a:schemeClr val="bg1"/>
                </a:solidFill>
              </a:rPr>
            </a:br>
            <a:r>
              <a:rPr lang="en-US" altLang="en-US" sz="4050" b="1" dirty="0">
                <a:solidFill>
                  <a:schemeClr val="bg1"/>
                </a:solidFill>
              </a:rPr>
              <a:t>View of the Resurrection</a:t>
            </a:r>
          </a:p>
        </p:txBody>
      </p:sp>
      <p:sp>
        <p:nvSpPr>
          <p:cNvPr id="86024" name="Rectangle 8">
            <a:extLst>
              <a:ext uri="{FF2B5EF4-FFF2-40B4-BE49-F238E27FC236}">
                <a16:creationId xmlns:a16="http://schemas.microsoft.com/office/drawing/2014/main" id="{0420CE7F-7C40-4E5D-8F7C-E30A9EAED202}"/>
              </a:ext>
            </a:extLst>
          </p:cNvPr>
          <p:cNvSpPr>
            <a:spLocks noGrp="1" noChangeArrowheads="1"/>
          </p:cNvSpPr>
          <p:nvPr>
            <p:ph idx="1"/>
          </p:nvPr>
        </p:nvSpPr>
        <p:spPr>
          <a:xfrm>
            <a:off x="228600" y="1371600"/>
            <a:ext cx="8686800" cy="1828800"/>
          </a:xfrm>
        </p:spPr>
        <p:txBody>
          <a:bodyPr/>
          <a:lstStyle/>
          <a:p>
            <a:pPr>
              <a:lnSpc>
                <a:spcPct val="100000"/>
              </a:lnSpc>
            </a:pPr>
            <a:r>
              <a:rPr lang="en-US" altLang="en-US" sz="2700" b="1" dirty="0">
                <a:solidFill>
                  <a:schemeClr val="bg1"/>
                </a:solidFill>
                <a:latin typeface="Calibri" panose="020F0502020204030204" pitchFamily="34" charset="0"/>
              </a:rPr>
              <a:t>This doctrine (theory) is not a series of misunderstandings</a:t>
            </a:r>
          </a:p>
          <a:p>
            <a:pPr lvl="1">
              <a:lnSpc>
                <a:spcPct val="100000"/>
              </a:lnSpc>
            </a:pPr>
            <a:r>
              <a:rPr lang="en-US" altLang="en-US" sz="2550" dirty="0">
                <a:solidFill>
                  <a:schemeClr val="bg1"/>
                </a:solidFill>
                <a:latin typeface="Calibri" panose="020F0502020204030204" pitchFamily="34" charset="0"/>
              </a:rPr>
              <a:t>This doctrine is a systematic effort to rewrite the scriptures</a:t>
            </a:r>
          </a:p>
        </p:txBody>
      </p:sp>
      <p:sp>
        <p:nvSpPr>
          <p:cNvPr id="86023" name="Line 7">
            <a:extLst>
              <a:ext uri="{FF2B5EF4-FFF2-40B4-BE49-F238E27FC236}">
                <a16:creationId xmlns:a16="http://schemas.microsoft.com/office/drawing/2014/main" id="{07E2F8F3-3EC3-4B18-A594-CB66566B2CDE}"/>
              </a:ext>
            </a:extLst>
          </p:cNvPr>
          <p:cNvSpPr>
            <a:spLocks noChangeShapeType="1"/>
          </p:cNvSpPr>
          <p:nvPr/>
        </p:nvSpPr>
        <p:spPr bwMode="auto">
          <a:xfrm>
            <a:off x="1371600" y="1371600"/>
            <a:ext cx="6400800" cy="0"/>
          </a:xfrm>
          <a:prstGeom prst="line">
            <a:avLst/>
          </a:prstGeom>
          <a:noFill/>
          <a:ln w="25400">
            <a:solidFill>
              <a:srgbClr val="8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86025" name="AutoShape 9">
            <a:extLst>
              <a:ext uri="{FF2B5EF4-FFF2-40B4-BE49-F238E27FC236}">
                <a16:creationId xmlns:a16="http://schemas.microsoft.com/office/drawing/2014/main" id="{0EF0CBDB-CFD7-4702-9EF5-B09709007F32}"/>
              </a:ext>
            </a:extLst>
          </p:cNvPr>
          <p:cNvSpPr>
            <a:spLocks noChangeArrowheads="1"/>
          </p:cNvSpPr>
          <p:nvPr/>
        </p:nvSpPr>
        <p:spPr bwMode="auto">
          <a:xfrm>
            <a:off x="304800" y="2266954"/>
            <a:ext cx="8534400" cy="2590796"/>
          </a:xfrm>
          <a:prstGeom prst="horizontalScroll">
            <a:avLst>
              <a:gd name="adj" fmla="val 12500"/>
            </a:avLst>
          </a:prstGeom>
          <a:solidFill>
            <a:srgbClr val="525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6026" name="Text Box 10">
            <a:extLst>
              <a:ext uri="{FF2B5EF4-FFF2-40B4-BE49-F238E27FC236}">
                <a16:creationId xmlns:a16="http://schemas.microsoft.com/office/drawing/2014/main" id="{1DF4CC07-29C8-422A-AA4E-F09D433EC124}"/>
              </a:ext>
            </a:extLst>
          </p:cNvPr>
          <p:cNvSpPr txBox="1">
            <a:spLocks noChangeArrowheads="1"/>
          </p:cNvSpPr>
          <p:nvPr/>
        </p:nvSpPr>
        <p:spPr bwMode="auto">
          <a:xfrm>
            <a:off x="762000" y="2613958"/>
            <a:ext cx="79248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400" dirty="0">
                <a:solidFill>
                  <a:schemeClr val="bg1"/>
                </a:solidFill>
                <a:latin typeface="Calibri" panose="020F0502020204030204" pitchFamily="34" charset="0"/>
              </a:rPr>
              <a:t>“as also in all his epistles, speaking in them of these things,</a:t>
            </a:r>
            <a:br>
              <a:rPr lang="en-US" altLang="en-US" sz="2400" dirty="0">
                <a:solidFill>
                  <a:schemeClr val="bg1"/>
                </a:solidFill>
                <a:latin typeface="Calibri" panose="020F0502020204030204" pitchFamily="34" charset="0"/>
              </a:rPr>
            </a:br>
            <a:r>
              <a:rPr lang="en-US" altLang="en-US" sz="2400" dirty="0">
                <a:solidFill>
                  <a:schemeClr val="bg1"/>
                </a:solidFill>
                <a:latin typeface="Calibri" panose="020F0502020204030204" pitchFamily="34" charset="0"/>
              </a:rPr>
              <a:t>in which are some things hard to understand, which untaught and unstable people twist to their own destruction,</a:t>
            </a:r>
            <a:br>
              <a:rPr lang="en-US" altLang="en-US" sz="2400" dirty="0">
                <a:solidFill>
                  <a:schemeClr val="bg1"/>
                </a:solidFill>
                <a:latin typeface="Calibri" panose="020F0502020204030204" pitchFamily="34" charset="0"/>
              </a:rPr>
            </a:br>
            <a:r>
              <a:rPr lang="en-US" altLang="en-US" sz="2400" dirty="0">
                <a:solidFill>
                  <a:schemeClr val="bg1"/>
                </a:solidFill>
                <a:latin typeface="Calibri" panose="020F0502020204030204" pitchFamily="34" charset="0"/>
              </a:rPr>
              <a:t>as they do also the rest of the Scriptures.”</a:t>
            </a:r>
            <a:br>
              <a:rPr lang="en-US" altLang="en-US" sz="2400" dirty="0">
                <a:solidFill>
                  <a:schemeClr val="bg1"/>
                </a:solidFill>
                <a:latin typeface="Calibri" panose="020F0502020204030204" pitchFamily="34" charset="0"/>
              </a:rPr>
            </a:br>
            <a:r>
              <a:rPr lang="en-US" altLang="en-US" sz="2400" b="1" dirty="0">
                <a:solidFill>
                  <a:schemeClr val="bg1"/>
                </a:solidFill>
                <a:latin typeface="Calibri" panose="020F0502020204030204" pitchFamily="34" charset="0"/>
              </a:rPr>
              <a:t>2 Peter 3:16</a:t>
            </a:r>
          </a:p>
        </p:txBody>
      </p:sp>
      <p:sp>
        <p:nvSpPr>
          <p:cNvPr id="2" name="Rectangle 28">
            <a:extLst>
              <a:ext uri="{FF2B5EF4-FFF2-40B4-BE49-F238E27FC236}">
                <a16:creationId xmlns:a16="http://schemas.microsoft.com/office/drawing/2014/main" id="{B9A2284F-1004-9AA1-C384-799545EE97D9}"/>
              </a:ext>
            </a:extLst>
          </p:cNvPr>
          <p:cNvSpPr>
            <a:spLocks noChangeArrowheads="1"/>
          </p:cNvSpPr>
          <p:nvPr/>
        </p:nvSpPr>
        <p:spPr bwMode="auto">
          <a:xfrm>
            <a:off x="0" y="0"/>
            <a:ext cx="114300" cy="5143500"/>
          </a:xfrm>
          <a:prstGeom prst="rect">
            <a:avLst/>
          </a:prstGeom>
          <a:solidFill>
            <a:srgbClr val="808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29">
            <a:extLst>
              <a:ext uri="{FF2B5EF4-FFF2-40B4-BE49-F238E27FC236}">
                <a16:creationId xmlns:a16="http://schemas.microsoft.com/office/drawing/2014/main" id="{871FBAFB-1E29-517B-2B4D-696EDBFAAF56}"/>
              </a:ext>
            </a:extLst>
          </p:cNvPr>
          <p:cNvSpPr>
            <a:spLocks noChangeArrowheads="1"/>
          </p:cNvSpPr>
          <p:nvPr/>
        </p:nvSpPr>
        <p:spPr bwMode="auto">
          <a:xfrm>
            <a:off x="9029700" y="0"/>
            <a:ext cx="114300" cy="5143500"/>
          </a:xfrm>
          <a:prstGeom prst="rect">
            <a:avLst/>
          </a:prstGeom>
          <a:solidFill>
            <a:srgbClr val="808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30">
            <a:extLst>
              <a:ext uri="{FF2B5EF4-FFF2-40B4-BE49-F238E27FC236}">
                <a16:creationId xmlns:a16="http://schemas.microsoft.com/office/drawing/2014/main" id="{A0F414B4-F846-4C22-8699-FDF2AF2BF3DB}"/>
              </a:ext>
            </a:extLst>
          </p:cNvPr>
          <p:cNvSpPr>
            <a:spLocks noChangeArrowheads="1"/>
          </p:cNvSpPr>
          <p:nvPr/>
        </p:nvSpPr>
        <p:spPr bwMode="auto">
          <a:xfrm>
            <a:off x="76200" y="0"/>
            <a:ext cx="8991600" cy="114300"/>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31">
            <a:extLst>
              <a:ext uri="{FF2B5EF4-FFF2-40B4-BE49-F238E27FC236}">
                <a16:creationId xmlns:a16="http://schemas.microsoft.com/office/drawing/2014/main" id="{20D949C8-4863-4379-1CFF-76154C717171}"/>
              </a:ext>
            </a:extLst>
          </p:cNvPr>
          <p:cNvSpPr>
            <a:spLocks noChangeArrowheads="1"/>
          </p:cNvSpPr>
          <p:nvPr/>
        </p:nvSpPr>
        <p:spPr bwMode="auto">
          <a:xfrm>
            <a:off x="0" y="5029199"/>
            <a:ext cx="9067800" cy="114301"/>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86025"/>
                                        </p:tgtEl>
                                        <p:attrNameLst>
                                          <p:attrName>style.visibility</p:attrName>
                                        </p:attrNameLst>
                                      </p:cBhvr>
                                      <p:to>
                                        <p:strVal val="visible"/>
                                      </p:to>
                                    </p:set>
                                    <p:anim calcmode="lin" valueType="num">
                                      <p:cBhvr>
                                        <p:cTn id="7" dur="500" fill="hold"/>
                                        <p:tgtEl>
                                          <p:spTgt spid="86025"/>
                                        </p:tgtEl>
                                        <p:attrNameLst>
                                          <p:attrName>ppt_w</p:attrName>
                                        </p:attrNameLst>
                                      </p:cBhvr>
                                      <p:tavLst>
                                        <p:tav tm="0">
                                          <p:val>
                                            <p:fltVal val="0"/>
                                          </p:val>
                                        </p:tav>
                                        <p:tav tm="100000">
                                          <p:val>
                                            <p:strVal val="#ppt_w"/>
                                          </p:val>
                                        </p:tav>
                                      </p:tavLst>
                                    </p:anim>
                                    <p:anim calcmode="lin" valueType="num">
                                      <p:cBhvr>
                                        <p:cTn id="8" dur="500" fill="hold"/>
                                        <p:tgtEl>
                                          <p:spTgt spid="86025"/>
                                        </p:tgtEl>
                                        <p:attrNameLst>
                                          <p:attrName>ppt_h</p:attrName>
                                        </p:attrNameLst>
                                      </p:cBhvr>
                                      <p:tavLst>
                                        <p:tav tm="0">
                                          <p:val>
                                            <p:fltVal val="0"/>
                                          </p:val>
                                        </p:tav>
                                        <p:tav tm="100000">
                                          <p:val>
                                            <p:strVal val="#ppt_h"/>
                                          </p:val>
                                        </p:tav>
                                      </p:tavLst>
                                    </p:anim>
                                    <p:animEffect transition="in" filter="fade">
                                      <p:cBhvr>
                                        <p:cTn id="9" dur="500"/>
                                        <p:tgtEl>
                                          <p:spTgt spid="8602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86026"/>
                                        </p:tgtEl>
                                        <p:attrNameLst>
                                          <p:attrName>style.visibility</p:attrName>
                                        </p:attrNameLst>
                                      </p:cBhvr>
                                      <p:to>
                                        <p:strVal val="visible"/>
                                      </p:to>
                                    </p:set>
                                    <p:anim calcmode="lin" valueType="num">
                                      <p:cBhvr>
                                        <p:cTn id="12" dur="500" fill="hold"/>
                                        <p:tgtEl>
                                          <p:spTgt spid="86026"/>
                                        </p:tgtEl>
                                        <p:attrNameLst>
                                          <p:attrName>ppt_w</p:attrName>
                                        </p:attrNameLst>
                                      </p:cBhvr>
                                      <p:tavLst>
                                        <p:tav tm="0">
                                          <p:val>
                                            <p:fltVal val="0"/>
                                          </p:val>
                                        </p:tav>
                                        <p:tav tm="100000">
                                          <p:val>
                                            <p:strVal val="#ppt_w"/>
                                          </p:val>
                                        </p:tav>
                                      </p:tavLst>
                                    </p:anim>
                                    <p:anim calcmode="lin" valueType="num">
                                      <p:cBhvr>
                                        <p:cTn id="13" dur="500" fill="hold"/>
                                        <p:tgtEl>
                                          <p:spTgt spid="86026"/>
                                        </p:tgtEl>
                                        <p:attrNameLst>
                                          <p:attrName>ppt_h</p:attrName>
                                        </p:attrNameLst>
                                      </p:cBhvr>
                                      <p:tavLst>
                                        <p:tav tm="0">
                                          <p:val>
                                            <p:fltVal val="0"/>
                                          </p:val>
                                        </p:tav>
                                        <p:tav tm="100000">
                                          <p:val>
                                            <p:strVal val="#ppt_h"/>
                                          </p:val>
                                        </p:tav>
                                      </p:tavLst>
                                    </p:anim>
                                    <p:animEffect transition="in" filter="fade">
                                      <p:cBhvr>
                                        <p:cTn id="14" dur="500"/>
                                        <p:tgtEl>
                                          <p:spTgt spid="86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26"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1D32EFB9-1966-40AE-B46E-05565144DF2D}"/>
              </a:ext>
            </a:extLst>
          </p:cNvPr>
          <p:cNvSpPr>
            <a:spLocks noGrp="1" noChangeArrowheads="1"/>
          </p:cNvSpPr>
          <p:nvPr>
            <p:ph type="title"/>
          </p:nvPr>
        </p:nvSpPr>
        <p:spPr>
          <a:xfrm>
            <a:off x="1314450" y="171450"/>
            <a:ext cx="6515100" cy="1085850"/>
          </a:xfrm>
          <a:effectLst/>
        </p:spPr>
        <p:txBody>
          <a:bodyPr>
            <a:normAutofit fontScale="90000"/>
          </a:bodyPr>
          <a:lstStyle/>
          <a:p>
            <a:pPr algn="ctr"/>
            <a:r>
              <a:rPr lang="en-US" altLang="en-US" sz="4050" b="1" dirty="0">
                <a:solidFill>
                  <a:schemeClr val="bg1"/>
                </a:solidFill>
              </a:rPr>
              <a:t>Who Will Come Forth</a:t>
            </a:r>
            <a:br>
              <a:rPr lang="en-US" altLang="en-US" sz="4050" b="1" dirty="0">
                <a:solidFill>
                  <a:schemeClr val="bg1"/>
                </a:solidFill>
              </a:rPr>
            </a:br>
            <a:r>
              <a:rPr lang="en-US" altLang="en-US" sz="4050" b="1" dirty="0">
                <a:solidFill>
                  <a:schemeClr val="bg1"/>
                </a:solidFill>
              </a:rPr>
              <a:t>From the Graves?</a:t>
            </a:r>
          </a:p>
        </p:txBody>
      </p:sp>
      <p:sp>
        <p:nvSpPr>
          <p:cNvPr id="87048" name="Rectangle 8">
            <a:extLst>
              <a:ext uri="{FF2B5EF4-FFF2-40B4-BE49-F238E27FC236}">
                <a16:creationId xmlns:a16="http://schemas.microsoft.com/office/drawing/2014/main" id="{462813B3-D369-40A8-9F52-B05673BACEF9}"/>
              </a:ext>
            </a:extLst>
          </p:cNvPr>
          <p:cNvSpPr>
            <a:spLocks noGrp="1" noChangeArrowheads="1"/>
          </p:cNvSpPr>
          <p:nvPr>
            <p:ph idx="1"/>
          </p:nvPr>
        </p:nvSpPr>
        <p:spPr>
          <a:xfrm>
            <a:off x="228600" y="1428750"/>
            <a:ext cx="8686800" cy="971550"/>
          </a:xfrm>
        </p:spPr>
        <p:txBody>
          <a:bodyPr/>
          <a:lstStyle/>
          <a:p>
            <a:pPr>
              <a:lnSpc>
                <a:spcPct val="100000"/>
              </a:lnSpc>
            </a:pPr>
            <a:r>
              <a:rPr lang="en-US" altLang="en-US" sz="2700" b="1" dirty="0">
                <a:solidFill>
                  <a:schemeClr val="bg1"/>
                </a:solidFill>
                <a:latin typeface="Calibri" panose="020F0502020204030204" pitchFamily="34" charset="0"/>
              </a:rPr>
              <a:t>In his debate with Gus Nichols in July 1973, Max King said the church:</a:t>
            </a:r>
            <a:endParaRPr lang="en-US" altLang="en-US" sz="2925" dirty="0">
              <a:solidFill>
                <a:schemeClr val="bg1"/>
              </a:solidFill>
              <a:latin typeface="Calibri" panose="020F0502020204030204" pitchFamily="34" charset="0"/>
            </a:endParaRPr>
          </a:p>
        </p:txBody>
      </p:sp>
      <p:sp>
        <p:nvSpPr>
          <p:cNvPr id="87047" name="Line 7">
            <a:extLst>
              <a:ext uri="{FF2B5EF4-FFF2-40B4-BE49-F238E27FC236}">
                <a16:creationId xmlns:a16="http://schemas.microsoft.com/office/drawing/2014/main" id="{9F7E9BD5-7E6D-41EA-A10A-7D28032DF0F1}"/>
              </a:ext>
            </a:extLst>
          </p:cNvPr>
          <p:cNvSpPr>
            <a:spLocks noChangeShapeType="1"/>
          </p:cNvSpPr>
          <p:nvPr/>
        </p:nvSpPr>
        <p:spPr bwMode="auto">
          <a:xfrm>
            <a:off x="1371600" y="1371600"/>
            <a:ext cx="6400800" cy="0"/>
          </a:xfrm>
          <a:prstGeom prst="line">
            <a:avLst/>
          </a:prstGeom>
          <a:noFill/>
          <a:ln w="25400">
            <a:solidFill>
              <a:srgbClr val="8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pic>
        <p:nvPicPr>
          <p:cNvPr id="87051" name="Picture 11" descr="max king">
            <a:extLst>
              <a:ext uri="{FF2B5EF4-FFF2-40B4-BE49-F238E27FC236}">
                <a16:creationId xmlns:a16="http://schemas.microsoft.com/office/drawing/2014/main" id="{A7577809-0ABD-4C5F-A615-EE1E0C598E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9400" y="2035022"/>
            <a:ext cx="2286000" cy="2908453"/>
          </a:xfrm>
          <a:prstGeom prst="rect">
            <a:avLst/>
          </a:prstGeom>
          <a:noFill/>
          <a:extLst>
            <a:ext uri="{909E8E84-426E-40DD-AFC4-6F175D3DCCD1}">
              <a14:hiddenFill xmlns:a14="http://schemas.microsoft.com/office/drawing/2010/main">
                <a:solidFill>
                  <a:srgbClr val="FFFFFF"/>
                </a:solidFill>
              </a14:hiddenFill>
            </a:ext>
          </a:extLst>
        </p:spPr>
      </p:pic>
      <p:sp>
        <p:nvSpPr>
          <p:cNvPr id="87052" name="Text Box 12">
            <a:extLst>
              <a:ext uri="{FF2B5EF4-FFF2-40B4-BE49-F238E27FC236}">
                <a16:creationId xmlns:a16="http://schemas.microsoft.com/office/drawing/2014/main" id="{5CA0547C-5C95-404A-ACB5-C080399BAA32}"/>
              </a:ext>
            </a:extLst>
          </p:cNvPr>
          <p:cNvSpPr txBox="1">
            <a:spLocks noChangeArrowheads="1"/>
          </p:cNvSpPr>
          <p:nvPr/>
        </p:nvSpPr>
        <p:spPr bwMode="auto">
          <a:xfrm>
            <a:off x="6591300" y="2038350"/>
            <a:ext cx="23241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b="1" dirty="0">
                <a:latin typeface="Calibri" panose="020F0502020204030204" pitchFamily="34" charset="0"/>
              </a:rPr>
              <a:t>Max King </a:t>
            </a:r>
            <a:r>
              <a:rPr lang="en-US" altLang="en-US" dirty="0">
                <a:latin typeface="Calibri" panose="020F0502020204030204" pitchFamily="34" charset="0"/>
              </a:rPr>
              <a:t>(1971)</a:t>
            </a:r>
          </a:p>
        </p:txBody>
      </p:sp>
      <p:sp>
        <p:nvSpPr>
          <p:cNvPr id="87053" name="AutoShape 13">
            <a:extLst>
              <a:ext uri="{FF2B5EF4-FFF2-40B4-BE49-F238E27FC236}">
                <a16:creationId xmlns:a16="http://schemas.microsoft.com/office/drawing/2014/main" id="{A7D2B8F6-E74F-411D-B2F4-C91AA71741AE}"/>
              </a:ext>
            </a:extLst>
          </p:cNvPr>
          <p:cNvSpPr>
            <a:spLocks noChangeArrowheads="1"/>
          </p:cNvSpPr>
          <p:nvPr/>
        </p:nvSpPr>
        <p:spPr bwMode="auto">
          <a:xfrm rot="10800000">
            <a:off x="304800" y="2552699"/>
            <a:ext cx="5638800" cy="1771650"/>
          </a:xfrm>
          <a:prstGeom prst="wedgeRectCallout">
            <a:avLst>
              <a:gd name="adj1" fmla="val -83130"/>
              <a:gd name="adj2" fmla="val 17429"/>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a:lstStyle/>
          <a:p>
            <a:pPr algn="ctr"/>
            <a:endParaRPr lang="en-US" altLang="en-US"/>
          </a:p>
        </p:txBody>
      </p:sp>
      <p:sp>
        <p:nvSpPr>
          <p:cNvPr id="87054" name="Text Box 14">
            <a:extLst>
              <a:ext uri="{FF2B5EF4-FFF2-40B4-BE49-F238E27FC236}">
                <a16:creationId xmlns:a16="http://schemas.microsoft.com/office/drawing/2014/main" id="{C5E88924-33FA-445B-AE86-88B31493F7CF}"/>
              </a:ext>
            </a:extLst>
          </p:cNvPr>
          <p:cNvSpPr txBox="1">
            <a:spLocks noChangeArrowheads="1"/>
          </p:cNvSpPr>
          <p:nvPr/>
        </p:nvSpPr>
        <p:spPr bwMode="auto">
          <a:xfrm>
            <a:off x="457200" y="2724150"/>
            <a:ext cx="541020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800" dirty="0">
                <a:latin typeface="Calibri" panose="020F0502020204030204" pitchFamily="34" charset="0"/>
              </a:rPr>
              <a:t>“was in the grave or the casket of Judaism until the Roman army destroyed Jerusalem”</a:t>
            </a:r>
            <a:endParaRPr lang="en-US" altLang="en-US" sz="2800" b="1" i="1" dirty="0">
              <a:latin typeface="Calibri" panose="020F0502020204030204" pitchFamily="34" charset="0"/>
            </a:endParaRPr>
          </a:p>
        </p:txBody>
      </p:sp>
      <p:sp>
        <p:nvSpPr>
          <p:cNvPr id="2" name="Rectangle 28">
            <a:extLst>
              <a:ext uri="{FF2B5EF4-FFF2-40B4-BE49-F238E27FC236}">
                <a16:creationId xmlns:a16="http://schemas.microsoft.com/office/drawing/2014/main" id="{105612A9-AAC8-A70E-4680-3AE3FEF66C4A}"/>
              </a:ext>
            </a:extLst>
          </p:cNvPr>
          <p:cNvSpPr>
            <a:spLocks noChangeArrowheads="1"/>
          </p:cNvSpPr>
          <p:nvPr/>
        </p:nvSpPr>
        <p:spPr bwMode="auto">
          <a:xfrm>
            <a:off x="0" y="0"/>
            <a:ext cx="114300" cy="5143500"/>
          </a:xfrm>
          <a:prstGeom prst="rect">
            <a:avLst/>
          </a:prstGeom>
          <a:solidFill>
            <a:srgbClr val="808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29">
            <a:extLst>
              <a:ext uri="{FF2B5EF4-FFF2-40B4-BE49-F238E27FC236}">
                <a16:creationId xmlns:a16="http://schemas.microsoft.com/office/drawing/2014/main" id="{4FB8618D-9C24-E3B8-C130-30B2821988BB}"/>
              </a:ext>
            </a:extLst>
          </p:cNvPr>
          <p:cNvSpPr>
            <a:spLocks noChangeArrowheads="1"/>
          </p:cNvSpPr>
          <p:nvPr/>
        </p:nvSpPr>
        <p:spPr bwMode="auto">
          <a:xfrm>
            <a:off x="9029700" y="0"/>
            <a:ext cx="114300" cy="5143500"/>
          </a:xfrm>
          <a:prstGeom prst="rect">
            <a:avLst/>
          </a:prstGeom>
          <a:solidFill>
            <a:srgbClr val="808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30">
            <a:extLst>
              <a:ext uri="{FF2B5EF4-FFF2-40B4-BE49-F238E27FC236}">
                <a16:creationId xmlns:a16="http://schemas.microsoft.com/office/drawing/2014/main" id="{5B763D4D-5379-E512-D062-72339F6DABBE}"/>
              </a:ext>
            </a:extLst>
          </p:cNvPr>
          <p:cNvSpPr>
            <a:spLocks noChangeArrowheads="1"/>
          </p:cNvSpPr>
          <p:nvPr/>
        </p:nvSpPr>
        <p:spPr bwMode="auto">
          <a:xfrm>
            <a:off x="76200" y="0"/>
            <a:ext cx="8991600" cy="114300"/>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31">
            <a:extLst>
              <a:ext uri="{FF2B5EF4-FFF2-40B4-BE49-F238E27FC236}">
                <a16:creationId xmlns:a16="http://schemas.microsoft.com/office/drawing/2014/main" id="{C48464E7-9562-C574-7457-5DC55CD50987}"/>
              </a:ext>
            </a:extLst>
          </p:cNvPr>
          <p:cNvSpPr>
            <a:spLocks noChangeArrowheads="1"/>
          </p:cNvSpPr>
          <p:nvPr/>
        </p:nvSpPr>
        <p:spPr bwMode="auto">
          <a:xfrm>
            <a:off x="0" y="5029199"/>
            <a:ext cx="9067800" cy="114301"/>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3CA487C3-6B79-450B-BB9D-70FBE0425F48}"/>
              </a:ext>
            </a:extLst>
          </p:cNvPr>
          <p:cNvSpPr>
            <a:spLocks noGrp="1" noChangeArrowheads="1"/>
          </p:cNvSpPr>
          <p:nvPr>
            <p:ph type="title"/>
          </p:nvPr>
        </p:nvSpPr>
        <p:spPr>
          <a:xfrm>
            <a:off x="1314450" y="171450"/>
            <a:ext cx="6515100" cy="1085850"/>
          </a:xfrm>
          <a:effectLst/>
        </p:spPr>
        <p:txBody>
          <a:bodyPr>
            <a:normAutofit fontScale="90000"/>
          </a:bodyPr>
          <a:lstStyle/>
          <a:p>
            <a:pPr algn="ctr"/>
            <a:r>
              <a:rPr lang="en-US" altLang="en-US" sz="4050" b="1" dirty="0">
                <a:solidFill>
                  <a:schemeClr val="bg1"/>
                </a:solidFill>
              </a:rPr>
              <a:t>Who Will Come Forth</a:t>
            </a:r>
            <a:br>
              <a:rPr lang="en-US" altLang="en-US" sz="4050" b="1" dirty="0">
                <a:solidFill>
                  <a:schemeClr val="bg1"/>
                </a:solidFill>
              </a:rPr>
            </a:br>
            <a:r>
              <a:rPr lang="en-US" altLang="en-US" sz="4050" b="1" dirty="0">
                <a:solidFill>
                  <a:schemeClr val="bg1"/>
                </a:solidFill>
              </a:rPr>
              <a:t>From the Graves?</a:t>
            </a:r>
          </a:p>
        </p:txBody>
      </p:sp>
      <p:sp>
        <p:nvSpPr>
          <p:cNvPr id="88072" name="Rectangle 8">
            <a:extLst>
              <a:ext uri="{FF2B5EF4-FFF2-40B4-BE49-F238E27FC236}">
                <a16:creationId xmlns:a16="http://schemas.microsoft.com/office/drawing/2014/main" id="{4F4DC16B-3968-4B13-8BFD-104919DED745}"/>
              </a:ext>
            </a:extLst>
          </p:cNvPr>
          <p:cNvSpPr>
            <a:spLocks noGrp="1" noChangeArrowheads="1"/>
          </p:cNvSpPr>
          <p:nvPr>
            <p:ph idx="1"/>
          </p:nvPr>
        </p:nvSpPr>
        <p:spPr>
          <a:xfrm>
            <a:off x="228600" y="1371600"/>
            <a:ext cx="8686800" cy="3600450"/>
          </a:xfrm>
        </p:spPr>
        <p:txBody>
          <a:bodyPr/>
          <a:lstStyle/>
          <a:p>
            <a:pPr>
              <a:lnSpc>
                <a:spcPct val="100000"/>
              </a:lnSpc>
            </a:pPr>
            <a:r>
              <a:rPr lang="en-US" altLang="en-US" sz="2700" b="1" dirty="0">
                <a:solidFill>
                  <a:schemeClr val="bg1"/>
                </a:solidFill>
                <a:latin typeface="Calibri" panose="020F0502020204030204" pitchFamily="34" charset="0"/>
              </a:rPr>
              <a:t>If the church was born on the day of Pentecost in Acts 2 and was raised from the grave of Judaism in 70 A.D…..</a:t>
            </a:r>
          </a:p>
          <a:p>
            <a:pPr lvl="1">
              <a:lnSpc>
                <a:spcPct val="100000"/>
              </a:lnSpc>
            </a:pPr>
            <a:r>
              <a:rPr lang="en-US" altLang="en-US" sz="2550" b="1" dirty="0">
                <a:solidFill>
                  <a:srgbClr val="FFFF00"/>
                </a:solidFill>
                <a:latin typeface="Calibri" panose="020F0502020204030204" pitchFamily="34" charset="0"/>
              </a:rPr>
              <a:t>WHEN DID THE CHURCH DIE?</a:t>
            </a:r>
          </a:p>
          <a:p>
            <a:pPr>
              <a:lnSpc>
                <a:spcPct val="100000"/>
              </a:lnSpc>
            </a:pPr>
            <a:r>
              <a:rPr lang="en-US" altLang="en-US" sz="2925" b="1" dirty="0">
                <a:solidFill>
                  <a:schemeClr val="bg1"/>
                </a:solidFill>
                <a:latin typeface="Calibri" panose="020F0502020204030204" pitchFamily="34" charset="0"/>
              </a:rPr>
              <a:t>The church was not raised from the casket of Judaism in 70 A.D. or at any other time</a:t>
            </a:r>
          </a:p>
        </p:txBody>
      </p:sp>
      <p:sp>
        <p:nvSpPr>
          <p:cNvPr id="88071" name="Line 7">
            <a:extLst>
              <a:ext uri="{FF2B5EF4-FFF2-40B4-BE49-F238E27FC236}">
                <a16:creationId xmlns:a16="http://schemas.microsoft.com/office/drawing/2014/main" id="{8577244D-8911-4AEC-8F0C-9915FF1A56E1}"/>
              </a:ext>
            </a:extLst>
          </p:cNvPr>
          <p:cNvSpPr>
            <a:spLocks noChangeShapeType="1"/>
          </p:cNvSpPr>
          <p:nvPr/>
        </p:nvSpPr>
        <p:spPr bwMode="auto">
          <a:xfrm>
            <a:off x="1371600" y="1371600"/>
            <a:ext cx="6400800" cy="0"/>
          </a:xfrm>
          <a:prstGeom prst="line">
            <a:avLst/>
          </a:prstGeom>
          <a:noFill/>
          <a:ln w="25400">
            <a:solidFill>
              <a:srgbClr val="8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2" name="Rectangle 28">
            <a:extLst>
              <a:ext uri="{FF2B5EF4-FFF2-40B4-BE49-F238E27FC236}">
                <a16:creationId xmlns:a16="http://schemas.microsoft.com/office/drawing/2014/main" id="{0C74573F-D16A-2140-A9F7-4B01B4880285}"/>
              </a:ext>
            </a:extLst>
          </p:cNvPr>
          <p:cNvSpPr>
            <a:spLocks noChangeArrowheads="1"/>
          </p:cNvSpPr>
          <p:nvPr/>
        </p:nvSpPr>
        <p:spPr bwMode="auto">
          <a:xfrm>
            <a:off x="0" y="0"/>
            <a:ext cx="114300" cy="5143500"/>
          </a:xfrm>
          <a:prstGeom prst="rect">
            <a:avLst/>
          </a:prstGeom>
          <a:solidFill>
            <a:srgbClr val="808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29">
            <a:extLst>
              <a:ext uri="{FF2B5EF4-FFF2-40B4-BE49-F238E27FC236}">
                <a16:creationId xmlns:a16="http://schemas.microsoft.com/office/drawing/2014/main" id="{31DB4F19-D2EC-51C5-3060-3D0AE5721F9A}"/>
              </a:ext>
            </a:extLst>
          </p:cNvPr>
          <p:cNvSpPr>
            <a:spLocks noChangeArrowheads="1"/>
          </p:cNvSpPr>
          <p:nvPr/>
        </p:nvSpPr>
        <p:spPr bwMode="auto">
          <a:xfrm>
            <a:off x="9029700" y="0"/>
            <a:ext cx="114300" cy="5143500"/>
          </a:xfrm>
          <a:prstGeom prst="rect">
            <a:avLst/>
          </a:prstGeom>
          <a:solidFill>
            <a:srgbClr val="808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30">
            <a:extLst>
              <a:ext uri="{FF2B5EF4-FFF2-40B4-BE49-F238E27FC236}">
                <a16:creationId xmlns:a16="http://schemas.microsoft.com/office/drawing/2014/main" id="{C75C68AF-4F22-30B2-9EF2-0B023960112C}"/>
              </a:ext>
            </a:extLst>
          </p:cNvPr>
          <p:cNvSpPr>
            <a:spLocks noChangeArrowheads="1"/>
          </p:cNvSpPr>
          <p:nvPr/>
        </p:nvSpPr>
        <p:spPr bwMode="auto">
          <a:xfrm>
            <a:off x="76200" y="0"/>
            <a:ext cx="8991600" cy="114300"/>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31">
            <a:extLst>
              <a:ext uri="{FF2B5EF4-FFF2-40B4-BE49-F238E27FC236}">
                <a16:creationId xmlns:a16="http://schemas.microsoft.com/office/drawing/2014/main" id="{DB6A3C93-8502-1B0F-D3BC-1F66F3AD4608}"/>
              </a:ext>
            </a:extLst>
          </p:cNvPr>
          <p:cNvSpPr>
            <a:spLocks noChangeArrowheads="1"/>
          </p:cNvSpPr>
          <p:nvPr/>
        </p:nvSpPr>
        <p:spPr bwMode="auto">
          <a:xfrm>
            <a:off x="0" y="5029199"/>
            <a:ext cx="9067800" cy="114301"/>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53" presetClass="entr" presetSubtype="16" fill="hold" nodeType="clickEffect">
                                  <p:stCondLst>
                                    <p:cond delay="0"/>
                                  </p:stCondLst>
                                  <p:childTnLst>
                                    <p:set>
                                      <p:cBhvr>
                                        <p:cTn id="6" dur="1" fill="hold">
                                          <p:stCondLst>
                                            <p:cond delay="0"/>
                                          </p:stCondLst>
                                        </p:cTn>
                                        <p:tgtEl>
                                          <p:spTgt spid="88072">
                                            <p:txEl>
                                              <p:pRg st="1" end="1"/>
                                            </p:txEl>
                                          </p:spTgt>
                                        </p:tgtEl>
                                        <p:attrNameLst>
                                          <p:attrName>style.visibility</p:attrName>
                                        </p:attrNameLst>
                                      </p:cBhvr>
                                      <p:to>
                                        <p:strVal val="visible"/>
                                      </p:to>
                                    </p:set>
                                    <p:anim calcmode="lin" valueType="num">
                                      <p:cBhvr>
                                        <p:cTn id="7" dur="500" fill="hold"/>
                                        <p:tgtEl>
                                          <p:spTgt spid="8807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8807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88072">
                                            <p:txEl>
                                              <p:pRg st="1" end="1"/>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3" presetClass="entr" presetSubtype="16" fill="hold" nodeType="clickEffect">
                                  <p:stCondLst>
                                    <p:cond delay="0"/>
                                  </p:stCondLst>
                                  <p:childTnLst>
                                    <p:set>
                                      <p:cBhvr>
                                        <p:cTn id="13" dur="1" fill="hold">
                                          <p:stCondLst>
                                            <p:cond delay="0"/>
                                          </p:stCondLst>
                                        </p:cTn>
                                        <p:tgtEl>
                                          <p:spTgt spid="88072">
                                            <p:txEl>
                                              <p:pRg st="2" end="2"/>
                                            </p:txEl>
                                          </p:spTgt>
                                        </p:tgtEl>
                                        <p:attrNameLst>
                                          <p:attrName>style.visibility</p:attrName>
                                        </p:attrNameLst>
                                      </p:cBhvr>
                                      <p:to>
                                        <p:strVal val="visible"/>
                                      </p:to>
                                    </p:set>
                                    <p:anim calcmode="lin" valueType="num">
                                      <p:cBhvr>
                                        <p:cTn id="14" dur="500" fill="hold"/>
                                        <p:tgtEl>
                                          <p:spTgt spid="8807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88072">
                                            <p:txEl>
                                              <p:pRg st="2" end="2"/>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5729778A-1B83-490C-80E7-AB1DB21AE2D4}"/>
              </a:ext>
            </a:extLst>
          </p:cNvPr>
          <p:cNvSpPr>
            <a:spLocks noGrp="1" noChangeArrowheads="1"/>
          </p:cNvSpPr>
          <p:nvPr>
            <p:ph type="title"/>
          </p:nvPr>
        </p:nvSpPr>
        <p:spPr>
          <a:xfrm>
            <a:off x="1314450" y="171450"/>
            <a:ext cx="6515100" cy="1085850"/>
          </a:xfrm>
          <a:effectLst/>
        </p:spPr>
        <p:txBody>
          <a:bodyPr>
            <a:normAutofit fontScale="90000"/>
          </a:bodyPr>
          <a:lstStyle/>
          <a:p>
            <a:pPr algn="ctr"/>
            <a:r>
              <a:rPr lang="en-US" altLang="en-US" sz="4050" b="1" dirty="0">
                <a:solidFill>
                  <a:schemeClr val="bg1"/>
                </a:solidFill>
              </a:rPr>
              <a:t>Who Will Come Forth</a:t>
            </a:r>
            <a:br>
              <a:rPr lang="en-US" altLang="en-US" sz="4050" b="1" dirty="0">
                <a:solidFill>
                  <a:schemeClr val="bg1"/>
                </a:solidFill>
              </a:rPr>
            </a:br>
            <a:r>
              <a:rPr lang="en-US" altLang="en-US" sz="4050" b="1" dirty="0">
                <a:solidFill>
                  <a:schemeClr val="bg1"/>
                </a:solidFill>
              </a:rPr>
              <a:t>From the Graves?</a:t>
            </a:r>
          </a:p>
        </p:txBody>
      </p:sp>
      <p:sp>
        <p:nvSpPr>
          <p:cNvPr id="89096" name="Rectangle 8">
            <a:extLst>
              <a:ext uri="{FF2B5EF4-FFF2-40B4-BE49-F238E27FC236}">
                <a16:creationId xmlns:a16="http://schemas.microsoft.com/office/drawing/2014/main" id="{4B996913-2D7F-45D6-8567-674DA50B3820}"/>
              </a:ext>
            </a:extLst>
          </p:cNvPr>
          <p:cNvSpPr>
            <a:spLocks noGrp="1" noChangeArrowheads="1"/>
          </p:cNvSpPr>
          <p:nvPr>
            <p:ph idx="1"/>
          </p:nvPr>
        </p:nvSpPr>
        <p:spPr>
          <a:xfrm>
            <a:off x="228600" y="1371600"/>
            <a:ext cx="8648700" cy="3600450"/>
          </a:xfrm>
        </p:spPr>
        <p:txBody>
          <a:bodyPr/>
          <a:lstStyle/>
          <a:p>
            <a:pPr>
              <a:lnSpc>
                <a:spcPct val="100000"/>
              </a:lnSpc>
            </a:pPr>
            <a:r>
              <a:rPr lang="en-US" altLang="en-US" sz="2700" b="1" dirty="0">
                <a:solidFill>
                  <a:schemeClr val="bg1"/>
                </a:solidFill>
                <a:latin typeface="Calibri" panose="020F0502020204030204" pitchFamily="34" charset="0"/>
              </a:rPr>
              <a:t>When the New Testament discusses a resurrection…</a:t>
            </a:r>
          </a:p>
          <a:p>
            <a:pPr lvl="1">
              <a:lnSpc>
                <a:spcPct val="100000"/>
              </a:lnSpc>
            </a:pPr>
            <a:r>
              <a:rPr lang="en-US" altLang="en-US" sz="2550" dirty="0">
                <a:solidFill>
                  <a:schemeClr val="bg1"/>
                </a:solidFill>
                <a:latin typeface="Calibri" panose="020F0502020204030204" pitchFamily="34" charset="0"/>
              </a:rPr>
              <a:t>It is discussing a resurrection from the grave</a:t>
            </a:r>
          </a:p>
          <a:p>
            <a:pPr lvl="1">
              <a:buFont typeface="Wingdings" panose="05000000000000000000" pitchFamily="2" charset="2"/>
              <a:buNone/>
            </a:pPr>
            <a:endParaRPr lang="en-US" altLang="en-US" sz="2550" dirty="0">
              <a:latin typeface="Calibri" panose="020F0502020204030204" pitchFamily="34" charset="0"/>
            </a:endParaRPr>
          </a:p>
        </p:txBody>
      </p:sp>
      <p:sp>
        <p:nvSpPr>
          <p:cNvPr id="89095" name="Line 7">
            <a:extLst>
              <a:ext uri="{FF2B5EF4-FFF2-40B4-BE49-F238E27FC236}">
                <a16:creationId xmlns:a16="http://schemas.microsoft.com/office/drawing/2014/main" id="{A5697D2F-CE14-4B6B-BE16-D558B792D8F1}"/>
              </a:ext>
            </a:extLst>
          </p:cNvPr>
          <p:cNvSpPr>
            <a:spLocks noChangeShapeType="1"/>
          </p:cNvSpPr>
          <p:nvPr/>
        </p:nvSpPr>
        <p:spPr bwMode="auto">
          <a:xfrm>
            <a:off x="1371600" y="1371600"/>
            <a:ext cx="6400800" cy="0"/>
          </a:xfrm>
          <a:prstGeom prst="line">
            <a:avLst/>
          </a:prstGeom>
          <a:noFill/>
          <a:ln w="25400">
            <a:solidFill>
              <a:srgbClr val="8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89097" name="AutoShape 9">
            <a:extLst>
              <a:ext uri="{FF2B5EF4-FFF2-40B4-BE49-F238E27FC236}">
                <a16:creationId xmlns:a16="http://schemas.microsoft.com/office/drawing/2014/main" id="{4CA50688-411E-47CB-BC22-A2EF33B01F4B}"/>
              </a:ext>
            </a:extLst>
          </p:cNvPr>
          <p:cNvSpPr>
            <a:spLocks noChangeArrowheads="1"/>
          </p:cNvSpPr>
          <p:nvPr/>
        </p:nvSpPr>
        <p:spPr bwMode="auto">
          <a:xfrm>
            <a:off x="266700" y="2343150"/>
            <a:ext cx="8610600" cy="2438398"/>
          </a:xfrm>
          <a:prstGeom prst="horizontalScroll">
            <a:avLst>
              <a:gd name="adj" fmla="val 12500"/>
            </a:avLst>
          </a:prstGeom>
          <a:solidFill>
            <a:srgbClr val="525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9098" name="Text Box 10">
            <a:extLst>
              <a:ext uri="{FF2B5EF4-FFF2-40B4-BE49-F238E27FC236}">
                <a16:creationId xmlns:a16="http://schemas.microsoft.com/office/drawing/2014/main" id="{3AEFA3E6-DC54-491F-B6BF-4BBAB0DB1363}"/>
              </a:ext>
            </a:extLst>
          </p:cNvPr>
          <p:cNvSpPr txBox="1">
            <a:spLocks noChangeArrowheads="1"/>
          </p:cNvSpPr>
          <p:nvPr/>
        </p:nvSpPr>
        <p:spPr bwMode="auto">
          <a:xfrm>
            <a:off x="685800" y="2800350"/>
            <a:ext cx="8077200" cy="15081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300" dirty="0">
                <a:solidFill>
                  <a:schemeClr val="bg1"/>
                </a:solidFill>
                <a:latin typeface="Calibri" panose="020F0502020204030204" pitchFamily="34" charset="0"/>
              </a:rPr>
              <a:t>“Do not marvel at this; for the hour is coming in which </a:t>
            </a:r>
            <a:r>
              <a:rPr lang="en-US" altLang="en-US" sz="2300" b="1" dirty="0">
                <a:solidFill>
                  <a:srgbClr val="FFFF00"/>
                </a:solidFill>
                <a:latin typeface="Calibri" panose="020F0502020204030204" pitchFamily="34" charset="0"/>
              </a:rPr>
              <a:t>all who are in the graves</a:t>
            </a:r>
            <a:r>
              <a:rPr lang="en-US" altLang="en-US" sz="2300" dirty="0">
                <a:latin typeface="Calibri" panose="020F0502020204030204" pitchFamily="34" charset="0"/>
              </a:rPr>
              <a:t> </a:t>
            </a:r>
            <a:r>
              <a:rPr lang="en-US" altLang="en-US" sz="2300" dirty="0">
                <a:solidFill>
                  <a:schemeClr val="bg1"/>
                </a:solidFill>
                <a:latin typeface="Calibri" panose="020F0502020204030204" pitchFamily="34" charset="0"/>
              </a:rPr>
              <a:t>will hear His voice and come forth — those who have done good, to the resurrection of life, and those who have done evil, to the resurrection of condemnation.” </a:t>
            </a:r>
            <a:r>
              <a:rPr lang="en-US" altLang="en-US" sz="2300" b="1" dirty="0">
                <a:solidFill>
                  <a:schemeClr val="bg1"/>
                </a:solidFill>
                <a:latin typeface="Calibri" panose="020F0502020204030204" pitchFamily="34" charset="0"/>
              </a:rPr>
              <a:t>(John 5:28-29)</a:t>
            </a:r>
          </a:p>
        </p:txBody>
      </p:sp>
      <p:sp>
        <p:nvSpPr>
          <p:cNvPr id="2" name="Rectangle 28">
            <a:extLst>
              <a:ext uri="{FF2B5EF4-FFF2-40B4-BE49-F238E27FC236}">
                <a16:creationId xmlns:a16="http://schemas.microsoft.com/office/drawing/2014/main" id="{EDD3B7D0-15E1-82BF-68F2-DAABA57B3D13}"/>
              </a:ext>
            </a:extLst>
          </p:cNvPr>
          <p:cNvSpPr>
            <a:spLocks noChangeArrowheads="1"/>
          </p:cNvSpPr>
          <p:nvPr/>
        </p:nvSpPr>
        <p:spPr bwMode="auto">
          <a:xfrm>
            <a:off x="0" y="0"/>
            <a:ext cx="114300" cy="5143500"/>
          </a:xfrm>
          <a:prstGeom prst="rect">
            <a:avLst/>
          </a:prstGeom>
          <a:solidFill>
            <a:srgbClr val="808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29">
            <a:extLst>
              <a:ext uri="{FF2B5EF4-FFF2-40B4-BE49-F238E27FC236}">
                <a16:creationId xmlns:a16="http://schemas.microsoft.com/office/drawing/2014/main" id="{F00B36A1-CA2A-7D6F-8D33-874F2A0B5D36}"/>
              </a:ext>
            </a:extLst>
          </p:cNvPr>
          <p:cNvSpPr>
            <a:spLocks noChangeArrowheads="1"/>
          </p:cNvSpPr>
          <p:nvPr/>
        </p:nvSpPr>
        <p:spPr bwMode="auto">
          <a:xfrm>
            <a:off x="9029700" y="0"/>
            <a:ext cx="114300" cy="5143500"/>
          </a:xfrm>
          <a:prstGeom prst="rect">
            <a:avLst/>
          </a:prstGeom>
          <a:solidFill>
            <a:srgbClr val="808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30">
            <a:extLst>
              <a:ext uri="{FF2B5EF4-FFF2-40B4-BE49-F238E27FC236}">
                <a16:creationId xmlns:a16="http://schemas.microsoft.com/office/drawing/2014/main" id="{7B363460-D468-87F2-84FD-AAC9FE214D18}"/>
              </a:ext>
            </a:extLst>
          </p:cNvPr>
          <p:cNvSpPr>
            <a:spLocks noChangeArrowheads="1"/>
          </p:cNvSpPr>
          <p:nvPr/>
        </p:nvSpPr>
        <p:spPr bwMode="auto">
          <a:xfrm>
            <a:off x="76200" y="0"/>
            <a:ext cx="8991600" cy="114300"/>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31">
            <a:extLst>
              <a:ext uri="{FF2B5EF4-FFF2-40B4-BE49-F238E27FC236}">
                <a16:creationId xmlns:a16="http://schemas.microsoft.com/office/drawing/2014/main" id="{A96522F1-9EED-BC41-30E0-FB8439C8DFB7}"/>
              </a:ext>
            </a:extLst>
          </p:cNvPr>
          <p:cNvSpPr>
            <a:spLocks noChangeArrowheads="1"/>
          </p:cNvSpPr>
          <p:nvPr/>
        </p:nvSpPr>
        <p:spPr bwMode="auto">
          <a:xfrm>
            <a:off x="0" y="5029199"/>
            <a:ext cx="9067800" cy="114301"/>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89097"/>
                                        </p:tgtEl>
                                        <p:attrNameLst>
                                          <p:attrName>style.visibility</p:attrName>
                                        </p:attrNameLst>
                                      </p:cBhvr>
                                      <p:to>
                                        <p:strVal val="visible"/>
                                      </p:to>
                                    </p:set>
                                    <p:anim calcmode="lin" valueType="num">
                                      <p:cBhvr>
                                        <p:cTn id="7" dur="500" fill="hold"/>
                                        <p:tgtEl>
                                          <p:spTgt spid="89097"/>
                                        </p:tgtEl>
                                        <p:attrNameLst>
                                          <p:attrName>ppt_w</p:attrName>
                                        </p:attrNameLst>
                                      </p:cBhvr>
                                      <p:tavLst>
                                        <p:tav tm="0">
                                          <p:val>
                                            <p:fltVal val="0"/>
                                          </p:val>
                                        </p:tav>
                                        <p:tav tm="100000">
                                          <p:val>
                                            <p:strVal val="#ppt_w"/>
                                          </p:val>
                                        </p:tav>
                                      </p:tavLst>
                                    </p:anim>
                                    <p:anim calcmode="lin" valueType="num">
                                      <p:cBhvr>
                                        <p:cTn id="8" dur="500" fill="hold"/>
                                        <p:tgtEl>
                                          <p:spTgt spid="89097"/>
                                        </p:tgtEl>
                                        <p:attrNameLst>
                                          <p:attrName>ppt_h</p:attrName>
                                        </p:attrNameLst>
                                      </p:cBhvr>
                                      <p:tavLst>
                                        <p:tav tm="0">
                                          <p:val>
                                            <p:fltVal val="0"/>
                                          </p:val>
                                        </p:tav>
                                        <p:tav tm="100000">
                                          <p:val>
                                            <p:strVal val="#ppt_h"/>
                                          </p:val>
                                        </p:tav>
                                      </p:tavLst>
                                    </p:anim>
                                    <p:animEffect transition="in" filter="fade">
                                      <p:cBhvr>
                                        <p:cTn id="9" dur="500"/>
                                        <p:tgtEl>
                                          <p:spTgt spid="8909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89098"/>
                                        </p:tgtEl>
                                        <p:attrNameLst>
                                          <p:attrName>style.visibility</p:attrName>
                                        </p:attrNameLst>
                                      </p:cBhvr>
                                      <p:to>
                                        <p:strVal val="visible"/>
                                      </p:to>
                                    </p:set>
                                    <p:anim calcmode="lin" valueType="num">
                                      <p:cBhvr>
                                        <p:cTn id="12" dur="500" fill="hold"/>
                                        <p:tgtEl>
                                          <p:spTgt spid="89098"/>
                                        </p:tgtEl>
                                        <p:attrNameLst>
                                          <p:attrName>ppt_w</p:attrName>
                                        </p:attrNameLst>
                                      </p:cBhvr>
                                      <p:tavLst>
                                        <p:tav tm="0">
                                          <p:val>
                                            <p:fltVal val="0"/>
                                          </p:val>
                                        </p:tav>
                                        <p:tav tm="100000">
                                          <p:val>
                                            <p:strVal val="#ppt_w"/>
                                          </p:val>
                                        </p:tav>
                                      </p:tavLst>
                                    </p:anim>
                                    <p:anim calcmode="lin" valueType="num">
                                      <p:cBhvr>
                                        <p:cTn id="13" dur="500" fill="hold"/>
                                        <p:tgtEl>
                                          <p:spTgt spid="89098"/>
                                        </p:tgtEl>
                                        <p:attrNameLst>
                                          <p:attrName>ppt_h</p:attrName>
                                        </p:attrNameLst>
                                      </p:cBhvr>
                                      <p:tavLst>
                                        <p:tav tm="0">
                                          <p:val>
                                            <p:fltVal val="0"/>
                                          </p:val>
                                        </p:tav>
                                        <p:tav tm="100000">
                                          <p:val>
                                            <p:strVal val="#ppt_h"/>
                                          </p:val>
                                        </p:tav>
                                      </p:tavLst>
                                    </p:anim>
                                    <p:animEffect transition="in" filter="fade">
                                      <p:cBhvr>
                                        <p:cTn id="14" dur="500"/>
                                        <p:tgtEl>
                                          <p:spTgt spid="89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8"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FDE831F5-D5C9-4D38-AD21-716E68AA989F}"/>
              </a:ext>
            </a:extLst>
          </p:cNvPr>
          <p:cNvSpPr>
            <a:spLocks noGrp="1" noChangeArrowheads="1"/>
          </p:cNvSpPr>
          <p:nvPr>
            <p:ph type="title"/>
          </p:nvPr>
        </p:nvSpPr>
        <p:spPr>
          <a:xfrm>
            <a:off x="1314450" y="171450"/>
            <a:ext cx="6515100" cy="1085850"/>
          </a:xfrm>
          <a:effectLst/>
        </p:spPr>
        <p:txBody>
          <a:bodyPr>
            <a:normAutofit fontScale="90000"/>
          </a:bodyPr>
          <a:lstStyle/>
          <a:p>
            <a:pPr algn="ctr"/>
            <a:r>
              <a:rPr lang="en-US" altLang="en-US" sz="4050" b="1" dirty="0">
                <a:solidFill>
                  <a:schemeClr val="bg1"/>
                </a:solidFill>
              </a:rPr>
              <a:t>Who Will Come Forth</a:t>
            </a:r>
            <a:br>
              <a:rPr lang="en-US" altLang="en-US" sz="4050" b="1" dirty="0">
                <a:solidFill>
                  <a:schemeClr val="bg1"/>
                </a:solidFill>
              </a:rPr>
            </a:br>
            <a:r>
              <a:rPr lang="en-US" altLang="en-US" sz="4050" b="1" dirty="0">
                <a:solidFill>
                  <a:schemeClr val="bg1"/>
                </a:solidFill>
              </a:rPr>
              <a:t>From the Graves?</a:t>
            </a:r>
          </a:p>
        </p:txBody>
      </p:sp>
      <p:sp>
        <p:nvSpPr>
          <p:cNvPr id="90120" name="Rectangle 8">
            <a:extLst>
              <a:ext uri="{FF2B5EF4-FFF2-40B4-BE49-F238E27FC236}">
                <a16:creationId xmlns:a16="http://schemas.microsoft.com/office/drawing/2014/main" id="{AFDD5C9A-EE65-4F4D-AFFA-306E9B3F37E5}"/>
              </a:ext>
            </a:extLst>
          </p:cNvPr>
          <p:cNvSpPr>
            <a:spLocks noGrp="1" noChangeArrowheads="1"/>
          </p:cNvSpPr>
          <p:nvPr>
            <p:ph idx="1"/>
          </p:nvPr>
        </p:nvSpPr>
        <p:spPr>
          <a:xfrm>
            <a:off x="304800" y="1371600"/>
            <a:ext cx="8534400" cy="1828800"/>
          </a:xfrm>
        </p:spPr>
        <p:txBody>
          <a:bodyPr/>
          <a:lstStyle/>
          <a:p>
            <a:pPr>
              <a:lnSpc>
                <a:spcPct val="100000"/>
              </a:lnSpc>
            </a:pPr>
            <a:r>
              <a:rPr lang="en-US" altLang="en-US" sz="2700" b="1" dirty="0">
                <a:solidFill>
                  <a:schemeClr val="bg1"/>
                </a:solidFill>
                <a:latin typeface="Calibri" panose="020F0502020204030204" pitchFamily="34" charset="0"/>
              </a:rPr>
              <a:t>Jesus is talking about a resurrection from the grave</a:t>
            </a:r>
          </a:p>
          <a:p>
            <a:pPr lvl="1">
              <a:lnSpc>
                <a:spcPct val="100000"/>
              </a:lnSpc>
            </a:pPr>
            <a:r>
              <a:rPr lang="en-US" altLang="en-US" sz="2550" dirty="0">
                <a:solidFill>
                  <a:schemeClr val="bg1"/>
                </a:solidFill>
                <a:latin typeface="Calibri" panose="020F0502020204030204" pitchFamily="34" charset="0"/>
              </a:rPr>
              <a:t>The Realized Eschatologist says Jesus is speaking of the grave of Judaism </a:t>
            </a:r>
          </a:p>
        </p:txBody>
      </p:sp>
      <p:sp>
        <p:nvSpPr>
          <p:cNvPr id="90119" name="Line 7">
            <a:extLst>
              <a:ext uri="{FF2B5EF4-FFF2-40B4-BE49-F238E27FC236}">
                <a16:creationId xmlns:a16="http://schemas.microsoft.com/office/drawing/2014/main" id="{1304AB94-D029-46B2-BCED-AB9E449BF8B4}"/>
              </a:ext>
            </a:extLst>
          </p:cNvPr>
          <p:cNvSpPr>
            <a:spLocks noChangeShapeType="1"/>
          </p:cNvSpPr>
          <p:nvPr/>
        </p:nvSpPr>
        <p:spPr bwMode="auto">
          <a:xfrm>
            <a:off x="1371600" y="1371600"/>
            <a:ext cx="6400800" cy="0"/>
          </a:xfrm>
          <a:prstGeom prst="line">
            <a:avLst/>
          </a:prstGeom>
          <a:noFill/>
          <a:ln w="25400">
            <a:solidFill>
              <a:srgbClr val="8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pic>
        <p:nvPicPr>
          <p:cNvPr id="90123" name="Picture 11" descr="max king">
            <a:extLst>
              <a:ext uri="{FF2B5EF4-FFF2-40B4-BE49-F238E27FC236}">
                <a16:creationId xmlns:a16="http://schemas.microsoft.com/office/drawing/2014/main" id="{0CB153BB-FD91-458B-AEC6-EB7100312A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4200" y="2413291"/>
            <a:ext cx="1981200" cy="2520659"/>
          </a:xfrm>
          <a:prstGeom prst="rect">
            <a:avLst/>
          </a:prstGeom>
          <a:noFill/>
          <a:extLst>
            <a:ext uri="{909E8E84-426E-40DD-AFC4-6F175D3DCCD1}">
              <a14:hiddenFill xmlns:a14="http://schemas.microsoft.com/office/drawing/2010/main">
                <a:solidFill>
                  <a:srgbClr val="FFFFFF"/>
                </a:solidFill>
              </a14:hiddenFill>
            </a:ext>
          </a:extLst>
        </p:spPr>
      </p:pic>
      <p:sp>
        <p:nvSpPr>
          <p:cNvPr id="90124" name="Text Box 12">
            <a:extLst>
              <a:ext uri="{FF2B5EF4-FFF2-40B4-BE49-F238E27FC236}">
                <a16:creationId xmlns:a16="http://schemas.microsoft.com/office/drawing/2014/main" id="{3A45A853-5EE2-4E99-9039-273459B69348}"/>
              </a:ext>
            </a:extLst>
          </p:cNvPr>
          <p:cNvSpPr txBox="1">
            <a:spLocks noChangeArrowheads="1"/>
          </p:cNvSpPr>
          <p:nvPr/>
        </p:nvSpPr>
        <p:spPr bwMode="auto">
          <a:xfrm>
            <a:off x="6867525" y="2343150"/>
            <a:ext cx="189547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b="1" dirty="0">
                <a:latin typeface="Calibri" panose="020F0502020204030204" pitchFamily="34" charset="0"/>
              </a:rPr>
              <a:t>Max King </a:t>
            </a:r>
            <a:r>
              <a:rPr lang="en-US" altLang="en-US" dirty="0">
                <a:latin typeface="Calibri" panose="020F0502020204030204" pitchFamily="34" charset="0"/>
              </a:rPr>
              <a:t>(1971)</a:t>
            </a:r>
          </a:p>
        </p:txBody>
      </p:sp>
      <p:sp>
        <p:nvSpPr>
          <p:cNvPr id="90125" name="AutoShape 13">
            <a:extLst>
              <a:ext uri="{FF2B5EF4-FFF2-40B4-BE49-F238E27FC236}">
                <a16:creationId xmlns:a16="http://schemas.microsoft.com/office/drawing/2014/main" id="{E5765010-91CF-4EDF-B610-265E57D635FC}"/>
              </a:ext>
            </a:extLst>
          </p:cNvPr>
          <p:cNvSpPr>
            <a:spLocks noChangeArrowheads="1"/>
          </p:cNvSpPr>
          <p:nvPr/>
        </p:nvSpPr>
        <p:spPr bwMode="auto">
          <a:xfrm rot="10800000">
            <a:off x="304800" y="2876550"/>
            <a:ext cx="5638800" cy="1905000"/>
          </a:xfrm>
          <a:prstGeom prst="wedgeRectCallout">
            <a:avLst>
              <a:gd name="adj1" fmla="val -85490"/>
              <a:gd name="adj2" fmla="val 23554"/>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a:lstStyle/>
          <a:p>
            <a:pPr algn="ctr"/>
            <a:endParaRPr lang="en-US" altLang="en-US"/>
          </a:p>
        </p:txBody>
      </p:sp>
      <p:sp>
        <p:nvSpPr>
          <p:cNvPr id="90126" name="Text Box 14">
            <a:extLst>
              <a:ext uri="{FF2B5EF4-FFF2-40B4-BE49-F238E27FC236}">
                <a16:creationId xmlns:a16="http://schemas.microsoft.com/office/drawing/2014/main" id="{A681E369-FAE5-4C33-8811-177630998D32}"/>
              </a:ext>
            </a:extLst>
          </p:cNvPr>
          <p:cNvSpPr txBox="1">
            <a:spLocks noChangeArrowheads="1"/>
          </p:cNvSpPr>
          <p:nvPr/>
        </p:nvSpPr>
        <p:spPr bwMode="auto">
          <a:xfrm>
            <a:off x="533400" y="3333750"/>
            <a:ext cx="51816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800" dirty="0">
                <a:latin typeface="Calibri" panose="020F0502020204030204" pitchFamily="34" charset="0"/>
              </a:rPr>
              <a:t>“I deny John 5:28 is a literal grave in the cemetery somewhere.”</a:t>
            </a:r>
            <a:endParaRPr lang="en-US" altLang="en-US" sz="2800" b="1" i="1" dirty="0">
              <a:latin typeface="Calibri" panose="020F0502020204030204" pitchFamily="34" charset="0"/>
            </a:endParaRPr>
          </a:p>
        </p:txBody>
      </p:sp>
      <p:sp>
        <p:nvSpPr>
          <p:cNvPr id="2" name="Rectangle 28">
            <a:extLst>
              <a:ext uri="{FF2B5EF4-FFF2-40B4-BE49-F238E27FC236}">
                <a16:creationId xmlns:a16="http://schemas.microsoft.com/office/drawing/2014/main" id="{512789EA-ADE7-9567-DAC7-BEBF7B5FC259}"/>
              </a:ext>
            </a:extLst>
          </p:cNvPr>
          <p:cNvSpPr>
            <a:spLocks noChangeArrowheads="1"/>
          </p:cNvSpPr>
          <p:nvPr/>
        </p:nvSpPr>
        <p:spPr bwMode="auto">
          <a:xfrm>
            <a:off x="0" y="0"/>
            <a:ext cx="114300" cy="5143500"/>
          </a:xfrm>
          <a:prstGeom prst="rect">
            <a:avLst/>
          </a:prstGeom>
          <a:solidFill>
            <a:srgbClr val="808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29">
            <a:extLst>
              <a:ext uri="{FF2B5EF4-FFF2-40B4-BE49-F238E27FC236}">
                <a16:creationId xmlns:a16="http://schemas.microsoft.com/office/drawing/2014/main" id="{BF1361A5-7EC9-7F87-FEE0-51D4B8BBB020}"/>
              </a:ext>
            </a:extLst>
          </p:cNvPr>
          <p:cNvSpPr>
            <a:spLocks noChangeArrowheads="1"/>
          </p:cNvSpPr>
          <p:nvPr/>
        </p:nvSpPr>
        <p:spPr bwMode="auto">
          <a:xfrm>
            <a:off x="9029700" y="0"/>
            <a:ext cx="114300" cy="5143500"/>
          </a:xfrm>
          <a:prstGeom prst="rect">
            <a:avLst/>
          </a:prstGeom>
          <a:solidFill>
            <a:srgbClr val="808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30">
            <a:extLst>
              <a:ext uri="{FF2B5EF4-FFF2-40B4-BE49-F238E27FC236}">
                <a16:creationId xmlns:a16="http://schemas.microsoft.com/office/drawing/2014/main" id="{B08CCB00-5384-08CA-1948-261A4D4C966D}"/>
              </a:ext>
            </a:extLst>
          </p:cNvPr>
          <p:cNvSpPr>
            <a:spLocks noChangeArrowheads="1"/>
          </p:cNvSpPr>
          <p:nvPr/>
        </p:nvSpPr>
        <p:spPr bwMode="auto">
          <a:xfrm>
            <a:off x="76200" y="0"/>
            <a:ext cx="8991600" cy="114300"/>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31">
            <a:extLst>
              <a:ext uri="{FF2B5EF4-FFF2-40B4-BE49-F238E27FC236}">
                <a16:creationId xmlns:a16="http://schemas.microsoft.com/office/drawing/2014/main" id="{1A979281-10A5-1FB8-97EA-2114B678B2A4}"/>
              </a:ext>
            </a:extLst>
          </p:cNvPr>
          <p:cNvSpPr>
            <a:spLocks noChangeArrowheads="1"/>
          </p:cNvSpPr>
          <p:nvPr/>
        </p:nvSpPr>
        <p:spPr bwMode="auto">
          <a:xfrm>
            <a:off x="0" y="5029199"/>
            <a:ext cx="9067800" cy="114301"/>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90120">
                                            <p:txEl>
                                              <p:pRg st="1" end="1"/>
                                            </p:txEl>
                                          </p:spTgt>
                                        </p:tgtEl>
                                        <p:attrNameLst>
                                          <p:attrName>style.visibility</p:attrName>
                                        </p:attrNameLst>
                                      </p:cBhvr>
                                      <p:to>
                                        <p:strVal val="visible"/>
                                      </p:to>
                                    </p:set>
                                    <p:anim calcmode="lin" valueType="num">
                                      <p:cBhvr>
                                        <p:cTn id="7" dur="500" fill="hold"/>
                                        <p:tgtEl>
                                          <p:spTgt spid="90120">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90120">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90120">
                                            <p:txEl>
                                              <p:pRg st="1" end="1"/>
                                            </p:txEl>
                                          </p:spTgt>
                                        </p:tgtEl>
                                      </p:cBhvr>
                                    </p:animEffect>
                                  </p:childTnLst>
                                </p:cTn>
                              </p:par>
                            </p:childTnLst>
                          </p:cTn>
                        </p:par>
                        <p:par>
                          <p:cTn id="10" fill="hold" nodeType="afterGroup">
                            <p:stCondLst>
                              <p:cond delay="500"/>
                            </p:stCondLst>
                            <p:childTnLst>
                              <p:par>
                                <p:cTn id="11" presetID="53" presetClass="entr" presetSubtype="16" fill="hold" nodeType="afterEffect">
                                  <p:stCondLst>
                                    <p:cond delay="0"/>
                                  </p:stCondLst>
                                  <p:childTnLst>
                                    <p:set>
                                      <p:cBhvr>
                                        <p:cTn id="12" dur="1" fill="hold">
                                          <p:stCondLst>
                                            <p:cond delay="0"/>
                                          </p:stCondLst>
                                        </p:cTn>
                                        <p:tgtEl>
                                          <p:spTgt spid="90123"/>
                                        </p:tgtEl>
                                        <p:attrNameLst>
                                          <p:attrName>style.visibility</p:attrName>
                                        </p:attrNameLst>
                                      </p:cBhvr>
                                      <p:to>
                                        <p:strVal val="visible"/>
                                      </p:to>
                                    </p:set>
                                    <p:anim calcmode="lin" valueType="num">
                                      <p:cBhvr>
                                        <p:cTn id="13" dur="500" fill="hold"/>
                                        <p:tgtEl>
                                          <p:spTgt spid="90123"/>
                                        </p:tgtEl>
                                        <p:attrNameLst>
                                          <p:attrName>ppt_w</p:attrName>
                                        </p:attrNameLst>
                                      </p:cBhvr>
                                      <p:tavLst>
                                        <p:tav tm="0">
                                          <p:val>
                                            <p:fltVal val="0"/>
                                          </p:val>
                                        </p:tav>
                                        <p:tav tm="100000">
                                          <p:val>
                                            <p:strVal val="#ppt_w"/>
                                          </p:val>
                                        </p:tav>
                                      </p:tavLst>
                                    </p:anim>
                                    <p:anim calcmode="lin" valueType="num">
                                      <p:cBhvr>
                                        <p:cTn id="14" dur="500" fill="hold"/>
                                        <p:tgtEl>
                                          <p:spTgt spid="90123"/>
                                        </p:tgtEl>
                                        <p:attrNameLst>
                                          <p:attrName>ppt_h</p:attrName>
                                        </p:attrNameLst>
                                      </p:cBhvr>
                                      <p:tavLst>
                                        <p:tav tm="0">
                                          <p:val>
                                            <p:fltVal val="0"/>
                                          </p:val>
                                        </p:tav>
                                        <p:tav tm="100000">
                                          <p:val>
                                            <p:strVal val="#ppt_h"/>
                                          </p:val>
                                        </p:tav>
                                      </p:tavLst>
                                    </p:anim>
                                    <p:animEffect transition="in" filter="fade">
                                      <p:cBhvr>
                                        <p:cTn id="15" dur="500"/>
                                        <p:tgtEl>
                                          <p:spTgt spid="90123"/>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90124"/>
                                        </p:tgtEl>
                                        <p:attrNameLst>
                                          <p:attrName>style.visibility</p:attrName>
                                        </p:attrNameLst>
                                      </p:cBhvr>
                                      <p:to>
                                        <p:strVal val="visible"/>
                                      </p:to>
                                    </p:set>
                                    <p:anim calcmode="lin" valueType="num">
                                      <p:cBhvr>
                                        <p:cTn id="18" dur="500" fill="hold"/>
                                        <p:tgtEl>
                                          <p:spTgt spid="90124"/>
                                        </p:tgtEl>
                                        <p:attrNameLst>
                                          <p:attrName>ppt_w</p:attrName>
                                        </p:attrNameLst>
                                      </p:cBhvr>
                                      <p:tavLst>
                                        <p:tav tm="0">
                                          <p:val>
                                            <p:fltVal val="0"/>
                                          </p:val>
                                        </p:tav>
                                        <p:tav tm="100000">
                                          <p:val>
                                            <p:strVal val="#ppt_w"/>
                                          </p:val>
                                        </p:tav>
                                      </p:tavLst>
                                    </p:anim>
                                    <p:anim calcmode="lin" valueType="num">
                                      <p:cBhvr>
                                        <p:cTn id="19" dur="500" fill="hold"/>
                                        <p:tgtEl>
                                          <p:spTgt spid="90124"/>
                                        </p:tgtEl>
                                        <p:attrNameLst>
                                          <p:attrName>ppt_h</p:attrName>
                                        </p:attrNameLst>
                                      </p:cBhvr>
                                      <p:tavLst>
                                        <p:tav tm="0">
                                          <p:val>
                                            <p:fltVal val="0"/>
                                          </p:val>
                                        </p:tav>
                                        <p:tav tm="100000">
                                          <p:val>
                                            <p:strVal val="#ppt_h"/>
                                          </p:val>
                                        </p:tav>
                                      </p:tavLst>
                                    </p:anim>
                                    <p:animEffect transition="in" filter="fade">
                                      <p:cBhvr>
                                        <p:cTn id="20" dur="500"/>
                                        <p:tgtEl>
                                          <p:spTgt spid="90124"/>
                                        </p:tgtEl>
                                      </p:cBhvr>
                                    </p:animEffect>
                                  </p:childTnLst>
                                </p:cTn>
                              </p:par>
                              <p:par>
                                <p:cTn id="21" presetID="53" presetClass="entr" presetSubtype="16" fill="hold" grpId="0" nodeType="withEffect">
                                  <p:stCondLst>
                                    <p:cond delay="0"/>
                                  </p:stCondLst>
                                  <p:childTnLst>
                                    <p:set>
                                      <p:cBhvr>
                                        <p:cTn id="22" dur="1" fill="hold">
                                          <p:stCondLst>
                                            <p:cond delay="0"/>
                                          </p:stCondLst>
                                        </p:cTn>
                                        <p:tgtEl>
                                          <p:spTgt spid="90125"/>
                                        </p:tgtEl>
                                        <p:attrNameLst>
                                          <p:attrName>style.visibility</p:attrName>
                                        </p:attrNameLst>
                                      </p:cBhvr>
                                      <p:to>
                                        <p:strVal val="visible"/>
                                      </p:to>
                                    </p:set>
                                    <p:anim calcmode="lin" valueType="num">
                                      <p:cBhvr>
                                        <p:cTn id="23" dur="500" fill="hold"/>
                                        <p:tgtEl>
                                          <p:spTgt spid="90125"/>
                                        </p:tgtEl>
                                        <p:attrNameLst>
                                          <p:attrName>ppt_w</p:attrName>
                                        </p:attrNameLst>
                                      </p:cBhvr>
                                      <p:tavLst>
                                        <p:tav tm="0">
                                          <p:val>
                                            <p:fltVal val="0"/>
                                          </p:val>
                                        </p:tav>
                                        <p:tav tm="100000">
                                          <p:val>
                                            <p:strVal val="#ppt_w"/>
                                          </p:val>
                                        </p:tav>
                                      </p:tavLst>
                                    </p:anim>
                                    <p:anim calcmode="lin" valueType="num">
                                      <p:cBhvr>
                                        <p:cTn id="24" dur="500" fill="hold"/>
                                        <p:tgtEl>
                                          <p:spTgt spid="90125"/>
                                        </p:tgtEl>
                                        <p:attrNameLst>
                                          <p:attrName>ppt_h</p:attrName>
                                        </p:attrNameLst>
                                      </p:cBhvr>
                                      <p:tavLst>
                                        <p:tav tm="0">
                                          <p:val>
                                            <p:fltVal val="0"/>
                                          </p:val>
                                        </p:tav>
                                        <p:tav tm="100000">
                                          <p:val>
                                            <p:strVal val="#ppt_h"/>
                                          </p:val>
                                        </p:tav>
                                      </p:tavLst>
                                    </p:anim>
                                    <p:animEffect transition="in" filter="fade">
                                      <p:cBhvr>
                                        <p:cTn id="25" dur="500"/>
                                        <p:tgtEl>
                                          <p:spTgt spid="90125"/>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90126"/>
                                        </p:tgtEl>
                                        <p:attrNameLst>
                                          <p:attrName>style.visibility</p:attrName>
                                        </p:attrNameLst>
                                      </p:cBhvr>
                                      <p:to>
                                        <p:strVal val="visible"/>
                                      </p:to>
                                    </p:set>
                                    <p:anim calcmode="lin" valueType="num">
                                      <p:cBhvr>
                                        <p:cTn id="28" dur="500" fill="hold"/>
                                        <p:tgtEl>
                                          <p:spTgt spid="90126"/>
                                        </p:tgtEl>
                                        <p:attrNameLst>
                                          <p:attrName>ppt_w</p:attrName>
                                        </p:attrNameLst>
                                      </p:cBhvr>
                                      <p:tavLst>
                                        <p:tav tm="0">
                                          <p:val>
                                            <p:fltVal val="0"/>
                                          </p:val>
                                        </p:tav>
                                        <p:tav tm="100000">
                                          <p:val>
                                            <p:strVal val="#ppt_w"/>
                                          </p:val>
                                        </p:tav>
                                      </p:tavLst>
                                    </p:anim>
                                    <p:anim calcmode="lin" valueType="num">
                                      <p:cBhvr>
                                        <p:cTn id="29" dur="500" fill="hold"/>
                                        <p:tgtEl>
                                          <p:spTgt spid="90126"/>
                                        </p:tgtEl>
                                        <p:attrNameLst>
                                          <p:attrName>ppt_h</p:attrName>
                                        </p:attrNameLst>
                                      </p:cBhvr>
                                      <p:tavLst>
                                        <p:tav tm="0">
                                          <p:val>
                                            <p:fltVal val="0"/>
                                          </p:val>
                                        </p:tav>
                                        <p:tav tm="100000">
                                          <p:val>
                                            <p:strVal val="#ppt_h"/>
                                          </p:val>
                                        </p:tav>
                                      </p:tavLst>
                                    </p:anim>
                                    <p:animEffect transition="in" filter="fade">
                                      <p:cBhvr>
                                        <p:cTn id="30" dur="500"/>
                                        <p:tgtEl>
                                          <p:spTgt spid="901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24" grpId="0"/>
      <p:bldP spid="90125" grpId="0" animBg="1"/>
      <p:bldP spid="90126"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1546</TotalTime>
  <Words>1431</Words>
  <Application>Microsoft Office PowerPoint</Application>
  <PresentationFormat>On-screen Show (16:9)</PresentationFormat>
  <Paragraphs>108</Paragraphs>
  <Slides>22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Wingdings</vt:lpstr>
      <vt:lpstr>Office Theme</vt:lpstr>
      <vt:lpstr>Realized Eschatology</vt:lpstr>
      <vt:lpstr>Introduction</vt:lpstr>
      <vt:lpstr>Realized Eschatology View of the Resurrection</vt:lpstr>
      <vt:lpstr>PowerPoint Presentation</vt:lpstr>
      <vt:lpstr>Realized Eschatology View of the Resurrection</vt:lpstr>
      <vt:lpstr>Who Will Come Forth From the Graves?</vt:lpstr>
      <vt:lpstr>Who Will Come Forth From the Graves?</vt:lpstr>
      <vt:lpstr>Who Will Come Forth From the Graves?</vt:lpstr>
      <vt:lpstr>Who Will Come Forth From the Graves?</vt:lpstr>
      <vt:lpstr>Who Will Come Forth From the Graves?</vt:lpstr>
      <vt:lpstr>Paul’s Teaching of A Bodily Resurrection</vt:lpstr>
      <vt:lpstr>Paul’s Teaching of A Bodily Resurrection</vt:lpstr>
      <vt:lpstr>Paul’s Teaching of A Bodily Resurrection</vt:lpstr>
      <vt:lpstr>Paul’s Teaching of A Bodily Resurrection</vt:lpstr>
      <vt:lpstr>Paul’s Teaching of A Bodily Resurrection</vt:lpstr>
      <vt:lpstr>The Gospel of Christ Teaches That We Will Be Raised!</vt:lpstr>
      <vt:lpstr>The Gospel of Christ Teaches That We Will Be Raised!</vt:lpstr>
      <vt:lpstr>The Gospel of Christ Teaches That We Will Be Raised!</vt:lpstr>
      <vt:lpstr>The Gospel of Christ Teaches That We Will Be Raised!</vt:lpstr>
      <vt:lpstr>The Gospel of Christ Teaches That We Will Be Raised!</vt:lpstr>
      <vt:lpstr>The Gospel of Christ Teaches That We Will Be Raised!</vt:lpstr>
      <vt:lpstr>Conclusion</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Realized Eschatology</dc:title>
  <dc:creator>HP Authorized Customer</dc:creator>
  <cp:lastModifiedBy>Richard Thetford</cp:lastModifiedBy>
  <cp:revision>88</cp:revision>
  <dcterms:created xsi:type="dcterms:W3CDTF">2008-12-23T03:04:59Z</dcterms:created>
  <dcterms:modified xsi:type="dcterms:W3CDTF">2026-04-02T03:27:41Z</dcterms:modified>
</cp:coreProperties>
</file>