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7700"/>
    <a:srgbClr val="C5C5D9"/>
    <a:srgbClr val="FF0000"/>
    <a:srgbClr val="FBB915"/>
    <a:srgbClr val="FF9933"/>
    <a:srgbClr val="FFFF00"/>
    <a:srgbClr val="FFFF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01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87A73-07EF-4930-AA6D-37152F7B593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4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1A984-F3BC-4CBC-91BF-155625E9C3D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27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9C74-9203-4571-AC7C-29EFF08AB6D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09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3811-AADD-4BFA-859B-0275A08978E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618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92A76-2C1C-44A7-8B8A-3612428B6E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926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4A518-F857-45E7-9A14-8F1F6D8BCA6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306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279AA-E2ED-43A3-BC02-138881AD9E1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100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7D47-B2DD-4730-AC02-92AC29F6916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0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C8873-737C-4C89-ADCD-FDA2416298D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48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40503-F950-4DCD-8FD4-DCD670318E0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546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8096A-38C6-404D-AD14-89ED78FB6F1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214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2337E-F4F4-445D-932D-C04F7A13A1A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997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9D28287B-168C-471C-9808-8D2B436493D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11887200" cy="838200"/>
          </a:xfrm>
          <a:effectLst>
            <a:outerShdw dist="45791" dir="2021404" algn="ctr" rotWithShape="0">
              <a:srgbClr val="FF9933"/>
            </a:outerShdw>
          </a:effectLst>
        </p:spPr>
        <p:txBody>
          <a:bodyPr anchor="ctr"/>
          <a:lstStyle/>
          <a:p>
            <a:r>
              <a:rPr lang="en-US" altLang="en-US" sz="5400" b="1" dirty="0">
                <a:latin typeface="Calibri" panose="020F0502020204030204" pitchFamily="34" charset="0"/>
              </a:rPr>
              <a:t>Choosing the Right Road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C66526B3-2AC3-4FB5-A90A-8872F17D711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2400" y="5029200"/>
            <a:ext cx="11887200" cy="1295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en-US" sz="2800" dirty="0">
                <a:latin typeface="Calibri" panose="020F0502020204030204" pitchFamily="34" charset="0"/>
              </a:rPr>
              <a:t>“Enter by the narrow gate; for wide is the gate and </a:t>
            </a:r>
            <a:r>
              <a:rPr lang="en-US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broad is the way that leads to destruction</a:t>
            </a:r>
            <a:r>
              <a:rPr lang="en-US" altLang="en-US" sz="2800" dirty="0">
                <a:latin typeface="Calibri" panose="020F0502020204030204" pitchFamily="34" charset="0"/>
              </a:rPr>
              <a:t>, and there are many who go in by it. Because narrow is the gate and difficult is the way which leads to life, and there are few who find it.”</a:t>
            </a:r>
            <a:endParaRPr lang="en-US" altLang="en-US" sz="2000" dirty="0">
              <a:latin typeface="Calibri" panose="020F0502020204030204" pitchFamily="34" charset="0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10B9FE8B-86DD-424C-BE89-F840F99B9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37528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42536959-52BF-4060-BE32-46447C1E8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925" y="1066800"/>
            <a:ext cx="46386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>
            <a:extLst>
              <a:ext uri="{FF2B5EF4-FFF2-40B4-BE49-F238E27FC236}">
                <a16:creationId xmlns:a16="http://schemas.microsoft.com/office/drawing/2014/main" id="{AE5C46CE-A857-4043-B9B0-287264AAE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5BE50997-FC3B-4223-9CB0-4B0393344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Rectangle 8">
            <a:extLst>
              <a:ext uri="{FF2B5EF4-FFF2-40B4-BE49-F238E27FC236}">
                <a16:creationId xmlns:a16="http://schemas.microsoft.com/office/drawing/2014/main" id="{B293F3F1-E534-4373-8CCD-CA525A202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Rectangle 9">
            <a:extLst>
              <a:ext uri="{FF2B5EF4-FFF2-40B4-BE49-F238E27FC236}">
                <a16:creationId xmlns:a16="http://schemas.microsoft.com/office/drawing/2014/main" id="{8021EE92-E374-4BAC-BDC4-6029389F6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Rectangle 10">
            <a:extLst>
              <a:ext uri="{FF2B5EF4-FFF2-40B4-BE49-F238E27FC236}">
                <a16:creationId xmlns:a16="http://schemas.microsoft.com/office/drawing/2014/main" id="{CEA8CADC-13AC-463B-A608-D69C781B0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3800" y="1066800"/>
            <a:ext cx="17526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WordArt 11">
            <a:extLst>
              <a:ext uri="{FF2B5EF4-FFF2-40B4-BE49-F238E27FC236}">
                <a16:creationId xmlns:a16="http://schemas.microsoft.com/office/drawing/2014/main" id="{4F6DE70D-B14A-4215-81E5-DEC3682CCC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62399" y="2664023"/>
            <a:ext cx="3352801" cy="4967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DA214B-A374-42A4-A4D1-B5E6F487D6A8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DEECD86E-5002-473C-A127-7DDA73E7B4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67400" y="5105400"/>
            <a:ext cx="6096000" cy="1216222"/>
          </a:xfrm>
          <a:solidFill>
            <a:schemeClr val="tx1"/>
          </a:solidFill>
        </p:spPr>
        <p:txBody>
          <a:bodyPr/>
          <a:lstStyle/>
          <a:p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Pride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Proverbs 16:18; Isaiah 28:1; Acts 12:20-23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9C7DC702-7579-4FA7-9C82-AB8923FC6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53340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>
            <a:extLst>
              <a:ext uri="{FF2B5EF4-FFF2-40B4-BE49-F238E27FC236}">
                <a16:creationId xmlns:a16="http://schemas.microsoft.com/office/drawing/2014/main" id="{76407CD0-E401-44C5-8542-281088ED6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066800"/>
            <a:ext cx="6172199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6" name="Rectangle 6">
            <a:extLst>
              <a:ext uri="{FF2B5EF4-FFF2-40B4-BE49-F238E27FC236}">
                <a16:creationId xmlns:a16="http://schemas.microsoft.com/office/drawing/2014/main" id="{0758069C-85C5-456B-BE0A-9F4377B83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9" y="152400"/>
            <a:ext cx="11887195" cy="8382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b="1" dirty="0">
                <a:latin typeface="Calibri" panose="020F0502020204030204" pitchFamily="34" charset="0"/>
              </a:rPr>
              <a:t>Choosing the Right Road</a:t>
            </a:r>
          </a:p>
        </p:txBody>
      </p:sp>
      <p:sp>
        <p:nvSpPr>
          <p:cNvPr id="5132" name="Line 12">
            <a:extLst>
              <a:ext uri="{FF2B5EF4-FFF2-40B4-BE49-F238E27FC236}">
                <a16:creationId xmlns:a16="http://schemas.microsoft.com/office/drawing/2014/main" id="{BBFEE90E-822B-455D-A1CC-D818E7C10E10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599" y="4953000"/>
            <a:ext cx="11734801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3" name="Rectangle 13">
            <a:extLst>
              <a:ext uri="{FF2B5EF4-FFF2-40B4-BE49-F238E27FC236}">
                <a16:creationId xmlns:a16="http://schemas.microsoft.com/office/drawing/2014/main" id="{834D63A1-8FC7-4198-A6A3-73280DE00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066800"/>
            <a:ext cx="17526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>
            <a:extLst>
              <a:ext uri="{FF2B5EF4-FFF2-40B4-BE49-F238E27FC236}">
                <a16:creationId xmlns:a16="http://schemas.microsoft.com/office/drawing/2014/main" id="{111A550E-237D-4117-B79F-2C48168DFFDE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066800"/>
            <a:ext cx="0" cy="5562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Rectangle 16">
            <a:extLst>
              <a:ext uri="{FF2B5EF4-FFF2-40B4-BE49-F238E27FC236}">
                <a16:creationId xmlns:a16="http://schemas.microsoft.com/office/drawing/2014/main" id="{4CB225BD-298B-4A74-9166-ECBB9D0A5B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05400"/>
            <a:ext cx="5333999" cy="12162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Surrendered will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</a:rPr>
              <a:t>Hebrews 5:8-9; Matthew 7:21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594DA33E-EAAA-423D-A6E1-314C048CD0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3EFCD75A-E766-4B34-9A78-104FE0C5C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8">
            <a:extLst>
              <a:ext uri="{FF2B5EF4-FFF2-40B4-BE49-F238E27FC236}">
                <a16:creationId xmlns:a16="http://schemas.microsoft.com/office/drawing/2014/main" id="{A25F4AA4-A409-4EB3-9EF1-8B464732A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89EB82E4-28B8-4039-9873-34E581CF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080B977-96D4-44BA-9F3D-2AF7BA4C8070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334861B-C0DE-4748-A55B-973B3361ABE2}"/>
              </a:ext>
            </a:extLst>
          </p:cNvPr>
          <p:cNvSpPr/>
          <p:nvPr/>
        </p:nvSpPr>
        <p:spPr>
          <a:xfrm>
            <a:off x="7467600" y="1066800"/>
            <a:ext cx="8382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WordArt 11">
            <a:extLst>
              <a:ext uri="{FF2B5EF4-FFF2-40B4-BE49-F238E27FC236}">
                <a16:creationId xmlns:a16="http://schemas.microsoft.com/office/drawing/2014/main" id="{B3507137-6E42-4437-8254-90CD01AE4B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67400" y="1143000"/>
            <a:ext cx="3048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7">
            <a:extLst>
              <a:ext uri="{FF2B5EF4-FFF2-40B4-BE49-F238E27FC236}">
                <a16:creationId xmlns:a16="http://schemas.microsoft.com/office/drawing/2014/main" id="{53E1D951-96DB-4DC6-9AA3-69510A2742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76200"/>
            <a:ext cx="8610600" cy="9144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b="1" dirty="0">
                <a:latin typeface="Calibri" panose="020F0502020204030204" pitchFamily="34" charset="0"/>
              </a:rPr>
              <a:t>Choosing the Right Road</a:t>
            </a:r>
          </a:p>
        </p:txBody>
      </p:sp>
      <p:sp>
        <p:nvSpPr>
          <p:cNvPr id="6157" name="Rectangle 13">
            <a:extLst>
              <a:ext uri="{FF2B5EF4-FFF2-40B4-BE49-F238E27FC236}">
                <a16:creationId xmlns:a16="http://schemas.microsoft.com/office/drawing/2014/main" id="{C0E1C908-BA80-41E4-B954-DA6DC1DD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066800"/>
            <a:ext cx="17526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>
            <a:extLst>
              <a:ext uri="{FF2B5EF4-FFF2-40B4-BE49-F238E27FC236}">
                <a16:creationId xmlns:a16="http://schemas.microsoft.com/office/drawing/2014/main" id="{9F44D1A1-D3DE-4772-8674-F99D0E374B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066800"/>
            <a:ext cx="0" cy="5562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A720FBAC-DC69-4E4A-A9E9-35076733B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D4283DE9-99F4-4217-8A79-B2EBC1532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9A3C4535-2101-4B04-A066-D1EB206EA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B3042AC7-F634-4917-BFE9-75B3CC87D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61D4AF-46AE-4DE7-92FE-AA008BCBE6F7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F64D423C-DCF7-4678-9D1B-0F34140E5D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67400" y="5105400"/>
            <a:ext cx="6096000" cy="1216222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Self-Indulgence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James 1:13-15; 1 John 2:15-17;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Daniel 5:20 (Belshazzar)</a:t>
            </a:r>
          </a:p>
        </p:txBody>
      </p:sp>
      <p:pic>
        <p:nvPicPr>
          <p:cNvPr id="26" name="Picture 4">
            <a:extLst>
              <a:ext uri="{FF2B5EF4-FFF2-40B4-BE49-F238E27FC236}">
                <a16:creationId xmlns:a16="http://schemas.microsoft.com/office/drawing/2014/main" id="{3A4BB561-0A20-46B3-A1A5-7633DF643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53340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>
            <a:extLst>
              <a:ext uri="{FF2B5EF4-FFF2-40B4-BE49-F238E27FC236}">
                <a16:creationId xmlns:a16="http://schemas.microsoft.com/office/drawing/2014/main" id="{9B6A798D-DFEF-4E30-A478-334F17487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066800"/>
            <a:ext cx="6172199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Line 12">
            <a:extLst>
              <a:ext uri="{FF2B5EF4-FFF2-40B4-BE49-F238E27FC236}">
                <a16:creationId xmlns:a16="http://schemas.microsoft.com/office/drawing/2014/main" id="{C4E9B522-E346-47B5-B7D1-E37BBFA07F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599" y="4953000"/>
            <a:ext cx="11734801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D1F84CCD-9893-458B-A508-8DCBA445C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05400"/>
            <a:ext cx="5333999" cy="12162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Glorify God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</a:rPr>
              <a:t>1 Corinthians 6:18-20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3D9B2D1-0EB1-4E8D-BBF3-06F9E0E4BE25}"/>
              </a:ext>
            </a:extLst>
          </p:cNvPr>
          <p:cNvSpPr/>
          <p:nvPr/>
        </p:nvSpPr>
        <p:spPr>
          <a:xfrm>
            <a:off x="5867400" y="1066800"/>
            <a:ext cx="2438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WordArt 11">
            <a:extLst>
              <a:ext uri="{FF2B5EF4-FFF2-40B4-BE49-F238E27FC236}">
                <a16:creationId xmlns:a16="http://schemas.microsoft.com/office/drawing/2014/main" id="{381E2A21-5ECD-4ACE-8977-9182D00EB96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67400" y="1143000"/>
            <a:ext cx="3048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">
            <a:extLst>
              <a:ext uri="{FF2B5EF4-FFF2-40B4-BE49-F238E27FC236}">
                <a16:creationId xmlns:a16="http://schemas.microsoft.com/office/drawing/2014/main" id="{1AEB4BA5-50A3-4D00-ABB5-7FAFD0ABD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76200"/>
            <a:ext cx="8610600" cy="9144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b="1" dirty="0">
                <a:latin typeface="Calibri" panose="020F0502020204030204" pitchFamily="34" charset="0"/>
              </a:rPr>
              <a:t>Choosing the Right Road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5D695E90-9DF4-4817-BC9C-FD2E542D3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705C709B-3EF5-40A9-B573-3B24608F9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8C52C6DA-0DCA-44A5-A9D8-5542A831D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1668FC6C-487C-4646-B818-675417CC3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DD3E07-4AAD-46DC-9368-981CDBA72A3D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  <p:sp>
        <p:nvSpPr>
          <p:cNvPr id="25" name="Line 15">
            <a:extLst>
              <a:ext uri="{FF2B5EF4-FFF2-40B4-BE49-F238E27FC236}">
                <a16:creationId xmlns:a16="http://schemas.microsoft.com/office/drawing/2014/main" id="{3F5CA82D-6980-4EFD-9972-5059538ACA0C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066800"/>
            <a:ext cx="0" cy="5562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44573815-9B6F-4B5A-A2FD-F031ECB93A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67400" y="5105400"/>
            <a:ext cx="6096000" cy="1216222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Rebellion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Proverbs 1:24-33; Joshua 1:18;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2 Thessalonians 1:7-9 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B9AF9175-9E5C-41A8-98AB-E5E4CEFC7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53340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C49375F9-2CB8-4C28-8123-26CE3D901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066800"/>
            <a:ext cx="6172199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Line 12">
            <a:extLst>
              <a:ext uri="{FF2B5EF4-FFF2-40B4-BE49-F238E27FC236}">
                <a16:creationId xmlns:a16="http://schemas.microsoft.com/office/drawing/2014/main" id="{39E370FA-E426-4FFC-A064-BA0C556A92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599" y="4953000"/>
            <a:ext cx="11734801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8D97CCEF-B5B8-473E-8B08-D3AAB0A574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05400"/>
            <a:ext cx="5333999" cy="12162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Obedience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</a:rPr>
              <a:t>1 Samuel 3:10; Acts 22:10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0DABAC7-0EF0-4812-8570-AEEF0739B0F7}"/>
              </a:ext>
            </a:extLst>
          </p:cNvPr>
          <p:cNvSpPr/>
          <p:nvPr/>
        </p:nvSpPr>
        <p:spPr>
          <a:xfrm>
            <a:off x="5867400" y="1066800"/>
            <a:ext cx="2438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WordArt 11">
            <a:extLst>
              <a:ext uri="{FF2B5EF4-FFF2-40B4-BE49-F238E27FC236}">
                <a16:creationId xmlns:a16="http://schemas.microsoft.com/office/drawing/2014/main" id="{E8466B35-80F2-423B-A8BC-4989988400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67400" y="1143000"/>
            <a:ext cx="3048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7">
            <a:extLst>
              <a:ext uri="{FF2B5EF4-FFF2-40B4-BE49-F238E27FC236}">
                <a16:creationId xmlns:a16="http://schemas.microsoft.com/office/drawing/2014/main" id="{9E1A1A0F-568A-46F0-85C8-FF3DE2F8D2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76200"/>
            <a:ext cx="8610600" cy="9144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b="1" dirty="0">
                <a:latin typeface="Calibri" panose="020F0502020204030204" pitchFamily="34" charset="0"/>
              </a:rPr>
              <a:t>Choosing the Right Road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1A158545-5BFE-4576-BFB6-99A45B950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AE647731-09D5-489D-9002-B2496A18A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67C3F98A-5863-4DAC-A1F2-CFF7805F1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58C20727-084C-4D43-B8E5-FB6EB7DD3B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8F1412-EB87-43AE-B6BE-53F0DB8E1EED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  <p:sp>
        <p:nvSpPr>
          <p:cNvPr id="25" name="Line 15">
            <a:extLst>
              <a:ext uri="{FF2B5EF4-FFF2-40B4-BE49-F238E27FC236}">
                <a16:creationId xmlns:a16="http://schemas.microsoft.com/office/drawing/2014/main" id="{B4F48C39-9318-480E-90DC-785194463B72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066800"/>
            <a:ext cx="0" cy="5562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F742F8A0-76DF-46BB-9019-0B5D281FF6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67400" y="5105400"/>
            <a:ext cx="6096000" cy="121622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Omission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James 4:7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CF20E72F-ECCC-47B6-BFE2-A33F9D821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53340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FAEB768-B1A1-4D80-9320-4FF6C5124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066800"/>
            <a:ext cx="6172199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Line 12">
            <a:extLst>
              <a:ext uri="{FF2B5EF4-FFF2-40B4-BE49-F238E27FC236}">
                <a16:creationId xmlns:a16="http://schemas.microsoft.com/office/drawing/2014/main" id="{ADAE01CF-53E2-4D6E-BE71-00D93FEB272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599" y="4953000"/>
            <a:ext cx="11734801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852352E-F998-41BD-AC0C-391A0777D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05400"/>
            <a:ext cx="5333999" cy="12162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Doing God’s Will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</a:rPr>
              <a:t>Matthew 7:21; James 4:17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A7F3CE4-4652-4654-9AE3-EDF33F97D649}"/>
              </a:ext>
            </a:extLst>
          </p:cNvPr>
          <p:cNvSpPr/>
          <p:nvPr/>
        </p:nvSpPr>
        <p:spPr>
          <a:xfrm>
            <a:off x="5867400" y="1066800"/>
            <a:ext cx="2438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WordArt 11">
            <a:extLst>
              <a:ext uri="{FF2B5EF4-FFF2-40B4-BE49-F238E27FC236}">
                <a16:creationId xmlns:a16="http://schemas.microsoft.com/office/drawing/2014/main" id="{5EBDD901-F449-4F85-A356-C8CE9CB3B3A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67400" y="1143000"/>
            <a:ext cx="3048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7">
            <a:extLst>
              <a:ext uri="{FF2B5EF4-FFF2-40B4-BE49-F238E27FC236}">
                <a16:creationId xmlns:a16="http://schemas.microsoft.com/office/drawing/2014/main" id="{80E25B7D-6017-48CC-8ECB-1A239761E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76200"/>
            <a:ext cx="8610600" cy="9144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b="1" dirty="0">
                <a:latin typeface="Calibri" panose="020F0502020204030204" pitchFamily="34" charset="0"/>
              </a:rPr>
              <a:t>Choosing the Right Road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8C0A2E0E-CB36-413B-BFCA-814849FB2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87D9E26E-5772-47ED-A920-6B24F55E5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69E566FF-FE1E-408C-87DE-E5A9C34A3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397823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8A87415F-BBFB-4B0C-9F84-6EE35BB55E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9F0319-E9C7-4F9D-AC2F-52757CD6ACF7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  <p:sp>
        <p:nvSpPr>
          <p:cNvPr id="25" name="Line 15">
            <a:extLst>
              <a:ext uri="{FF2B5EF4-FFF2-40B4-BE49-F238E27FC236}">
                <a16:creationId xmlns:a16="http://schemas.microsoft.com/office/drawing/2014/main" id="{1DD00365-E152-4873-95DA-4AEC2FCC371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066800"/>
            <a:ext cx="0" cy="5562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12F15C78-9414-42E8-92E5-0E84CC80D7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67400" y="5105400"/>
            <a:ext cx="6096000" cy="121622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Heedlessness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Luke 17:26-29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31F1C7D6-9A05-4BEF-897A-929B4A591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53340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200785B6-6C79-4665-8F09-BFAF4ED0B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066800"/>
            <a:ext cx="6172199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Line 12">
            <a:extLst>
              <a:ext uri="{FF2B5EF4-FFF2-40B4-BE49-F238E27FC236}">
                <a16:creationId xmlns:a16="http://schemas.microsoft.com/office/drawing/2014/main" id="{C9D7398B-C695-46DF-8F88-D8809B0176D3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599" y="4953000"/>
            <a:ext cx="11734801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5EEDE0CC-3880-4E06-AC2B-AC70D4638C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05400"/>
            <a:ext cx="5333999" cy="12162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Make Ready</a:t>
            </a:r>
          </a:p>
          <a:p>
            <a:pPr lvl="1"/>
            <a:r>
              <a:rPr lang="en-US" altLang="en-US" sz="2400" dirty="0">
                <a:latin typeface="Calibri" panose="020F0502020204030204" pitchFamily="34" charset="0"/>
              </a:rPr>
              <a:t>Acts 2:40-41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C64139E-70CE-4582-A12D-FE0DCAA337B7}"/>
              </a:ext>
            </a:extLst>
          </p:cNvPr>
          <p:cNvSpPr/>
          <p:nvPr/>
        </p:nvSpPr>
        <p:spPr>
          <a:xfrm>
            <a:off x="5867400" y="1066800"/>
            <a:ext cx="2438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WordArt 11">
            <a:extLst>
              <a:ext uri="{FF2B5EF4-FFF2-40B4-BE49-F238E27FC236}">
                <a16:creationId xmlns:a16="http://schemas.microsoft.com/office/drawing/2014/main" id="{C0CB84B9-983C-4920-979D-F482DC892C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67400" y="1143000"/>
            <a:ext cx="3048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>
            <a:extLst>
              <a:ext uri="{FF2B5EF4-FFF2-40B4-BE49-F238E27FC236}">
                <a16:creationId xmlns:a16="http://schemas.microsoft.com/office/drawing/2014/main" id="{83B31C16-79E7-433B-8769-9D12F690A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76200"/>
            <a:ext cx="8610600" cy="914400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5400" b="1" dirty="0">
                <a:latin typeface="Calibri" panose="020F0502020204030204" pitchFamily="34" charset="0"/>
              </a:rPr>
              <a:t>Choosing the Right Road</a:t>
            </a: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047BA548-E592-499C-BD63-843C91FC7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355C113D-01A4-4968-A38C-B9E300A546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C92C5A61-4D23-4012-BF20-58ECABE85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F66DA79F-0550-4FE6-9F5B-E0A40D457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25795DE-C789-4EC7-9372-B75583B244C5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  <p:sp>
        <p:nvSpPr>
          <p:cNvPr id="25" name="Line 15">
            <a:extLst>
              <a:ext uri="{FF2B5EF4-FFF2-40B4-BE49-F238E27FC236}">
                <a16:creationId xmlns:a16="http://schemas.microsoft.com/office/drawing/2014/main" id="{00AADDBF-31EE-4D68-A35F-23579510F10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1066800"/>
            <a:ext cx="0" cy="5562600"/>
          </a:xfrm>
          <a:prstGeom prst="line">
            <a:avLst/>
          </a:prstGeom>
          <a:noFill/>
          <a:ln w="38100">
            <a:solidFill>
              <a:srgbClr val="FF9933"/>
            </a:solidFill>
            <a:round/>
            <a:headEnd/>
            <a:tailEnd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2443762D-9482-47FE-8569-1954BD84B4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867400" y="5105400"/>
            <a:ext cx="6096000" cy="1216222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alt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Religious Error</a:t>
            </a:r>
          </a:p>
          <a:p>
            <a:pPr lvl="1"/>
            <a:r>
              <a:rPr lang="en-US" altLang="en-US" sz="2400" dirty="0">
                <a:solidFill>
                  <a:schemeClr val="bg1"/>
                </a:solidFill>
                <a:latin typeface="Calibri" panose="020F0502020204030204" pitchFamily="34" charset="0"/>
              </a:rPr>
              <a:t>Proverbs 14:12; Acts 23:1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C9EDEC3C-9BAD-47BB-AE39-768A23E3A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066800"/>
            <a:ext cx="53340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>
            <a:extLst>
              <a:ext uri="{FF2B5EF4-FFF2-40B4-BE49-F238E27FC236}">
                <a16:creationId xmlns:a16="http://schemas.microsoft.com/office/drawing/2014/main" id="{7D33655E-A4D7-4EB2-A567-3CD723927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1066800"/>
            <a:ext cx="6172199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Line 12">
            <a:extLst>
              <a:ext uri="{FF2B5EF4-FFF2-40B4-BE49-F238E27FC236}">
                <a16:creationId xmlns:a16="http://schemas.microsoft.com/office/drawing/2014/main" id="{60C74894-0DF3-4B84-9374-77005CB29F54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599" y="4953000"/>
            <a:ext cx="11734801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>
            <a:outerShdw dist="35921" dir="2700000" algn="ctr" rotWithShape="0">
              <a:srgbClr val="FF9933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640A9C03-99FC-4855-ADD4-E1B47FFF70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105400"/>
            <a:ext cx="5333999" cy="12162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en-US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Way of Truth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>
                <a:latin typeface="Calibri" panose="020F0502020204030204" pitchFamily="34" charset="0"/>
              </a:rPr>
              <a:t>Matthew 7:21; John 8:32</a:t>
            </a:r>
          </a:p>
          <a:p>
            <a:pPr lvl="1">
              <a:spcBef>
                <a:spcPts val="0"/>
              </a:spcBef>
            </a:pPr>
            <a:r>
              <a:rPr lang="en-US" altLang="en-US" sz="2400" dirty="0">
                <a:latin typeface="Calibri" panose="020F0502020204030204" pitchFamily="34" charset="0"/>
              </a:rPr>
              <a:t>John 17:17; Revelation 22:14</a:t>
            </a:r>
          </a:p>
          <a:p>
            <a:pPr lvl="1"/>
            <a:endParaRPr lang="en-US" altLang="en-US" sz="2400" dirty="0">
              <a:latin typeface="Calibri" panose="020F050202020403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CC921B7-F6ED-4621-AF2C-FFDFCD71319E}"/>
              </a:ext>
            </a:extLst>
          </p:cNvPr>
          <p:cNvSpPr/>
          <p:nvPr/>
        </p:nvSpPr>
        <p:spPr>
          <a:xfrm>
            <a:off x="5867400" y="1066800"/>
            <a:ext cx="2438400" cy="3048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WordArt 11">
            <a:extLst>
              <a:ext uri="{FF2B5EF4-FFF2-40B4-BE49-F238E27FC236}">
                <a16:creationId xmlns:a16="http://schemas.microsoft.com/office/drawing/2014/main" id="{08A4CAA6-8237-47D2-8B64-6D47DCFA04C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67400" y="1143000"/>
            <a:ext cx="30480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>
            <a:extLst>
              <a:ext uri="{FF2B5EF4-FFF2-40B4-BE49-F238E27FC236}">
                <a16:creationId xmlns:a16="http://schemas.microsoft.com/office/drawing/2014/main" id="{1F233C5A-5141-44F9-A57B-D9B498DA1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" y="2209800"/>
            <a:ext cx="5934075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92C5593D-8B81-454E-9F15-815F29B53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283022"/>
            <a:ext cx="5934075" cy="412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9" name="Rectangle 5">
            <a:extLst>
              <a:ext uri="{FF2B5EF4-FFF2-40B4-BE49-F238E27FC236}">
                <a16:creationId xmlns:a16="http://schemas.microsoft.com/office/drawing/2014/main" id="{16760B6D-2642-4629-9DFC-E0A59B8EBED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152400"/>
            <a:ext cx="11887200" cy="1295400"/>
          </a:xfrm>
          <a:effectLst>
            <a:outerShdw dist="45791" dir="2021404" algn="ctr" rotWithShape="0">
              <a:srgbClr val="FF9933"/>
            </a:outerShdw>
          </a:effectLst>
        </p:spPr>
        <p:txBody>
          <a:bodyPr anchor="ctr"/>
          <a:lstStyle/>
          <a:p>
            <a:r>
              <a:rPr lang="en-US" altLang="en-US" sz="5400" b="1" dirty="0">
                <a:latin typeface="Calibri" panose="020F0502020204030204" pitchFamily="34" charset="0"/>
              </a:rPr>
              <a:t>Which Road Will You Choose?</a:t>
            </a:r>
          </a:p>
        </p:txBody>
      </p:sp>
      <p:sp>
        <p:nvSpPr>
          <p:cNvPr id="11274" name="Rectangle 10">
            <a:extLst>
              <a:ext uri="{FF2B5EF4-FFF2-40B4-BE49-F238E27FC236}">
                <a16:creationId xmlns:a16="http://schemas.microsoft.com/office/drawing/2014/main" id="{AF83AB6C-9AAE-4CA0-BE22-DD8AEBDBB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090" y="6323112"/>
            <a:ext cx="17526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Rectangle 13">
            <a:extLst>
              <a:ext uri="{FF2B5EF4-FFF2-40B4-BE49-F238E27FC236}">
                <a16:creationId xmlns:a16="http://schemas.microsoft.com/office/drawing/2014/main" id="{CA20248A-B59A-49BD-9DC8-28873C6277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371600"/>
            <a:ext cx="11887200" cy="838200"/>
          </a:xfrm>
          <a:prstGeom prst="rect">
            <a:avLst/>
          </a:prstGeom>
          <a:solidFill>
            <a:srgbClr val="EE77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Text Box 14">
            <a:extLst>
              <a:ext uri="{FF2B5EF4-FFF2-40B4-BE49-F238E27FC236}">
                <a16:creationId xmlns:a16="http://schemas.microsoft.com/office/drawing/2014/main" id="{9EB73CC3-8599-478E-86E1-B308DD511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8" y="1425714"/>
            <a:ext cx="11887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The Life you live reflects your choice!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2F379BDA-B0F1-43B5-8A1A-2B93DFF505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D427BDC1-DB36-470C-B4BF-B64F801D52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39600" y="0"/>
            <a:ext cx="152400" cy="68580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CB4E3699-AE75-4B35-B869-1211FF660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6400800"/>
            <a:ext cx="119634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290EA14F-5ED8-41DA-B06C-4F1F318DA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0"/>
            <a:ext cx="12039600" cy="152400"/>
          </a:xfrm>
          <a:prstGeom prst="rect">
            <a:avLst/>
          </a:prstGeom>
          <a:solidFill>
            <a:srgbClr val="FBB915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E21F38-A432-4B90-B126-73100EEFAA92}"/>
              </a:ext>
            </a:extLst>
          </p:cNvPr>
          <p:cNvSpPr txBox="1"/>
          <p:nvPr/>
        </p:nvSpPr>
        <p:spPr>
          <a:xfrm>
            <a:off x="0" y="6550223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Richard Thetford																				 www.thetfordcountry.com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963AB99-0A07-4989-A7F8-1F990BC899C8}"/>
              </a:ext>
            </a:extLst>
          </p:cNvPr>
          <p:cNvSpPr/>
          <p:nvPr/>
        </p:nvSpPr>
        <p:spPr>
          <a:xfrm>
            <a:off x="6248400" y="2286000"/>
            <a:ext cx="2286000" cy="381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5" name="WordArt 11">
            <a:extLst>
              <a:ext uri="{FF2B5EF4-FFF2-40B4-BE49-F238E27FC236}">
                <a16:creationId xmlns:a16="http://schemas.microsoft.com/office/drawing/2014/main" id="{6D99D99C-99A7-417F-B46D-236DB0971D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248400" y="2808288"/>
            <a:ext cx="2895600" cy="4683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BB915"/>
                </a:solidFill>
                <a:effectLst>
                  <a:outerShdw dist="35921" dir="2700000" algn="ctr" rotWithShape="0">
                    <a:schemeClr val="tx1"/>
                  </a:outerShdw>
                </a:effectLst>
                <a:latin typeface="Arial Black" panose="020B0A04020102020204" pitchFamily="34" charset="0"/>
              </a:rPr>
              <a:t>Matthew 7:13-14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8" grpId="0"/>
    </p:bldLst>
  </p:timing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</TotalTime>
  <Words>426</Words>
  <Application>Microsoft Office PowerPoint</Application>
  <PresentationFormat>Widescreen</PresentationFormat>
  <Paragraphs>53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Default Design</vt:lpstr>
      <vt:lpstr>Choosing the Right Road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Which Road Will You Choose?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Choosing the Right Road</dc:title>
  <dc:creator>HP Authorized Customer</dc:creator>
  <cp:lastModifiedBy>Richard Thetford</cp:lastModifiedBy>
  <cp:revision>12</cp:revision>
  <dcterms:created xsi:type="dcterms:W3CDTF">2007-07-16T16:59:25Z</dcterms:created>
  <dcterms:modified xsi:type="dcterms:W3CDTF">2026-07-26T22:54:27Z</dcterms:modified>
</cp:coreProperties>
</file>