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1806E-FEF9-A03C-A13A-D7C57B9293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354755-4D3E-B497-A82B-9C92D69F21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998F4F-896F-034E-3DC8-EBA42E8FF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E0EA-9303-4C6B-81EE-D205DC9238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05F07-F579-B235-0E4D-3454593C5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9FB86F-0347-1B56-DE13-F8A137A60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ADC1-EC9B-4CA1-935E-A0337120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803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2E1D4-091E-F74C-84CC-118EE2A8B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2E0CF2-44F9-837F-CEAF-7819037A3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25132-07DA-5847-D9B2-4A07C2D23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E0EA-9303-4C6B-81EE-D205DC9238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E0F4C-725F-5563-CB6E-1C2A1DD04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719AEF-C6B6-FC07-E6B0-A1AB55F84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ADC1-EC9B-4CA1-935E-A0337120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0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CAD8A9-E553-CCC8-7E5C-0D5157B80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B42508-59FE-F259-BD92-6C16A66FC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157A3-06C6-FAD3-D474-07CD2D75A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E0EA-9303-4C6B-81EE-D205DC9238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DA96E-1E02-AF3B-92C3-C618CD9CD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C1690-438B-6FB1-AD28-57837B58A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ADC1-EC9B-4CA1-935E-A0337120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71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AD641-E968-76E2-B79C-2825C9DD9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FC023-897C-F977-C191-A00CEFE60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49EFF-FD7D-02A9-B93B-CBBD4BD6D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E0EA-9303-4C6B-81EE-D205DC9238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175B0-A946-8C45-B0DD-6645437F8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3DEEB-6D0B-FA0C-A7E8-F7C67CA64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ADC1-EC9B-4CA1-935E-A0337120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57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B24CC-2F32-CAE4-73AA-315116D52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EFF91-EC03-2B7A-94BC-BC5F5FBF2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F46FC-42D1-A817-60DC-AFD06697D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E0EA-9303-4C6B-81EE-D205DC9238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76751-BAAD-C108-A206-41655412C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17B74-DC71-8195-4456-C31118A48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ADC1-EC9B-4CA1-935E-A0337120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11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1B215-1323-9705-227B-832E823CA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11A5F-CDDC-752B-9B67-990B2BBD48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0F68BA-0710-E9BA-CEAB-AF68E5B88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57AD18-AED9-B4B9-EED9-28C2C234D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E0EA-9303-4C6B-81EE-D205DC9238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ADC217-80FE-6A43-E5F1-CD8E29EDC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A99C8-1FBD-B711-08F8-EE8992931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ADC1-EC9B-4CA1-935E-A0337120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34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E92F2-4F28-DEF2-7B1F-0CE3EEBBE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D0B17-5EC4-78CD-F4B6-45B63C268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B7F40B-D708-6FE1-6500-147E08444D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1DD54D-ED1F-52B1-2022-918A963514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2C928A-DCA7-EB15-B823-1F1BB28A22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58603C-3AE3-66AA-7F80-38AA07FDF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E0EA-9303-4C6B-81EE-D205DC9238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EDABD6-C7A6-D79E-DF0A-52CCBB421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ECD2D3-7AC8-0E70-79C3-91C9FA0D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ADC1-EC9B-4CA1-935E-A0337120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818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20EA5-B6E5-0E36-1D49-FFC09FCB4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71F3CA-4966-4225-CCD2-D326C6153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E0EA-9303-4C6B-81EE-D205DC9238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FAD7D-7EF0-74EB-50AB-26E0E1374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AF3D22-DC4C-C42F-73CE-6BF34077F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ADC1-EC9B-4CA1-935E-A0337120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16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4BF7CD-3EDB-022F-B1A0-D74150860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E0EA-9303-4C6B-81EE-D205DC9238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5A4615-4B9A-255B-5F57-B31580875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20ED9A-3AA0-8F30-9987-B339065C3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ADC1-EC9B-4CA1-935E-A0337120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557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7FA08-968D-1545-1B0C-195F75ED9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61051-87BA-EBDF-6F8E-2C7911AA0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6CE252-FB56-42DC-F755-6DB462E283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A1A0C0-2B80-74A5-64D1-52B8EC14A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E0EA-9303-4C6B-81EE-D205DC9238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83A00D-31BA-1DB8-CEED-FA9E1CEF4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F32033-BE90-9DEC-3164-31894E693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ADC1-EC9B-4CA1-935E-A0337120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0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503CC-87F5-D93F-7014-C6778FA0A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C90BA5-0A0E-8465-514F-3C61F7740E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E95DA-9E84-3761-A458-44376FA7D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648589-D647-A23F-4310-B6625A9C0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E0EA-9303-4C6B-81EE-D205DC9238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EC55B2-142A-EE69-6770-E73FC6A42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A7593B-D306-248F-3BD8-FC3E0E41A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ADC1-EC9B-4CA1-935E-A0337120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3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CA760D-EC44-E3FD-79EC-A21171A6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7F3EC-6891-61E2-FD4D-A4F3139B4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BBEC7-984E-9E70-37A6-9864D7337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AE0EA-9303-4C6B-81EE-D205DC923847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73F94-ED0D-774A-EAC0-F69128DCA9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EAE4A-A010-B76B-9146-6265D389F3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CADC1-EC9B-4CA1-935E-A0337120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640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C4BA943-5C8D-E139-19C8-33E11FC247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06E9A8DF-D95F-CD46-7A69-0B6016465F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06010" y="5692091"/>
            <a:ext cx="3299012" cy="631865"/>
          </a:xfrm>
        </p:spPr>
        <p:txBody>
          <a:bodyPr>
            <a:normAutofit lnSpcReduction="10000"/>
          </a:bodyPr>
          <a:lstStyle/>
          <a:p>
            <a:r>
              <a:rPr lang="en-US" sz="4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Titus 2:11-14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8324D8-2A7A-E31B-B351-01B4E0F9EDFF}"/>
              </a:ext>
            </a:extLst>
          </p:cNvPr>
          <p:cNvSpPr txBox="1"/>
          <p:nvPr/>
        </p:nvSpPr>
        <p:spPr>
          <a:xfrm>
            <a:off x="0" y="655448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283655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0A5FB-EE7A-9D0A-6353-BE47ADCC9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3596" y="0"/>
            <a:ext cx="8388403" cy="1494979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What is Grace?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2201A-AECC-A276-464C-CFAE3C0C5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065" y="2389740"/>
            <a:ext cx="11643872" cy="291224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>
                <a:latin typeface="Aptos" panose="020B0004020202020204" pitchFamily="34" charset="0"/>
              </a:rPr>
              <a:t>Grace is a state or condition in which one enjoys God’s favor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Romans 5:1-2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1 Peter 5:12</a:t>
            </a:r>
          </a:p>
          <a:p>
            <a:pPr>
              <a:lnSpc>
                <a:spcPct val="100000"/>
              </a:lnSpc>
            </a:pPr>
            <a:r>
              <a:rPr lang="en-US" sz="3200" b="1" dirty="0">
                <a:latin typeface="Aptos" panose="020B0004020202020204" pitchFamily="34" charset="0"/>
              </a:rPr>
              <a:t>An expression of gratitude</a:t>
            </a:r>
            <a:br>
              <a:rPr lang="en-US" sz="3200" b="1" dirty="0">
                <a:latin typeface="Aptos" panose="020B0004020202020204" pitchFamily="34" charset="0"/>
              </a:rPr>
            </a:br>
            <a:r>
              <a:rPr lang="en-US" sz="3200" b="1" dirty="0">
                <a:latin typeface="Aptos" panose="020B0004020202020204" pitchFamily="34" charset="0"/>
              </a:rPr>
              <a:t>for favor bestowed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F66002-5BFE-E804-2E29-A01EAD6EFD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03597" cy="14949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10189A8-9AF0-C6CC-1B74-987DC5880DCF}"/>
              </a:ext>
            </a:extLst>
          </p:cNvPr>
          <p:cNvSpPr txBox="1"/>
          <p:nvPr/>
        </p:nvSpPr>
        <p:spPr>
          <a:xfrm>
            <a:off x="0" y="655448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625DA1-36E4-D912-3072-64399F150DF1}"/>
              </a:ext>
            </a:extLst>
          </p:cNvPr>
          <p:cNvSpPr/>
          <p:nvPr/>
        </p:nvSpPr>
        <p:spPr>
          <a:xfrm>
            <a:off x="0" y="1494979"/>
            <a:ext cx="130629" cy="505950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C897BA-6965-0852-33E0-F94894808E62}"/>
              </a:ext>
            </a:extLst>
          </p:cNvPr>
          <p:cNvSpPr/>
          <p:nvPr/>
        </p:nvSpPr>
        <p:spPr>
          <a:xfrm>
            <a:off x="12066493" y="1494979"/>
            <a:ext cx="130629" cy="505950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AB93E3-F2AB-80F8-5743-D6BA3FD5DBF9}"/>
              </a:ext>
            </a:extLst>
          </p:cNvPr>
          <p:cNvSpPr/>
          <p:nvPr/>
        </p:nvSpPr>
        <p:spPr>
          <a:xfrm>
            <a:off x="0" y="6423852"/>
            <a:ext cx="12192000" cy="1306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2B98F0-54DC-CAEE-7C6D-569E50C06F35}"/>
              </a:ext>
            </a:extLst>
          </p:cNvPr>
          <p:cNvSpPr txBox="1"/>
          <p:nvPr/>
        </p:nvSpPr>
        <p:spPr>
          <a:xfrm>
            <a:off x="274065" y="1659752"/>
            <a:ext cx="11643872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ptos" panose="020B0004020202020204" pitchFamily="34" charset="0"/>
              </a:rPr>
              <a:t>Grace</a:t>
            </a:r>
            <a:r>
              <a:rPr lang="en-US" sz="2400" dirty="0">
                <a:latin typeface="Aptos" panose="020B0004020202020204" pitchFamily="34" charset="0"/>
              </a:rPr>
              <a:t> = “Receiving Unmerited Favor”	</a:t>
            </a:r>
            <a:r>
              <a:rPr lang="en-US" sz="2400" b="1" dirty="0">
                <a:latin typeface="Aptos" panose="020B0004020202020204" pitchFamily="34" charset="0"/>
              </a:rPr>
              <a:t>Grace</a:t>
            </a:r>
            <a:r>
              <a:rPr lang="en-US" sz="2400" dirty="0">
                <a:latin typeface="Aptos" panose="020B0004020202020204" pitchFamily="34" charset="0"/>
              </a:rPr>
              <a:t> – “leads to reconciliation”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CDBBFAB-6E49-7846-3324-6A99BC437F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4203166"/>
            <a:ext cx="6431535" cy="20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39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ED6C5-6C7D-8798-E863-7AE5EAA25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C9947-87E5-2C12-5D9F-02C48FC66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3596" y="0"/>
            <a:ext cx="8388403" cy="1494979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and the Christian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5395F-54C8-D1F4-2D1D-A2509495D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065" y="1659760"/>
            <a:ext cx="11643872" cy="459504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>
                <a:latin typeface="Aptos" panose="020B0004020202020204" pitchFamily="34" charset="0"/>
              </a:rPr>
              <a:t>We are saved by Grace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Ephesians 2:5-8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Titus 3:3-7</a:t>
            </a:r>
          </a:p>
          <a:p>
            <a:pPr>
              <a:lnSpc>
                <a:spcPct val="100000"/>
              </a:lnSpc>
            </a:pPr>
            <a:r>
              <a:rPr lang="en-US" sz="3200" b="1" dirty="0">
                <a:latin typeface="Aptos" panose="020B0004020202020204" pitchFamily="34" charset="0"/>
              </a:rPr>
              <a:t>We are still “unworthy</a:t>
            </a:r>
            <a:br>
              <a:rPr lang="en-US" sz="3200" b="1" dirty="0">
                <a:latin typeface="Aptos" panose="020B0004020202020204" pitchFamily="34" charset="0"/>
              </a:rPr>
            </a:br>
            <a:r>
              <a:rPr lang="en-US" sz="3200" b="1" dirty="0">
                <a:latin typeface="Aptos" panose="020B0004020202020204" pitchFamily="34" charset="0"/>
              </a:rPr>
              <a:t>servants”</a:t>
            </a:r>
          </a:p>
          <a:p>
            <a:pPr>
              <a:lnSpc>
                <a:spcPct val="100000"/>
              </a:lnSpc>
            </a:pPr>
            <a:r>
              <a:rPr lang="en-US" sz="3200" b="1" dirty="0">
                <a:latin typeface="Aptos" panose="020B0004020202020204" pitchFamily="34" charset="0"/>
              </a:rPr>
              <a:t>Always remember:</a:t>
            </a:r>
            <a:br>
              <a:rPr lang="en-US" sz="3200" b="1" dirty="0">
                <a:latin typeface="Aptos" panose="020B0004020202020204" pitchFamily="34" charset="0"/>
              </a:rPr>
            </a:b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Only by God’s grace is</a:t>
            </a:r>
            <a:b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</a:b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salvation possible for us</a:t>
            </a:r>
          </a:p>
          <a:p>
            <a:pPr>
              <a:lnSpc>
                <a:spcPct val="100000"/>
              </a:lnSpc>
            </a:pPr>
            <a:endParaRPr lang="en-US" sz="3200" b="1" dirty="0">
              <a:latin typeface="Aptos" panose="020B00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840368-3322-8286-2F90-CFA322878E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03597" cy="14949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D99C955-4EFE-F828-1DDA-739BE4D7C6A9}"/>
              </a:ext>
            </a:extLst>
          </p:cNvPr>
          <p:cNvSpPr txBox="1"/>
          <p:nvPr/>
        </p:nvSpPr>
        <p:spPr>
          <a:xfrm>
            <a:off x="0" y="655448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662A00-29CF-5468-C60C-8C6C860DC051}"/>
              </a:ext>
            </a:extLst>
          </p:cNvPr>
          <p:cNvSpPr/>
          <p:nvPr/>
        </p:nvSpPr>
        <p:spPr>
          <a:xfrm>
            <a:off x="0" y="1494979"/>
            <a:ext cx="130629" cy="505950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5BF67F-3373-BD81-32A5-E08111B9BC05}"/>
              </a:ext>
            </a:extLst>
          </p:cNvPr>
          <p:cNvSpPr/>
          <p:nvPr/>
        </p:nvSpPr>
        <p:spPr>
          <a:xfrm>
            <a:off x="12066493" y="1494979"/>
            <a:ext cx="130629" cy="505950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EF097A-1B39-D4C7-E0D6-29ACD6CE55DB}"/>
              </a:ext>
            </a:extLst>
          </p:cNvPr>
          <p:cNvSpPr/>
          <p:nvPr/>
        </p:nvSpPr>
        <p:spPr>
          <a:xfrm>
            <a:off x="0" y="6423852"/>
            <a:ext cx="12192000" cy="1306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A4EBBFD-6290-6785-90A8-91436B8552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784" y="1667445"/>
            <a:ext cx="6520152" cy="459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20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2F574-AECF-E4D0-7E65-5F54FD90D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50FBA-B39D-C776-F264-849E291AD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3596" y="0"/>
            <a:ext cx="8388403" cy="1494979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and the Christian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522A0-DFE4-5896-B79C-0A67D92B5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065" y="1659760"/>
            <a:ext cx="11643872" cy="459504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>
                <a:latin typeface="Aptos" panose="020B0004020202020204" pitchFamily="34" charset="0"/>
              </a:rPr>
              <a:t>God’s Grace requires Holy living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Titus 2:11-13</a:t>
            </a:r>
          </a:p>
          <a:p>
            <a:pPr lvl="2">
              <a:lnSpc>
                <a:spcPct val="100000"/>
              </a:lnSpc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Aptos SemiBold" panose="020B0004020202020204" pitchFamily="34" charset="0"/>
              </a:rPr>
              <a:t>Deny ungodliness</a:t>
            </a:r>
          </a:p>
          <a:p>
            <a:pPr lvl="2">
              <a:lnSpc>
                <a:spcPct val="100000"/>
              </a:lnSpc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Aptos SemiBold" panose="020B0004020202020204" pitchFamily="34" charset="0"/>
              </a:rPr>
              <a:t>Live soberly, righteously and godly</a:t>
            </a:r>
          </a:p>
          <a:p>
            <a:pPr lvl="2">
              <a:lnSpc>
                <a:spcPct val="100000"/>
              </a:lnSpc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Aptos SemiBold" panose="020B0004020202020204" pitchFamily="34" charset="0"/>
              </a:rPr>
              <a:t>Look for the blessed hope and</a:t>
            </a:r>
            <a:br>
              <a:rPr lang="en-US" sz="2800" dirty="0">
                <a:solidFill>
                  <a:schemeClr val="bg2">
                    <a:lumMod val="25000"/>
                  </a:schemeClr>
                </a:solidFill>
                <a:latin typeface="Aptos SemiBold" panose="020B0004020202020204" pitchFamily="34" charset="0"/>
              </a:rPr>
            </a:b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Aptos SemiBold" panose="020B0004020202020204" pitchFamily="34" charset="0"/>
              </a:rPr>
              <a:t>glorious appearing of Jesus Christ</a:t>
            </a:r>
          </a:p>
          <a:p>
            <a:pPr>
              <a:lnSpc>
                <a:spcPct val="100000"/>
              </a:lnSpc>
            </a:pPr>
            <a:r>
              <a:rPr lang="en-US" sz="3200" b="1" dirty="0">
                <a:latin typeface="Aptos" panose="020B0004020202020204" pitchFamily="34" charset="0"/>
              </a:rPr>
              <a:t>The unmerited favor of God is no</a:t>
            </a:r>
            <a:br>
              <a:rPr lang="en-US" sz="3200" b="1" dirty="0">
                <a:latin typeface="Aptos" panose="020B0004020202020204" pitchFamily="34" charset="0"/>
              </a:rPr>
            </a:br>
            <a:r>
              <a:rPr lang="en-US" sz="3200" b="1" dirty="0">
                <a:latin typeface="Aptos" panose="020B0004020202020204" pitchFamily="34" charset="0"/>
              </a:rPr>
              <a:t>excuse to go on sinning!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C2A4FA-13DD-8548-512A-2225EED0DE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03597" cy="14949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E3B263-FABC-3497-E076-7B69F23BC779}"/>
              </a:ext>
            </a:extLst>
          </p:cNvPr>
          <p:cNvSpPr txBox="1"/>
          <p:nvPr/>
        </p:nvSpPr>
        <p:spPr>
          <a:xfrm>
            <a:off x="0" y="655448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599379-0CCD-EF0F-6641-0ECEDACBF97B}"/>
              </a:ext>
            </a:extLst>
          </p:cNvPr>
          <p:cNvSpPr/>
          <p:nvPr/>
        </p:nvSpPr>
        <p:spPr>
          <a:xfrm>
            <a:off x="0" y="1494979"/>
            <a:ext cx="130629" cy="505950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367423-BDDE-A76F-70C2-A458F30AB271}"/>
              </a:ext>
            </a:extLst>
          </p:cNvPr>
          <p:cNvSpPr/>
          <p:nvPr/>
        </p:nvSpPr>
        <p:spPr>
          <a:xfrm>
            <a:off x="12066493" y="1494979"/>
            <a:ext cx="130629" cy="505950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6CBAA0-F483-6402-E0E2-E550516C2A80}"/>
              </a:ext>
            </a:extLst>
          </p:cNvPr>
          <p:cNvSpPr/>
          <p:nvPr/>
        </p:nvSpPr>
        <p:spPr>
          <a:xfrm>
            <a:off x="0" y="6423852"/>
            <a:ext cx="12192000" cy="1306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6FEE1E7-8E3B-9BFB-76F1-A4901D779F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464" y="1659759"/>
            <a:ext cx="4633471" cy="4633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60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0B7D7-9C91-ABA8-9D4F-E4ADC18EF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469C7-B9E6-1D96-29AD-22A3CBCFB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3596" y="0"/>
            <a:ext cx="8388403" cy="1494979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and the Christian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4E4D0-6027-0B92-B3F2-B2E1655B0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065" y="1659760"/>
            <a:ext cx="11643872" cy="459504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>
                <a:latin typeface="Aptos" panose="020B0004020202020204" pitchFamily="34" charset="0"/>
              </a:rPr>
              <a:t>Holy living requires</a:t>
            </a:r>
            <a:br>
              <a:rPr lang="en-US" sz="3200" b="1" dirty="0">
                <a:latin typeface="Aptos" panose="020B0004020202020204" pitchFamily="34" charset="0"/>
              </a:rPr>
            </a:br>
            <a:r>
              <a:rPr lang="en-US" sz="3200" b="1" dirty="0">
                <a:latin typeface="Aptos" panose="020B0004020202020204" pitchFamily="34" charset="0"/>
              </a:rPr>
              <a:t>God’s Grace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latin typeface="Aptos SemiBold" panose="020B0004020202020204" pitchFamily="34" charset="0"/>
              </a:rPr>
              <a:t>To live soberly,</a:t>
            </a:r>
            <a:br>
              <a:rPr lang="en-US" sz="3000" dirty="0">
                <a:latin typeface="Aptos SemiBold" panose="020B0004020202020204" pitchFamily="34" charset="0"/>
              </a:rPr>
            </a:br>
            <a:r>
              <a:rPr lang="en-US" sz="3000" dirty="0">
                <a:latin typeface="Aptos SemiBold" panose="020B0004020202020204" pitchFamily="34" charset="0"/>
              </a:rPr>
              <a:t>righteously, and godly</a:t>
            </a:r>
          </a:p>
          <a:p>
            <a:pPr lvl="2">
              <a:lnSpc>
                <a:spcPct val="100000"/>
              </a:lnSpc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Philippians 2:12-13</a:t>
            </a:r>
          </a:p>
          <a:p>
            <a:pPr lvl="2">
              <a:lnSpc>
                <a:spcPct val="100000"/>
              </a:lnSpc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Philippians 4:13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Aptos" panose="020B00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E0D58F-CD44-4413-7407-895141F7E0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03597" cy="14949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C78B0D3-D6B6-41DD-8B01-3F0C132B8CB0}"/>
              </a:ext>
            </a:extLst>
          </p:cNvPr>
          <p:cNvSpPr txBox="1"/>
          <p:nvPr/>
        </p:nvSpPr>
        <p:spPr>
          <a:xfrm>
            <a:off x="0" y="655448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A4FB91-D40B-A0FA-43B9-1DC1309F35BC}"/>
              </a:ext>
            </a:extLst>
          </p:cNvPr>
          <p:cNvSpPr/>
          <p:nvPr/>
        </p:nvSpPr>
        <p:spPr>
          <a:xfrm>
            <a:off x="0" y="1494979"/>
            <a:ext cx="130629" cy="505950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7632858-2531-C690-F968-EA3DC90A6866}"/>
              </a:ext>
            </a:extLst>
          </p:cNvPr>
          <p:cNvSpPr/>
          <p:nvPr/>
        </p:nvSpPr>
        <p:spPr>
          <a:xfrm>
            <a:off x="12066493" y="1494979"/>
            <a:ext cx="130629" cy="505950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FC4502-3457-F566-819D-2BE359BD32C2}"/>
              </a:ext>
            </a:extLst>
          </p:cNvPr>
          <p:cNvSpPr/>
          <p:nvPr/>
        </p:nvSpPr>
        <p:spPr>
          <a:xfrm>
            <a:off x="0" y="6423852"/>
            <a:ext cx="12192000" cy="1306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A49DC2E-94D2-309D-AAC6-190B467E66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923" y="1659760"/>
            <a:ext cx="7057012" cy="4618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914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AB8D1-DC8E-FF0B-C4BC-D58C7A74C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FFAE5-CF18-DB40-8CF3-CE56A0C93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3596" y="0"/>
            <a:ext cx="8388403" cy="1494979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and the Christian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A9946-FA47-AC86-B928-FAF56C4BE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065" y="1659760"/>
            <a:ext cx="11643872" cy="226678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>
                <a:latin typeface="Aptos" panose="020B0004020202020204" pitchFamily="34" charset="0"/>
              </a:rPr>
              <a:t>We must grow in Grace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2 Peter 3:18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Acts 20:32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Hebrews 4:16</a:t>
            </a:r>
            <a:endParaRPr lang="en-US" sz="3000" b="1" dirty="0">
              <a:solidFill>
                <a:schemeClr val="accent2">
                  <a:lumMod val="75000"/>
                </a:schemeClr>
              </a:solidFill>
              <a:latin typeface="Aptos" panose="020B00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768983-22D4-AD00-E12F-0AED7D55FF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03597" cy="14949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3D44EEC-C0CC-C610-8179-154C9BC535D0}"/>
              </a:ext>
            </a:extLst>
          </p:cNvPr>
          <p:cNvSpPr txBox="1"/>
          <p:nvPr/>
        </p:nvSpPr>
        <p:spPr>
          <a:xfrm>
            <a:off x="0" y="655448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3EE5BB-5001-1D15-1390-DBADA0FED0D2}"/>
              </a:ext>
            </a:extLst>
          </p:cNvPr>
          <p:cNvSpPr/>
          <p:nvPr/>
        </p:nvSpPr>
        <p:spPr>
          <a:xfrm>
            <a:off x="0" y="1494979"/>
            <a:ext cx="130629" cy="505950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B5BB3D-DA81-341C-0912-78712CB4F741}"/>
              </a:ext>
            </a:extLst>
          </p:cNvPr>
          <p:cNvSpPr/>
          <p:nvPr/>
        </p:nvSpPr>
        <p:spPr>
          <a:xfrm>
            <a:off x="12066493" y="1494979"/>
            <a:ext cx="130629" cy="505950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114CD98-E688-5F47-90B7-6EB2B2C55C92}"/>
              </a:ext>
            </a:extLst>
          </p:cNvPr>
          <p:cNvSpPr/>
          <p:nvPr/>
        </p:nvSpPr>
        <p:spPr>
          <a:xfrm>
            <a:off x="0" y="6423852"/>
            <a:ext cx="12192000" cy="1306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2DED676-A857-2A27-20DB-06F3ACE963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466" y="1621340"/>
            <a:ext cx="7016802" cy="371380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DCBC428-BD7A-1C2D-BA63-0C2DB9191AF3}"/>
              </a:ext>
            </a:extLst>
          </p:cNvPr>
          <p:cNvSpPr txBox="1"/>
          <p:nvPr/>
        </p:nvSpPr>
        <p:spPr>
          <a:xfrm>
            <a:off x="274065" y="5424928"/>
            <a:ext cx="116682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ptos" panose="020B0004020202020204" pitchFamily="34" charset="0"/>
              </a:rPr>
              <a:t>MERCY:</a:t>
            </a:r>
            <a:r>
              <a:rPr lang="en-US" sz="2800" dirty="0">
                <a:latin typeface="Aptos" panose="020B0004020202020204" pitchFamily="34" charset="0"/>
              </a:rPr>
              <a:t> “withholding deserved punishment”</a:t>
            </a:r>
          </a:p>
          <a:p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Aptos SemiBold" panose="020B0004020202020204" pitchFamily="34" charset="0"/>
              </a:rPr>
              <a:t>Mercy takes us to the path of forgiveness</a:t>
            </a:r>
          </a:p>
        </p:txBody>
      </p:sp>
    </p:spTree>
    <p:extLst>
      <p:ext uri="{BB962C8B-B14F-4D97-AF65-F5344CB8AC3E}">
        <p14:creationId xmlns:p14="http://schemas.microsoft.com/office/powerpoint/2010/main" val="332398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5F117-0A8C-F0A5-ECAD-387880D72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556C7-5D42-F242-54A4-E94BE5185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3596" y="0"/>
            <a:ext cx="8388403" cy="1494979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and the Christian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2F470-0790-7466-585B-6016ADDC3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065" y="1614075"/>
            <a:ext cx="11643872" cy="480977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>
                <a:latin typeface="Aptos" panose="020B0004020202020204" pitchFamily="34" charset="0"/>
              </a:rPr>
              <a:t>We can receive</a:t>
            </a:r>
            <a:br>
              <a:rPr lang="en-US" sz="3200" b="1" dirty="0">
                <a:latin typeface="Aptos" panose="020B0004020202020204" pitchFamily="34" charset="0"/>
              </a:rPr>
            </a:br>
            <a:r>
              <a:rPr lang="en-US" sz="3200" b="1" dirty="0">
                <a:latin typeface="Aptos" panose="020B0004020202020204" pitchFamily="34" charset="0"/>
              </a:rPr>
              <a:t>God’s Grace in vain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2 Corinthians 6:1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Galatians 5:4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Hebrews 10:26-31</a:t>
            </a:r>
          </a:p>
          <a:p>
            <a:pPr lvl="2">
              <a:lnSpc>
                <a:spcPct val="100000"/>
              </a:lnSpc>
            </a:pPr>
            <a:r>
              <a:rPr lang="en-US" sz="2600" dirty="0">
                <a:latin typeface="Aptos" panose="020B0004020202020204" pitchFamily="34" charset="0"/>
              </a:rPr>
              <a:t>Tramples the Son of God</a:t>
            </a:r>
            <a:br>
              <a:rPr lang="en-US" sz="2600" dirty="0">
                <a:latin typeface="Aptos" panose="020B0004020202020204" pitchFamily="34" charset="0"/>
              </a:rPr>
            </a:br>
            <a:r>
              <a:rPr lang="en-US" sz="2600" dirty="0">
                <a:latin typeface="Aptos" panose="020B0004020202020204" pitchFamily="34" charset="0"/>
              </a:rPr>
              <a:t>underfoot</a:t>
            </a:r>
          </a:p>
          <a:p>
            <a:pPr lvl="2">
              <a:lnSpc>
                <a:spcPct val="100000"/>
              </a:lnSpc>
            </a:pPr>
            <a:r>
              <a:rPr lang="en-US" sz="2600" dirty="0">
                <a:latin typeface="Aptos" panose="020B0004020202020204" pitchFamily="34" charset="0"/>
              </a:rPr>
              <a:t>Counts the blood of the</a:t>
            </a:r>
            <a:br>
              <a:rPr lang="en-US" sz="2600" dirty="0">
                <a:latin typeface="Aptos" panose="020B0004020202020204" pitchFamily="34" charset="0"/>
              </a:rPr>
            </a:br>
            <a:r>
              <a:rPr lang="en-US" sz="2600" dirty="0">
                <a:latin typeface="Aptos" panose="020B0004020202020204" pitchFamily="34" charset="0"/>
              </a:rPr>
              <a:t>covenant a common thing</a:t>
            </a:r>
          </a:p>
          <a:p>
            <a:pPr lvl="2">
              <a:lnSpc>
                <a:spcPct val="100000"/>
              </a:lnSpc>
            </a:pPr>
            <a:r>
              <a:rPr lang="en-US" sz="2600" dirty="0">
                <a:latin typeface="Aptos" panose="020B0004020202020204" pitchFamily="34" charset="0"/>
              </a:rPr>
              <a:t>Insults the Spirit of grace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2E86C6-B285-AFB2-92CC-40DA2DAEF1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03597" cy="14949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27681DB-845B-AF4F-9DB2-9766C58CA680}"/>
              </a:ext>
            </a:extLst>
          </p:cNvPr>
          <p:cNvSpPr txBox="1"/>
          <p:nvPr/>
        </p:nvSpPr>
        <p:spPr>
          <a:xfrm>
            <a:off x="0" y="655448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A0A7D7-D8CA-AAB8-D15F-239DE1DCFD4C}"/>
              </a:ext>
            </a:extLst>
          </p:cNvPr>
          <p:cNvSpPr/>
          <p:nvPr/>
        </p:nvSpPr>
        <p:spPr>
          <a:xfrm>
            <a:off x="0" y="1494979"/>
            <a:ext cx="130629" cy="505950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11A3B96-884E-4A12-E71B-5BCE1BD0818C}"/>
              </a:ext>
            </a:extLst>
          </p:cNvPr>
          <p:cNvSpPr/>
          <p:nvPr/>
        </p:nvSpPr>
        <p:spPr>
          <a:xfrm>
            <a:off x="12066493" y="1494979"/>
            <a:ext cx="130629" cy="505950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7CAFAC-9954-2A38-9A39-84676A17D651}"/>
              </a:ext>
            </a:extLst>
          </p:cNvPr>
          <p:cNvSpPr/>
          <p:nvPr/>
        </p:nvSpPr>
        <p:spPr>
          <a:xfrm>
            <a:off x="0" y="6423852"/>
            <a:ext cx="12192000" cy="1306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690E94B-511D-F577-1367-84A40A8E92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3870" y="1636707"/>
            <a:ext cx="6224066" cy="466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545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374B1-D055-19EF-8ECD-7BCF6D951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B4926-0E6F-B2AB-FB83-015FD24BF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3596" y="0"/>
            <a:ext cx="8388403" cy="1494979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00415-6AC3-AE1F-AF75-BC79745D5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065" y="1567543"/>
            <a:ext cx="11643872" cy="48563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>
                <a:latin typeface="Aptos" panose="020B0004020202020204" pitchFamily="34" charset="0"/>
              </a:rPr>
              <a:t>A terrible thing to have received God’s Grace in vain</a:t>
            </a:r>
          </a:p>
          <a:p>
            <a:pPr>
              <a:lnSpc>
                <a:spcPct val="100000"/>
              </a:lnSpc>
            </a:pPr>
            <a:r>
              <a:rPr lang="en-US" sz="3200" b="1" dirty="0">
                <a:latin typeface="Aptos" panose="020B0004020202020204" pitchFamily="34" charset="0"/>
              </a:rPr>
              <a:t>Just as terrible….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latin typeface="Aptos SemiBold" panose="020B0004020202020204" pitchFamily="34" charset="0"/>
              </a:rPr>
              <a:t>Not to receive it at all</a:t>
            </a:r>
          </a:p>
          <a:p>
            <a:pPr lvl="1">
              <a:lnSpc>
                <a:spcPct val="100000"/>
              </a:lnSpc>
            </a:pPr>
            <a:r>
              <a:rPr lang="en-US" sz="3000" dirty="0">
                <a:latin typeface="Aptos SemiBold" panose="020B0004020202020204" pitchFamily="34" charset="0"/>
              </a:rPr>
              <a:t>Or, not growing in it</a:t>
            </a:r>
          </a:p>
          <a:p>
            <a:pPr>
              <a:lnSpc>
                <a:spcPct val="100000"/>
              </a:lnSpc>
            </a:pPr>
            <a:r>
              <a:rPr lang="en-US" sz="3200" b="1" dirty="0">
                <a:latin typeface="Aptos" panose="020B0004020202020204" pitchFamily="34" charset="0"/>
              </a:rPr>
              <a:t>All are encouraged:</a:t>
            </a:r>
          </a:p>
          <a:p>
            <a:pPr lvl="1">
              <a:lnSpc>
                <a:spcPct val="100000"/>
              </a:lnSpc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Hebrews 12:15</a:t>
            </a:r>
          </a:p>
          <a:p>
            <a:pPr lvl="1">
              <a:lnSpc>
                <a:spcPct val="100000"/>
              </a:lnSpc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Hebrews 12:28</a:t>
            </a:r>
          </a:p>
          <a:p>
            <a:pPr lvl="1">
              <a:lnSpc>
                <a:spcPct val="100000"/>
              </a:lnSpc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Hebrews 13:9</a:t>
            </a:r>
          </a:p>
          <a:p>
            <a:pPr lvl="1">
              <a:lnSpc>
                <a:spcPct val="100000"/>
              </a:lnSpc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Aptos SemiBold" panose="020B0004020202020204" pitchFamily="34" charset="0"/>
              </a:rPr>
              <a:t>Hebrews 13:25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Aptos SemiBold" panose="020B00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736725-3760-EA36-4C3A-AA6A05A547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03597" cy="14949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E84F222-A1D4-0EF2-4CBA-B2D098F05BCC}"/>
              </a:ext>
            </a:extLst>
          </p:cNvPr>
          <p:cNvSpPr txBox="1"/>
          <p:nvPr/>
        </p:nvSpPr>
        <p:spPr>
          <a:xfrm>
            <a:off x="0" y="655448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E70055-8556-A5B9-3E20-0E83151D476E}"/>
              </a:ext>
            </a:extLst>
          </p:cNvPr>
          <p:cNvSpPr/>
          <p:nvPr/>
        </p:nvSpPr>
        <p:spPr>
          <a:xfrm>
            <a:off x="0" y="1494979"/>
            <a:ext cx="130629" cy="505950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E9DF05-FF71-AF72-95C1-C51EB79F9BF3}"/>
              </a:ext>
            </a:extLst>
          </p:cNvPr>
          <p:cNvSpPr/>
          <p:nvPr/>
        </p:nvSpPr>
        <p:spPr>
          <a:xfrm>
            <a:off x="12066493" y="1494979"/>
            <a:ext cx="130629" cy="505950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B85B3B-49C8-9B84-340F-E82A861825E0}"/>
              </a:ext>
            </a:extLst>
          </p:cNvPr>
          <p:cNvSpPr/>
          <p:nvPr/>
        </p:nvSpPr>
        <p:spPr>
          <a:xfrm>
            <a:off x="0" y="6423852"/>
            <a:ext cx="12192000" cy="1306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5F2657D-101B-D26E-E892-4B9EB96665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682" y="2165238"/>
            <a:ext cx="7192254" cy="41605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AFA5E04-DDB3-9F7C-F029-D8FD976D7FB8}"/>
              </a:ext>
            </a:extLst>
          </p:cNvPr>
          <p:cNvSpPr txBox="1"/>
          <p:nvPr/>
        </p:nvSpPr>
        <p:spPr>
          <a:xfrm>
            <a:off x="5786077" y="2566467"/>
            <a:ext cx="241278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ptos" panose="020B0004020202020204" pitchFamily="34" charset="0"/>
              </a:rPr>
              <a:t>Have you received the wonderful grace of God in your life, by….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88B2AB-D906-4ACC-E7AA-AABA523E9AFB}"/>
              </a:ext>
            </a:extLst>
          </p:cNvPr>
          <p:cNvSpPr txBox="1"/>
          <p:nvPr/>
        </p:nvSpPr>
        <p:spPr>
          <a:xfrm>
            <a:off x="8597141" y="2903283"/>
            <a:ext cx="250628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Aptos" panose="020B0004020202020204" pitchFamily="34" charset="0"/>
              </a:rPr>
              <a:t>being saved,</a:t>
            </a:r>
          </a:p>
          <a:p>
            <a:r>
              <a:rPr lang="en-US" sz="2600" dirty="0">
                <a:latin typeface="Aptos" panose="020B0004020202020204" pitchFamily="34" charset="0"/>
              </a:rPr>
              <a:t>living a holy life,</a:t>
            </a:r>
          </a:p>
          <a:p>
            <a:r>
              <a:rPr lang="en-US" sz="2600" dirty="0">
                <a:latin typeface="Aptos" panose="020B0004020202020204" pitchFamily="34" charset="0"/>
              </a:rPr>
              <a:t>growing in grace, and striving to never fall from it?</a:t>
            </a:r>
          </a:p>
        </p:txBody>
      </p:sp>
    </p:spTree>
    <p:extLst>
      <p:ext uri="{BB962C8B-B14F-4D97-AF65-F5344CB8AC3E}">
        <p14:creationId xmlns:p14="http://schemas.microsoft.com/office/powerpoint/2010/main" val="2872426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425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SemiBold</vt:lpstr>
      <vt:lpstr>Arial</vt:lpstr>
      <vt:lpstr>Calibri</vt:lpstr>
      <vt:lpstr>Calibri Light</vt:lpstr>
      <vt:lpstr>Office Theme</vt:lpstr>
      <vt:lpstr>PowerPoint Presentation</vt:lpstr>
      <vt:lpstr>What is Grace?</vt:lpstr>
      <vt:lpstr>and the Christian</vt:lpstr>
      <vt:lpstr>and the Christian</vt:lpstr>
      <vt:lpstr>and the Christian</vt:lpstr>
      <vt:lpstr>and the Christian</vt:lpstr>
      <vt:lpstr>and the Christian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Thetford</dc:creator>
  <cp:lastModifiedBy>Richard Thetford</cp:lastModifiedBy>
  <cp:revision>12</cp:revision>
  <dcterms:created xsi:type="dcterms:W3CDTF">2025-08-26T19:52:19Z</dcterms:created>
  <dcterms:modified xsi:type="dcterms:W3CDTF">2026-04-26T20:17:15Z</dcterms:modified>
</cp:coreProperties>
</file>