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BACB7-343C-1244-F253-6324A741CD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540E0F-7BEF-9E66-31B3-62E0F1B94D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8CF20-560A-BD0D-8301-1E24FD67E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82306-31F8-4590-AABA-CFF389CF7919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1C892-DD46-4275-4CA1-B9D60F36D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DAA0-29BD-48D9-78CA-320D5934E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44AB6-9860-4FEF-A7D8-7E20A54B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1061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2EA8B-BB52-B2C7-A7F1-C6959C878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47DFF5-E979-FC7C-B603-01218A7996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AB93A-4FA0-AA9A-44E6-FF894B815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82306-31F8-4590-AABA-CFF389CF7919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C6FCA-D352-8999-E672-CEB5944CD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1CCB0-529C-9209-13E2-6FC97E8B2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44AB6-9860-4FEF-A7D8-7E20A54B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181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55482A-6EFB-7B84-CEDC-8D52E8B384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B9BA84-E70B-BDEF-B46D-61C859C86B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B1B94-37AA-BC5C-DAFC-38BEB2476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82306-31F8-4590-AABA-CFF389CF7919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93420-282B-6915-7CCC-8058A6A72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671D57-39C8-6834-1E07-A57FB79F3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44AB6-9860-4FEF-A7D8-7E20A54B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0830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6562D-A702-017A-34EA-6F49FEFF6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187A3-30E7-5013-8B82-FB1ECA010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1868FC-BADC-F675-BEA4-39CD41344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82306-31F8-4590-AABA-CFF389CF7919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1100E1-B1B9-BCEE-C54D-CE654270C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61025-31CC-2EB6-8686-18F98C4E5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44AB6-9860-4FEF-A7D8-7E20A54B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554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0ABE3-397C-017E-66B9-EAF225D9A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A2EC4E-0246-80A7-9FF6-050FA20B7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CB083-FA03-1B50-A8D3-EC27AD706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82306-31F8-4590-AABA-CFF389CF7919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6886B-AE0F-86C3-563D-9D1DEA394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D6889-DCBB-6D19-8634-0648384F0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44AB6-9860-4FEF-A7D8-7E20A54B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7373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12527-F66D-AC65-FACC-3D890D0D8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B2948-D339-EB20-58EE-94D5D4A2F9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13DC55-5D3E-3FB6-41E3-CE12D1A3D1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E71AF9-C51B-4860-4162-DE28C9F39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82306-31F8-4590-AABA-CFF389CF7919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365B84-8E24-DD8A-6B55-ED93E98C3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A3FEA6-05C1-8A17-50CB-1778B8423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44AB6-9860-4FEF-A7D8-7E20A54B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057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9621E-4D1C-4845-A177-06432C92A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CFBE96-B640-CF4F-59F4-D6DB4205CF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C238AA-7F46-8E6B-11C8-9C8A701FB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B50874-1ACE-8175-74E1-C65CBB6D8B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5AE376-8FFF-C279-24BF-5A546A7CD1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1DB49E-6C63-F07E-C609-02A59E4EF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82306-31F8-4590-AABA-CFF389CF7919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C796D4-8462-48A1-86A8-EE99FEA70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91D657-EBDB-3F60-2A32-FB595793F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44AB6-9860-4FEF-A7D8-7E20A54B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8544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8FE4C-DC58-BF54-49EC-E16239061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8256F7-FC9B-7A5E-4127-534E9D8FD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82306-31F8-4590-AABA-CFF389CF7919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B6F85C-ED1E-156D-6814-38A460783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1F1E03-CEAD-8616-FBEA-6E0B3196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44AB6-9860-4FEF-A7D8-7E20A54B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0416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4C5F6D-110C-A99C-22D2-9681C941A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82306-31F8-4590-AABA-CFF389CF7919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437A18-33CC-25F7-F9E0-EC63DEC51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B7981E-3C24-A76E-1874-19EFD59EF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44AB6-9860-4FEF-A7D8-7E20A54B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3445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52BD5-747D-B24D-04C6-05F8BC148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5ECBC-165D-5211-0963-471273ED8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6618D2-2A66-8A2F-56A4-15A211CC0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E5AC3C-E8EC-BF38-C21F-0508BEA29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82306-31F8-4590-AABA-CFF389CF7919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CE64D-917B-0CB8-C9D3-21911E443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9E9CD3-A239-83F6-69B4-479D75233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44AB6-9860-4FEF-A7D8-7E20A54B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3240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6517F-A3D5-79AF-34E3-4E705DC92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402E6E-6740-4FD3-0A77-064DB5037E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E25007-91DD-5230-D0A2-B081BD2DEA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10D0D0-D0BB-0126-08EB-194F29673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82306-31F8-4590-AABA-CFF389CF7919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B25A18-7D14-3FDB-7507-21A308148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796F9-E0AB-0D12-4843-B542A4904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44AB6-9860-4FEF-A7D8-7E20A54B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2892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8A4B17-AEA0-7D87-B0C9-888ADAF88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B1690F-D4E4-767D-0DC9-0F420BE21E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6BCFA-B47B-7180-FAF6-BD3E1E27FE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82306-31F8-4590-AABA-CFF389CF7919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43639-18D1-2DC0-EE42-BEAEB89494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88B32-8531-5EF9-FB88-CAEDF7CA98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44AB6-9860-4FEF-A7D8-7E20A54B0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132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2730CF2-E44C-F316-A6B1-E91C4F73C8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5621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F94B90-EDE0-7867-2DA5-EF117FF2E5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02628" y="231015"/>
            <a:ext cx="7217869" cy="1974303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No Repentance,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</a:br>
            <a: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No Fellowship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D31D95-4604-9FA1-68C5-91F8E7E509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2868" y="5136774"/>
            <a:ext cx="3178629" cy="605117"/>
          </a:xfrm>
        </p:spPr>
        <p:txBody>
          <a:bodyPr>
            <a:normAutofit fontScale="92500" lnSpcReduction="20000"/>
          </a:bodyPr>
          <a:lstStyle/>
          <a:p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miBold" panose="020B0004020202020204" pitchFamily="34" charset="0"/>
              </a:rPr>
              <a:t>Luke 13:1-5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097C4B-C7D7-A45D-B5EF-FBC547EA6B7D}"/>
              </a:ext>
            </a:extLst>
          </p:cNvPr>
          <p:cNvSpPr txBox="1"/>
          <p:nvPr/>
        </p:nvSpPr>
        <p:spPr>
          <a:xfrm>
            <a:off x="0" y="6554481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Richard Thetford									      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3504321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26804-6CA4-DEC6-32C4-0CAE1A5BF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8" y="365125"/>
            <a:ext cx="11479946" cy="132556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The Need for Repentance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D6896-E346-8B23-1816-EC53E6A69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518" y="1825625"/>
            <a:ext cx="11479946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sz="3200" b="1" dirty="0">
                <a:latin typeface="Aptos" panose="020B0004020202020204" pitchFamily="34" charset="0"/>
              </a:rPr>
              <a:t>All responsible people are guilty</a:t>
            </a:r>
            <a:br>
              <a:rPr lang="en-US" sz="3200" b="1" dirty="0">
                <a:latin typeface="Aptos" panose="020B0004020202020204" pitchFamily="34" charset="0"/>
              </a:rPr>
            </a:br>
            <a:r>
              <a:rPr lang="en-US" sz="3200" b="1" dirty="0">
                <a:latin typeface="Aptos" panose="020B0004020202020204" pitchFamily="34" charset="0"/>
              </a:rPr>
              <a:t>of sin and deserve punishment</a:t>
            </a:r>
          </a:p>
          <a:p>
            <a:pPr lvl="1">
              <a:lnSpc>
                <a:spcPct val="110000"/>
              </a:lnSpc>
            </a:pPr>
            <a:r>
              <a:rPr lang="en-US" sz="3000" dirty="0">
                <a:solidFill>
                  <a:srgbClr val="0070C0"/>
                </a:solidFill>
                <a:latin typeface="Aptos SemiBold" panose="020B0004020202020204" pitchFamily="34" charset="0"/>
              </a:rPr>
              <a:t>Romans 3:23</a:t>
            </a:r>
          </a:p>
          <a:p>
            <a:pPr lvl="1">
              <a:lnSpc>
                <a:spcPct val="110000"/>
              </a:lnSpc>
            </a:pPr>
            <a:r>
              <a:rPr lang="en-US" sz="3000" dirty="0">
                <a:solidFill>
                  <a:srgbClr val="0070C0"/>
                </a:solidFill>
                <a:latin typeface="Aptos SemiBold" panose="020B0004020202020204" pitchFamily="34" charset="0"/>
              </a:rPr>
              <a:t>Romans 6:23</a:t>
            </a:r>
          </a:p>
          <a:p>
            <a:pPr>
              <a:lnSpc>
                <a:spcPct val="110000"/>
              </a:lnSpc>
            </a:pPr>
            <a:r>
              <a:rPr lang="en-US" sz="3200" b="1" dirty="0">
                <a:latin typeface="Aptos" panose="020B0004020202020204" pitchFamily="34" charset="0"/>
              </a:rPr>
              <a:t>Why are the unrepentant</a:t>
            </a:r>
            <a:br>
              <a:rPr lang="en-US" sz="3200" b="1" dirty="0">
                <a:latin typeface="Aptos" panose="020B0004020202020204" pitchFamily="34" charset="0"/>
              </a:rPr>
            </a:br>
            <a:r>
              <a:rPr lang="en-US" sz="3200" b="1" dirty="0">
                <a:latin typeface="Aptos" panose="020B0004020202020204" pitchFamily="34" charset="0"/>
              </a:rPr>
              <a:t>condemned?</a:t>
            </a:r>
          </a:p>
          <a:p>
            <a:pPr lvl="1">
              <a:lnSpc>
                <a:spcPct val="110000"/>
              </a:lnSpc>
            </a:pPr>
            <a:r>
              <a:rPr lang="en-US" sz="3000" dirty="0">
                <a:solidFill>
                  <a:srgbClr val="0070C0"/>
                </a:solidFill>
                <a:latin typeface="Aptos SemiBold" panose="020B0004020202020204" pitchFamily="34" charset="0"/>
              </a:rPr>
              <a:t>1 John 3:4</a:t>
            </a:r>
          </a:p>
          <a:p>
            <a:pPr lvl="1">
              <a:lnSpc>
                <a:spcPct val="110000"/>
              </a:lnSpc>
            </a:pPr>
            <a:r>
              <a:rPr lang="en-US" sz="3000" dirty="0">
                <a:solidFill>
                  <a:srgbClr val="0070C0"/>
                </a:solidFill>
                <a:latin typeface="Aptos SemiBold" panose="020B0004020202020204" pitchFamily="34" charset="0"/>
              </a:rPr>
              <a:t>1 John 5:17</a:t>
            </a:r>
          </a:p>
          <a:p>
            <a:pPr lvl="1">
              <a:lnSpc>
                <a:spcPct val="110000"/>
              </a:lnSpc>
            </a:pPr>
            <a:r>
              <a:rPr lang="en-US" sz="3000" dirty="0">
                <a:solidFill>
                  <a:srgbClr val="0070C0"/>
                </a:solidFill>
                <a:latin typeface="Aptos SemiBold" panose="020B0004020202020204" pitchFamily="34" charset="0"/>
              </a:rPr>
              <a:t>James 4:17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B347E2-5AD5-1046-3E12-BD6ADE6EF5A0}"/>
              </a:ext>
            </a:extLst>
          </p:cNvPr>
          <p:cNvSpPr/>
          <p:nvPr/>
        </p:nvSpPr>
        <p:spPr>
          <a:xfrm>
            <a:off x="0" y="-1"/>
            <a:ext cx="145997" cy="6554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1">
                    <a:lumMod val="50000"/>
                  </a:schemeClr>
                </a:solidFill>
              </a:ln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10D748-AE38-0B41-BB76-03458C22B473}"/>
              </a:ext>
            </a:extLst>
          </p:cNvPr>
          <p:cNvSpPr txBox="1"/>
          <p:nvPr/>
        </p:nvSpPr>
        <p:spPr>
          <a:xfrm>
            <a:off x="0" y="6554481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Richard Thetford									                       www.thetfordcountry.com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517961-BD2A-D3E9-5C2D-B19D68797B38}"/>
              </a:ext>
            </a:extLst>
          </p:cNvPr>
          <p:cNvSpPr/>
          <p:nvPr/>
        </p:nvSpPr>
        <p:spPr>
          <a:xfrm>
            <a:off x="12046003" y="-2"/>
            <a:ext cx="145997" cy="6554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1">
                    <a:lumMod val="50000"/>
                  </a:schemeClr>
                </a:solidFill>
              </a:ln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531B62-37A8-FB9F-65C6-8728B24E29AF}"/>
              </a:ext>
            </a:extLst>
          </p:cNvPr>
          <p:cNvSpPr/>
          <p:nvPr/>
        </p:nvSpPr>
        <p:spPr>
          <a:xfrm>
            <a:off x="0" y="-2"/>
            <a:ext cx="12192000" cy="15368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B4BBB2-591E-883A-46DA-44E689B0CB80}"/>
              </a:ext>
            </a:extLst>
          </p:cNvPr>
          <p:cNvSpPr/>
          <p:nvPr/>
        </p:nvSpPr>
        <p:spPr>
          <a:xfrm>
            <a:off x="0" y="6400796"/>
            <a:ext cx="12192000" cy="15368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6024D91-AB66-B2B8-000B-6A08A4F925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969" y="1825623"/>
            <a:ext cx="4421496" cy="4421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5683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CEFA66-7C46-A990-6CFC-1FC3E547A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964FF-1D41-9EF6-0129-6D873D7D6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8" y="365125"/>
            <a:ext cx="11479946" cy="132556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Hindrances to Repentance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9C82A-49CF-CA0A-1674-29485BE69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518" y="1825625"/>
            <a:ext cx="11479946" cy="435133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3200" b="1" dirty="0">
                <a:latin typeface="Aptos" panose="020B0004020202020204" pitchFamily="34" charset="0"/>
              </a:rPr>
              <a:t>Stubbornness</a:t>
            </a:r>
          </a:p>
          <a:p>
            <a:pPr lvl="1">
              <a:lnSpc>
                <a:spcPct val="110000"/>
              </a:lnSpc>
            </a:pPr>
            <a:r>
              <a:rPr lang="en-US" sz="3000" dirty="0">
                <a:solidFill>
                  <a:srgbClr val="0070C0"/>
                </a:solidFill>
                <a:latin typeface="Aptos SemiBold" panose="020B0004020202020204" pitchFamily="34" charset="0"/>
              </a:rPr>
              <a:t>Acts 7:51-58</a:t>
            </a:r>
          </a:p>
          <a:p>
            <a:pPr>
              <a:lnSpc>
                <a:spcPct val="110000"/>
              </a:lnSpc>
            </a:pPr>
            <a:r>
              <a:rPr lang="en-US" sz="3200" b="1" dirty="0">
                <a:latin typeface="Aptos" panose="020B0004020202020204" pitchFamily="34" charset="0"/>
              </a:rPr>
              <a:t>A lack of sorrow for sin</a:t>
            </a:r>
          </a:p>
          <a:p>
            <a:pPr lvl="1">
              <a:lnSpc>
                <a:spcPct val="110000"/>
              </a:lnSpc>
            </a:pPr>
            <a:r>
              <a:rPr lang="en-US" sz="3000" dirty="0">
                <a:solidFill>
                  <a:srgbClr val="0070C0"/>
                </a:solidFill>
                <a:latin typeface="Aptos SemiBold" panose="020B0004020202020204" pitchFamily="34" charset="0"/>
              </a:rPr>
              <a:t>2 Corinthians 7:10-11</a:t>
            </a:r>
          </a:p>
          <a:p>
            <a:pPr>
              <a:lnSpc>
                <a:spcPct val="110000"/>
              </a:lnSpc>
            </a:pPr>
            <a:r>
              <a:rPr lang="en-US" sz="3200" b="1" dirty="0">
                <a:latin typeface="Aptos" panose="020B0004020202020204" pitchFamily="34" charset="0"/>
              </a:rPr>
              <a:t>Ignorance</a:t>
            </a:r>
          </a:p>
          <a:p>
            <a:pPr lvl="1">
              <a:lnSpc>
                <a:spcPct val="110000"/>
              </a:lnSpc>
            </a:pPr>
            <a:r>
              <a:rPr lang="en-US" sz="3000" dirty="0">
                <a:solidFill>
                  <a:srgbClr val="0070C0"/>
                </a:solidFill>
                <a:latin typeface="Aptos SemiBold" panose="020B0004020202020204" pitchFamily="34" charset="0"/>
              </a:rPr>
              <a:t>1 Timothy 1:12-13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88EEFBB-29EE-1B03-E6FF-9D8AD7A56383}"/>
              </a:ext>
            </a:extLst>
          </p:cNvPr>
          <p:cNvSpPr/>
          <p:nvPr/>
        </p:nvSpPr>
        <p:spPr>
          <a:xfrm>
            <a:off x="0" y="-1"/>
            <a:ext cx="145997" cy="6554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1">
                    <a:lumMod val="50000"/>
                  </a:schemeClr>
                </a:solidFill>
              </a:ln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4DDDB9-C3E0-8423-764A-C752DFAE2963}"/>
              </a:ext>
            </a:extLst>
          </p:cNvPr>
          <p:cNvSpPr txBox="1"/>
          <p:nvPr/>
        </p:nvSpPr>
        <p:spPr>
          <a:xfrm>
            <a:off x="0" y="6554481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Richard Thetford									                       www.thetfordcountry.com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38DBD6-C4A1-445F-47CC-2F9E357848DD}"/>
              </a:ext>
            </a:extLst>
          </p:cNvPr>
          <p:cNvSpPr/>
          <p:nvPr/>
        </p:nvSpPr>
        <p:spPr>
          <a:xfrm>
            <a:off x="12046003" y="-2"/>
            <a:ext cx="145997" cy="6554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1">
                    <a:lumMod val="50000"/>
                  </a:schemeClr>
                </a:solidFill>
              </a:ln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C31220-FBB7-E87E-D2AE-326DD295B205}"/>
              </a:ext>
            </a:extLst>
          </p:cNvPr>
          <p:cNvSpPr/>
          <p:nvPr/>
        </p:nvSpPr>
        <p:spPr>
          <a:xfrm>
            <a:off x="0" y="-2"/>
            <a:ext cx="12192000" cy="15368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91FFA0A-2104-7A1E-FE8E-FACF838E9060}"/>
              </a:ext>
            </a:extLst>
          </p:cNvPr>
          <p:cNvSpPr/>
          <p:nvPr/>
        </p:nvSpPr>
        <p:spPr>
          <a:xfrm>
            <a:off x="0" y="6400796"/>
            <a:ext cx="12192000" cy="15368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589EB30-A7AE-88AE-DE1D-514B33A4E4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453" y="1895781"/>
            <a:ext cx="6879011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3336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C7720D-0C69-2E07-4C77-2B4588C5B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C0D46-B982-78C1-DED2-CAEE7C3A4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8" y="365125"/>
            <a:ext cx="11479946" cy="132556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The Urgency of Repentance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D195A-243A-7500-812A-047489127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518" y="1825625"/>
            <a:ext cx="11479946" cy="435133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sz="3200" b="1" dirty="0">
                <a:latin typeface="Aptos" panose="020B0004020202020204" pitchFamily="34" charset="0"/>
              </a:rPr>
              <a:t>Jesus’ statement</a:t>
            </a:r>
            <a:br>
              <a:rPr lang="en-US" sz="3200" b="1" dirty="0">
                <a:latin typeface="Aptos" panose="020B0004020202020204" pitchFamily="34" charset="0"/>
              </a:rPr>
            </a:br>
            <a:r>
              <a:rPr lang="en-US" sz="3200" dirty="0">
                <a:solidFill>
                  <a:srgbClr val="C00000"/>
                </a:solidFill>
                <a:latin typeface="Aptos" panose="020B0004020202020204" pitchFamily="34" charset="0"/>
              </a:rPr>
              <a:t>“unless you repent,</a:t>
            </a:r>
            <a:br>
              <a:rPr lang="en-US" sz="3200" dirty="0">
                <a:solidFill>
                  <a:srgbClr val="C00000"/>
                </a:solidFill>
                <a:latin typeface="Aptos" panose="020B0004020202020204" pitchFamily="34" charset="0"/>
              </a:rPr>
            </a:br>
            <a:r>
              <a:rPr lang="en-US" sz="3200" dirty="0">
                <a:solidFill>
                  <a:srgbClr val="C00000"/>
                </a:solidFill>
                <a:latin typeface="Aptos" panose="020B0004020202020204" pitchFamily="34" charset="0"/>
              </a:rPr>
              <a:t>you will likewise perish”</a:t>
            </a:r>
          </a:p>
          <a:p>
            <a:pPr lvl="1">
              <a:lnSpc>
                <a:spcPct val="110000"/>
              </a:lnSpc>
            </a:pPr>
            <a:r>
              <a:rPr lang="en-US" sz="3000" dirty="0">
                <a:solidFill>
                  <a:srgbClr val="0070C0"/>
                </a:solidFill>
                <a:latin typeface="Aptos SemiBold" panose="020B0004020202020204" pitchFamily="34" charset="0"/>
              </a:rPr>
              <a:t>Acts 17:30-31</a:t>
            </a:r>
          </a:p>
          <a:p>
            <a:pPr>
              <a:lnSpc>
                <a:spcPct val="110000"/>
              </a:lnSpc>
            </a:pPr>
            <a:r>
              <a:rPr lang="en-US" sz="3200" b="1" dirty="0">
                <a:latin typeface="Aptos" panose="020B0004020202020204" pitchFamily="34" charset="0"/>
              </a:rPr>
              <a:t>Those lost in sin</a:t>
            </a:r>
          </a:p>
          <a:p>
            <a:pPr lvl="1">
              <a:lnSpc>
                <a:spcPct val="110000"/>
              </a:lnSpc>
            </a:pPr>
            <a:r>
              <a:rPr lang="en-US" sz="3000" dirty="0">
                <a:solidFill>
                  <a:srgbClr val="0070C0"/>
                </a:solidFill>
                <a:latin typeface="Aptos SemiBold" panose="020B0004020202020204" pitchFamily="34" charset="0"/>
              </a:rPr>
              <a:t>Acts 2:36-38</a:t>
            </a:r>
          </a:p>
          <a:p>
            <a:pPr>
              <a:lnSpc>
                <a:spcPct val="110000"/>
              </a:lnSpc>
            </a:pPr>
            <a:r>
              <a:rPr lang="en-US" sz="3200" b="1" dirty="0">
                <a:latin typeface="Aptos" panose="020B0004020202020204" pitchFamily="34" charset="0"/>
              </a:rPr>
              <a:t>Those who have left the faith</a:t>
            </a:r>
          </a:p>
          <a:p>
            <a:pPr lvl="1">
              <a:lnSpc>
                <a:spcPct val="110000"/>
              </a:lnSpc>
            </a:pPr>
            <a:r>
              <a:rPr lang="en-US" sz="3000" dirty="0">
                <a:solidFill>
                  <a:srgbClr val="0070C0"/>
                </a:solidFill>
                <a:latin typeface="Aptos SemiBold" panose="020B0004020202020204" pitchFamily="34" charset="0"/>
              </a:rPr>
              <a:t>Acts 8:20-22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0143ABA-23CE-C95E-FAB9-F9473FEE7419}"/>
              </a:ext>
            </a:extLst>
          </p:cNvPr>
          <p:cNvSpPr/>
          <p:nvPr/>
        </p:nvSpPr>
        <p:spPr>
          <a:xfrm>
            <a:off x="0" y="-1"/>
            <a:ext cx="145997" cy="6554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1">
                    <a:lumMod val="50000"/>
                  </a:schemeClr>
                </a:solidFill>
              </a:ln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C44B6F-9987-2397-C572-4B1E4BA17ADE}"/>
              </a:ext>
            </a:extLst>
          </p:cNvPr>
          <p:cNvSpPr txBox="1"/>
          <p:nvPr/>
        </p:nvSpPr>
        <p:spPr>
          <a:xfrm>
            <a:off x="0" y="6554481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Richard Thetford									                       www.thetfordcountry.com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E9F38C-6EE4-5BF5-D1B9-E191553F94A3}"/>
              </a:ext>
            </a:extLst>
          </p:cNvPr>
          <p:cNvSpPr/>
          <p:nvPr/>
        </p:nvSpPr>
        <p:spPr>
          <a:xfrm>
            <a:off x="12046003" y="-2"/>
            <a:ext cx="145997" cy="6554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1">
                    <a:lumMod val="50000"/>
                  </a:schemeClr>
                </a:solidFill>
              </a:ln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8AC4F2-F08B-D277-F70A-422EC0954B16}"/>
              </a:ext>
            </a:extLst>
          </p:cNvPr>
          <p:cNvSpPr/>
          <p:nvPr/>
        </p:nvSpPr>
        <p:spPr>
          <a:xfrm>
            <a:off x="0" y="-2"/>
            <a:ext cx="12192000" cy="15368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096DA5-09B8-53A6-6283-0CB29FB368D1}"/>
              </a:ext>
            </a:extLst>
          </p:cNvPr>
          <p:cNvSpPr/>
          <p:nvPr/>
        </p:nvSpPr>
        <p:spPr>
          <a:xfrm>
            <a:off x="0" y="6400796"/>
            <a:ext cx="12192000" cy="15368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44F87B1-9257-1E11-822E-F87528C626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5324" y="1838277"/>
            <a:ext cx="5371140" cy="4422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9967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264C7-DE5D-E567-2FB1-57BC5EDC7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E305D-6025-ECE9-B125-3A3965B1E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8" y="365125"/>
            <a:ext cx="11479946" cy="132556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ECEF3-900D-A8BB-FFB8-47F393626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518" y="1825625"/>
            <a:ext cx="11479946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4000" dirty="0">
                <a:solidFill>
                  <a:srgbClr val="0070C0"/>
                </a:solidFill>
                <a:latin typeface="Aptos SemiBold" panose="020B0004020202020204" pitchFamily="34" charset="0"/>
              </a:rPr>
              <a:t>Then He said to them, “Thus it is written, and thus it was necessary for the Christ to suffer and to rise from the dead the third day, and that </a:t>
            </a:r>
            <a:r>
              <a:rPr lang="en-US" sz="4000" dirty="0">
                <a:solidFill>
                  <a:srgbClr val="0070C0"/>
                </a:solidFill>
                <a:highlight>
                  <a:srgbClr val="FFFF00"/>
                </a:highlight>
                <a:latin typeface="Aptos SemiBold" panose="020B0004020202020204" pitchFamily="34" charset="0"/>
              </a:rPr>
              <a:t>repentance</a:t>
            </a:r>
            <a:r>
              <a:rPr lang="en-US" sz="4000" dirty="0">
                <a:solidFill>
                  <a:srgbClr val="0070C0"/>
                </a:solidFill>
                <a:latin typeface="Aptos SemiBold" panose="020B0004020202020204" pitchFamily="34" charset="0"/>
              </a:rPr>
              <a:t> and remission of sins should be preached in His name to all nations, beginning at Jerusalem.”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70C0"/>
                </a:solidFill>
                <a:latin typeface="Aptos" panose="020B0004020202020204" pitchFamily="34" charset="0"/>
              </a:rPr>
              <a:t>Luke 24:46-47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CC4D48-00F8-57B2-D822-8EE23D9F03D7}"/>
              </a:ext>
            </a:extLst>
          </p:cNvPr>
          <p:cNvSpPr/>
          <p:nvPr/>
        </p:nvSpPr>
        <p:spPr>
          <a:xfrm>
            <a:off x="0" y="-1"/>
            <a:ext cx="145997" cy="6554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1">
                    <a:lumMod val="50000"/>
                  </a:schemeClr>
                </a:solidFill>
              </a:ln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466E91-65D2-C0D2-3AAB-E50516A08CE6}"/>
              </a:ext>
            </a:extLst>
          </p:cNvPr>
          <p:cNvSpPr txBox="1"/>
          <p:nvPr/>
        </p:nvSpPr>
        <p:spPr>
          <a:xfrm>
            <a:off x="0" y="6554481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Richard Thetford									                       www.thetfordcountry.com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8125DB-58D8-628D-6265-1CBCD6ECE96C}"/>
              </a:ext>
            </a:extLst>
          </p:cNvPr>
          <p:cNvSpPr/>
          <p:nvPr/>
        </p:nvSpPr>
        <p:spPr>
          <a:xfrm>
            <a:off x="12046003" y="-2"/>
            <a:ext cx="145997" cy="6554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1">
                    <a:lumMod val="50000"/>
                  </a:schemeClr>
                </a:solidFill>
              </a:ln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2B882F-E6FB-D6B2-1356-693EE71B300B}"/>
              </a:ext>
            </a:extLst>
          </p:cNvPr>
          <p:cNvSpPr/>
          <p:nvPr/>
        </p:nvSpPr>
        <p:spPr>
          <a:xfrm>
            <a:off x="0" y="-2"/>
            <a:ext cx="12192000" cy="15368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4BEAD66-5BF3-B0E1-5CCD-CD1CA1CCDFAD}"/>
              </a:ext>
            </a:extLst>
          </p:cNvPr>
          <p:cNvSpPr/>
          <p:nvPr/>
        </p:nvSpPr>
        <p:spPr>
          <a:xfrm>
            <a:off x="0" y="6400796"/>
            <a:ext cx="12192000" cy="15368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2761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237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SemiBold</vt:lpstr>
      <vt:lpstr>Arial</vt:lpstr>
      <vt:lpstr>Calibri</vt:lpstr>
      <vt:lpstr>Calibri Light</vt:lpstr>
      <vt:lpstr>Office Theme</vt:lpstr>
      <vt:lpstr>No Repentance, No Fellowship</vt:lpstr>
      <vt:lpstr>The Need for Repentance</vt:lpstr>
      <vt:lpstr>Hindrances to Repentance</vt:lpstr>
      <vt:lpstr>The Urgency of Repentance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Thetford</dc:creator>
  <cp:lastModifiedBy>Richard Thetford</cp:lastModifiedBy>
  <cp:revision>5</cp:revision>
  <dcterms:created xsi:type="dcterms:W3CDTF">2025-08-27T22:07:05Z</dcterms:created>
  <dcterms:modified xsi:type="dcterms:W3CDTF">2026-05-04T02:34:01Z</dcterms:modified>
</cp:coreProperties>
</file>