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CCFF"/>
    <a:srgbClr val="C8E6EE"/>
    <a:srgbClr val="B6DD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1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20524-DFCD-4DA3-8205-968D9518B483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44586-6189-4ABD-B1CB-A9A2CCA887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C577D-0C85-44C8-A4A8-B26852C7C30E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986FF-F33B-41E0-B2D3-009F1A1EAB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DCFE5-59C9-430E-AC31-E6601F1F93D9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EA5E1-E9EC-4C6C-A0E5-90A957D990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374A4-5162-43EF-A77B-44C6A6225F82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DEDB0-5A25-4EC9-8E0C-F9421BD295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EF30D-B674-4C9D-95B6-029AE8C14F56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13ACF-2C06-40B2-B7BE-A82C058986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ABDED-2555-4EA0-843F-844FF879BF77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C3F4A-39F8-4912-BD23-34D50FAED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08192-4896-4A9E-B0D7-A1EE6A4578D4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1E226-BD9A-49CB-88B9-4E5FA58428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FD21C-EE18-4743-B877-AD80AC7624D2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A7E20-01D3-4AB4-98C6-8092013E98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C7AD0-1F42-4CD4-8C8C-33DD92E5E125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F2739-F235-431A-9647-DE63D85AA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B6FE1-A26E-4BF9-BE3C-2137A6704BCF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FBED6-B074-4AE3-A03D-F549838D35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3A8F3-0BAB-4817-9BA7-E2D3566F9DF2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B9DC3-6B6B-4809-9220-1798B34185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E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AEE63E-301D-4448-AB9B-96FDC6BC7BF6}" type="datetimeFigureOut">
              <a:rPr lang="en-US"/>
              <a:pPr>
                <a:defRPr/>
              </a:pPr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4C386-4A88-475A-82C1-38324A5FCA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76200"/>
            <a:ext cx="8686800" cy="7810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055" name="Picture 7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095375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048000"/>
            <a:ext cx="3643312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53287" y="3048000"/>
            <a:ext cx="364331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31937" y="3276601"/>
            <a:ext cx="2971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latin typeface="Arial" pitchFamily="34" charset="0"/>
                <a:cs typeface="Arial" pitchFamily="34" charset="0"/>
              </a:rPr>
              <a:t>“For by grace you have been saved through faith, and that not of yourselves; it is the gift of God, not of works, lest anyone should boast.”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634286" y="3735388"/>
            <a:ext cx="28956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dirty="0">
                <a:latin typeface="Arial" pitchFamily="34" charset="0"/>
                <a:cs typeface="Arial" pitchFamily="34" charset="0"/>
              </a:rPr>
              <a:t>“You see then that a man is justified by works, and not by faith only.”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1219200" y="1295400"/>
            <a:ext cx="2590800" cy="1676400"/>
          </a:xfrm>
          <a:prstGeom prst="wedgeRoundRectCallout">
            <a:avLst/>
          </a:prstGeom>
          <a:solidFill>
            <a:srgbClr val="000066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219200" y="1870076"/>
            <a:ext cx="25908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Ephesians 2:8-9</a:t>
            </a:r>
          </a:p>
        </p:txBody>
      </p:sp>
      <p:sp>
        <p:nvSpPr>
          <p:cNvPr id="17" name="Rounded Rectangular Callout 16"/>
          <p:cNvSpPr/>
          <p:nvPr/>
        </p:nvSpPr>
        <p:spPr>
          <a:xfrm>
            <a:off x="8305800" y="1371600"/>
            <a:ext cx="2667000" cy="1676400"/>
          </a:xfrm>
          <a:prstGeom prst="wedgeRoundRectCallout">
            <a:avLst/>
          </a:prstGeom>
          <a:solidFill>
            <a:srgbClr val="000066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382000" y="1946276"/>
            <a:ext cx="2590800" cy="492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James 2:24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AA00C0-C0F5-40D3-BEC5-1703DD248D55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/>
      <p:bldP spid="17" grpId="0" animBg="1"/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971800"/>
            <a:ext cx="3886200" cy="3505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 God Gave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God Has Spoken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Conditional Gift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 By Our Own Works or Law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Spirit of Grace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72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2800" y="1143000"/>
            <a:ext cx="39624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Man’s  side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Hebrews 5:8-9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086600" y="2971800"/>
            <a:ext cx="3962400" cy="3048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Works of God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John 9:4; 6:28-29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Acts 10:34-35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Philippians 2:12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Colossians 2:12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3D14F4-2FC5-4FF8-83DE-5CC52E5B1ABE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E3458713-5A9D-4508-8371-1EEB92C846F0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71D1A84-C16C-451B-B2C9-9165147E25FF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EDE2421-76C5-47CF-A6F0-8FC68962014F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75FEBBA-3D6D-459B-A60B-333C3E5AF659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7A1AF9-0BCA-44B3-9478-0099089929BA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971800"/>
            <a:ext cx="3886200" cy="3505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 God Gave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God Has Spoken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Conditional Gift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 By Our Own Works or Law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Spirit of Grace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6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2800" y="1143000"/>
            <a:ext cx="39624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Man’s  side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Hebrews 5:8-9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162800" y="2971800"/>
            <a:ext cx="3886200" cy="3048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Live Up to the Spirit of Grace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Revelation 2:10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2 Peter 2:20-22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C1D2A60-4F0A-44FA-BE3C-F1B7F2204732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3BB23CE-95B1-4106-AF50-A4ED6E7D4AE4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F2EAF48-6B6A-42BC-A499-A645CE4D3713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844473F-FD8A-4FDA-A21F-165BE0FFB36F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0D5C4CD-AA9D-4830-BEA7-DE585100D763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4C61F0-52A0-4683-8B15-E12594239DE9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971800"/>
            <a:ext cx="3886200" cy="3505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 God Gave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God Has Spoken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Conditional Gift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 By Our Own Works or Law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Spirit of Grace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20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2800" y="1143000"/>
            <a:ext cx="39624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Man’s  side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Hebrews 5:8-9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162800" y="2971800"/>
            <a:ext cx="3886200" cy="3581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All Sinned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Man Must Hear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Come to Grace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Works of God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Live Up to the Spirit of Grace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12D976-1A8F-4480-A0AA-FF4CA7C52FA6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222E4C98-25E9-4F87-A135-32F2ACC10C9F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E79992-2DC6-434C-858F-7B35C445F05C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C689817-2CA0-473E-9C97-E09C50C7F31E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3A3E92D-E998-48CF-A7F7-8E2876ECFE96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F47008-83D0-466A-8F3D-B96680F5257F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3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2676526"/>
            <a:ext cx="2286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51:11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2800" y="1143000"/>
            <a:ext cx="39624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Man’s  side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19200" y="1828800"/>
            <a:ext cx="2667000" cy="1066800"/>
          </a:xfrm>
          <a:prstGeom prst="rect">
            <a:avLst/>
          </a:prstGeom>
          <a:noFill/>
        </p:spPr>
        <p:txBody>
          <a:bodyPr wrap="none">
            <a:prstTxWarp prst="textWave1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Promise of Joy</a:t>
            </a: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048000"/>
            <a:ext cx="3643312" cy="3321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62000" y="3236655"/>
            <a:ext cx="2971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“So the ransomed of the Lord shall return, And come to Zion with singing, With everlasting joy on their heads. They shall obtain joy and gladness;  Sorrow and sighing shall flee away.”</a:t>
            </a:r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1487" y="3048000"/>
            <a:ext cx="3643313" cy="3321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8480424" y="3392487"/>
            <a:ext cx="28956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“Now when they came up out of the water, the Spirit of the Lord caught Philip away, so that the eunuch saw him no more; and he went on his way rejoicing.”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229600" y="1752600"/>
            <a:ext cx="2819400" cy="914400"/>
          </a:xfrm>
          <a:prstGeom prst="rect">
            <a:avLst/>
          </a:prstGeom>
          <a:noFill/>
        </p:spPr>
        <p:txBody>
          <a:bodyPr wrap="none">
            <a:prstTxWarp prst="textWave1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Fulfillment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0" y="2667001"/>
            <a:ext cx="2895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Acts 2:47; 8:39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6F4A541-C4E0-47F3-B957-C83D292E5AC9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BFD0878F-4AC2-4428-91D5-4AEB1E517BF4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C86A077-E30B-4369-855A-DD8AB18D4A37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5186C6A-DDE1-415E-81C1-04F7B2BD148A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137E5F4-2C8D-461C-8417-58567D81E69A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299250-1E0C-4082-B48A-61BA80D5B9D4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0" grpId="0"/>
      <p:bldP spid="22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304800" y="990600"/>
            <a:ext cx="11582400" cy="457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28600" y="1447800"/>
            <a:ext cx="11811000" cy="508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04800" y="914400"/>
            <a:ext cx="11582400" cy="584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FULFILLMENT OF GRACE!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57200" y="1828800"/>
            <a:ext cx="113538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atin typeface="Arial" pitchFamily="34" charset="0"/>
                <a:cs typeface="Arial" pitchFamily="34" charset="0"/>
              </a:rPr>
              <a:t>And he brought them out and said, </a:t>
            </a:r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"Sirs, what must I do to be saved?“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So they said, "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Believe on the Lord Jesus Christ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, and you will be saved, you and your household.” 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Then they spoke the word of the Lord to him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and to all who were in his house. And he took them the same hour of the night and </a:t>
            </a:r>
            <a:r>
              <a:rPr lang="en-US" sz="3000" u="sng" dirty="0">
                <a:latin typeface="Arial" pitchFamily="34" charset="0"/>
                <a:cs typeface="Arial" pitchFamily="34" charset="0"/>
              </a:rPr>
              <a:t>washed their stripes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. And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immediately he and all his family were </a:t>
            </a:r>
            <a:r>
              <a:rPr lang="en-US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baptized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. Now when he had brought them into his house, he set food before them; and </a:t>
            </a:r>
            <a:r>
              <a:rPr lang="en-US" sz="30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he rejoiced, having believed in God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with all his household.</a:t>
            </a:r>
          </a:p>
          <a:p>
            <a:pPr algn="ctr"/>
            <a:r>
              <a:rPr lang="en-US" sz="3000" b="1" dirty="0">
                <a:latin typeface="Arial" pitchFamily="34" charset="0"/>
                <a:cs typeface="Arial" pitchFamily="34" charset="0"/>
              </a:rPr>
              <a:t>Acts 16:30-34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4741F1-D83F-4FA4-B2A8-E006155E9263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75B7AD6-47A6-4517-8F2D-779DCB26F8A7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4E48CF-2B95-4F58-93B7-85D101D61345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304B872-78CF-4F99-A65F-346D099DEFD9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51081C-55E0-4E0F-BFE6-A703FA398294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87018B-3E52-4B8F-A03E-D288D42178F5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uge_39_19892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0" y="4191000"/>
            <a:ext cx="16002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woman study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191000"/>
            <a:ext cx="1573213" cy="2105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11" descr="untitled.bmp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799" y="2514600"/>
            <a:ext cx="11582399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25"/>
          <p:cNvSpPr/>
          <p:nvPr/>
        </p:nvSpPr>
        <p:spPr>
          <a:xfrm>
            <a:off x="304797" y="3733800"/>
            <a:ext cx="11582399" cy="457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0" y="3657600"/>
            <a:ext cx="7848600" cy="584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God gave it – you must accept it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3400" y="1057870"/>
            <a:ext cx="11201399" cy="1456730"/>
          </a:xfrm>
          <a:prstGeom prst="rect">
            <a:avLst/>
          </a:prstGeom>
          <a:noFill/>
        </p:spPr>
        <p:txBody>
          <a:bodyPr wrap="none">
            <a:prstTxWarp prst="textDeflateTo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66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60000" endA="900" endPos="60000" dist="60007" dir="5400000" sy="-100000" algn="bl" rotWithShape="0"/>
                </a:effectLst>
                <a:latin typeface="Arial" pitchFamily="34" charset="0"/>
                <a:cs typeface="Arial" pitchFamily="34" charset="0"/>
              </a:rPr>
              <a:t>The Gift is Conditional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878013" y="4191000"/>
            <a:ext cx="8408987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Hear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the Word of God</a:t>
            </a:r>
          </a:p>
          <a:p>
            <a:pPr algn="ctr"/>
            <a:r>
              <a:rPr lang="en-US" sz="2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Believe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the Word of God</a:t>
            </a:r>
          </a:p>
          <a:p>
            <a:pPr algn="ctr"/>
            <a:r>
              <a:rPr lang="en-US" sz="2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Repent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of your sins</a:t>
            </a:r>
          </a:p>
          <a:p>
            <a:pPr algn="ctr"/>
            <a:r>
              <a:rPr lang="en-US" sz="2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Confess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Jesus as being the Son of God</a:t>
            </a:r>
          </a:p>
          <a:p>
            <a:pPr algn="ctr"/>
            <a:r>
              <a:rPr lang="en-US" sz="2200" dirty="0">
                <a:latin typeface="Arial" pitchFamily="34" charset="0"/>
                <a:cs typeface="Arial" pitchFamily="34" charset="0"/>
              </a:rPr>
              <a:t>Be </a:t>
            </a:r>
            <a:r>
              <a:rPr lang="en-US" sz="2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Baptized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for the forgiveness of sins</a:t>
            </a:r>
          </a:p>
          <a:p>
            <a:pPr algn="ctr"/>
            <a:r>
              <a:rPr lang="en-US" sz="2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Live faithful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for Christ every day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07FA023-247B-46D4-A0FE-CA090E8AA859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E76E0666-0DD4-4805-B619-A55D5AFB40D6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4C5C64-BFCC-463A-90B1-3A4A5B742CEA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8045E80-6D6E-4587-882E-BD51946BF72C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C403C0-1652-40C1-A401-CCA85F621735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3293E7-252D-4C49-9428-41E563B9019F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124200"/>
            <a:ext cx="3581400" cy="3048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 God Gave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John 3:16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Hebrews 2:9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Hebrews 9:22</a:t>
            </a:r>
          </a:p>
        </p:txBody>
      </p:sp>
      <p:pic>
        <p:nvPicPr>
          <p:cNvPr id="3080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2" name="Line Callout 1 11"/>
          <p:cNvSpPr/>
          <p:nvPr/>
        </p:nvSpPr>
        <p:spPr>
          <a:xfrm rot="5400000">
            <a:off x="8991600" y="3048000"/>
            <a:ext cx="1524000" cy="2743200"/>
          </a:xfrm>
          <a:prstGeom prst="borderCallout1">
            <a:avLst>
              <a:gd name="adj1" fmla="val 49494"/>
              <a:gd name="adj2" fmla="val 844"/>
              <a:gd name="adj3" fmla="val 152077"/>
              <a:gd name="adj4" fmla="val -56861"/>
            </a:avLst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458200" y="3733800"/>
            <a:ext cx="2590800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 John 1:7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Romans 5:9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Matthew 26:28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D74BE61-07A3-40BC-AA9F-A924635F978F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83C9DEB-CE41-4329-A0C0-398915485D18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F3776E3-EE7A-4440-928D-E5A869617C23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A5055D1-0861-4AC7-93FB-13024DF98619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6D3E2C-EADC-4C6E-BBD0-BCB39EEB838C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858506C-F1AA-40B4-B4A0-CBB503D1D84E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124200"/>
            <a:ext cx="3886200" cy="3048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God Has Spoken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Hebrews 1:1-2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Isaiah 34:16</a:t>
            </a:r>
          </a:p>
        </p:txBody>
      </p:sp>
      <p:pic>
        <p:nvPicPr>
          <p:cNvPr id="4104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6528AF-8D7F-4FFA-9811-FE1D78ECEA1C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BFEFA0E4-0A6F-435F-A448-138804389816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E968CD-E09C-4410-A6C6-C6A9A3DFEE57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7203892-CC39-447A-A8BD-273A50002E8D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A2A19C6-0D91-4D5F-9AC8-BF28621BD1FE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D61ABF5-C284-42FC-A209-24D959187F13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124200"/>
            <a:ext cx="3581400" cy="3048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Conditional Gift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Genesis 6:8-14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Titus 2:11-12</a:t>
            </a:r>
          </a:p>
        </p:txBody>
      </p:sp>
      <p:pic>
        <p:nvPicPr>
          <p:cNvPr id="5128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499A26-1947-4CF9-900E-DECF614BFDEA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46DED01-E20E-41CF-AFD9-8C4DD660F4DA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EE59E9-5C3C-479D-9451-A2829F6010B2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C3F6EA0-D1FD-4965-9FFA-CC3D9ACD644F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97E695-1E52-41D0-9253-D7BBDD7BD87C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5D5DC6A-93BC-4179-A97C-9162518C409A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124200"/>
            <a:ext cx="3810000" cy="3048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 By Our Own Works or Law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Romans 3:20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Galatians 2:16</a:t>
            </a:r>
          </a:p>
        </p:txBody>
      </p:sp>
      <p:pic>
        <p:nvPicPr>
          <p:cNvPr id="6152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DBC6A4-E049-46C3-ADBE-572AD2D53E4D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B081FC0-737A-4DF6-8B63-17F6F5C27F8D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4F259C-2BF9-45FA-8112-9660AB6F6D76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AB147A3-CFD5-4136-B074-9BB5192553D3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E4E160-E7D5-40B3-AF7D-AABFE6358DD9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3ADA2E-EA9A-42DE-9859-40FE26D3E4EF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124200"/>
            <a:ext cx="4038600" cy="3048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Spirit of Grace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Hebrews 10:28-30</a:t>
            </a:r>
          </a:p>
        </p:txBody>
      </p:sp>
      <p:pic>
        <p:nvPicPr>
          <p:cNvPr id="7176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1543FA1-5E0B-4353-B19B-5897BD91E975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8001530-45C7-4823-84C2-E2D97A04D609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90F555-8D69-403F-9F54-863E5EDC9FFA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4EE106-88F6-474D-8B14-45AF86BE281E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622C1C7-49A4-4353-AA75-774AE9C56105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5E62E28-45B9-4904-B0E6-7626CFF8DAD6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971800"/>
            <a:ext cx="3886200" cy="3505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 God Gave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God Has Spoken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Conditional Gift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 By Our Own Works or Law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Spirit of Grace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200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2800" y="1143000"/>
            <a:ext cx="39624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Man’s  side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Hebrews 5:8-9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162800" y="2971800"/>
            <a:ext cx="3886200" cy="3048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All Sinned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Romans 3:23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C17F8F-ED7F-4672-8A62-C0EA09BCD50B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EF89369B-9F25-4708-B35F-61B53D48B311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EDB2FBC-2D7C-4461-ABCB-597B603B9673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CDD455E-BCDB-4CC4-B721-DCCC3FD7EE39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1C0A3DF-F6F7-4337-B01D-684D33E2EA03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99EA10F-28E9-4F78-8D52-1C291E643528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971800"/>
            <a:ext cx="3886200" cy="3505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 God Gave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God Has Spoken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Conditional Gift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 By Our Own Works or Law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Spirit of Grace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4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2800" y="1143000"/>
            <a:ext cx="39624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Man’s  side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Hebrews 5:8-9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162800" y="2971800"/>
            <a:ext cx="3886200" cy="3048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Man Must Hear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Hebrews 2:1-3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B9C047-605E-4811-9800-DB81B2871462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DFA860E3-E34B-46D7-A3B1-3A341D462D28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FBC9C55-6FFD-471A-BC23-AC58D4DAACCC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76899CF-6135-4253-B613-BBE71FF0AE18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D12826D-06ED-4309-ABA5-4BA71A5DCB90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7757927-58B4-47AF-A33B-676A07D427FD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971800"/>
            <a:ext cx="3886200" cy="3505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What God Gave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God Has Spoken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Conditional Gift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Not By Our Own Works or Law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Spirit of Grace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8" name="Picture 8" descr="OWCR34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1" y="1219201"/>
            <a:ext cx="4924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24400" y="2286001"/>
            <a:ext cx="25908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Blood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0" y="1143000"/>
            <a:ext cx="38100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God’s side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Isaiah 35:4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2800" y="1143000"/>
            <a:ext cx="3962400" cy="762000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>
                <a:ln w="0"/>
                <a:solidFill>
                  <a:srgbClr val="000066"/>
                </a:solidFill>
                <a:effectLst>
                  <a:glow rad="101600">
                    <a:srgbClr val="FFFF00">
                      <a:alpha val="4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Man’s  side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1524001"/>
            <a:ext cx="2819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Hebrews 5:8-9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162800" y="2971800"/>
            <a:ext cx="3886200" cy="3048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Man Must Come to Grace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Hebrews 4:16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Matthew 11:28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DBE5049-C179-48BF-A399-158911AD4079}"/>
              </a:ext>
            </a:extLst>
          </p:cNvPr>
          <p:cNvSpPr/>
          <p:nvPr/>
        </p:nvSpPr>
        <p:spPr>
          <a:xfrm>
            <a:off x="304800" y="0"/>
            <a:ext cx="11582400" cy="9906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20A3B994-057C-4E75-80A4-36D4EC6C431A}"/>
              </a:ext>
            </a:extLst>
          </p:cNvPr>
          <p:cNvSpPr txBox="1">
            <a:spLocks/>
          </p:cNvSpPr>
          <p:nvPr/>
        </p:nvSpPr>
        <p:spPr bwMode="auto">
          <a:xfrm>
            <a:off x="1752600" y="76200"/>
            <a:ext cx="86868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“by grace you have been saved…”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CD0DDF2-43E1-416E-9AFF-72E47CC53469}"/>
              </a:ext>
            </a:extLst>
          </p:cNvPr>
          <p:cNvSpPr/>
          <p:nvPr/>
        </p:nvSpPr>
        <p:spPr>
          <a:xfrm>
            <a:off x="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BB1AEA2-4E2A-4BFF-AA02-DD0782A8ED2D}"/>
              </a:ext>
            </a:extLst>
          </p:cNvPr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76BE43-D57E-4FA4-8E1D-3329B911E119}"/>
              </a:ext>
            </a:extLst>
          </p:cNvPr>
          <p:cNvSpPr/>
          <p:nvPr/>
        </p:nvSpPr>
        <p:spPr>
          <a:xfrm>
            <a:off x="228600" y="6296026"/>
            <a:ext cx="11811000" cy="257174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E49FCDE-DC2E-40F8-82B2-4B215AF35A76}"/>
              </a:ext>
            </a:extLst>
          </p:cNvPr>
          <p:cNvSpPr txBox="1"/>
          <p:nvPr/>
        </p:nvSpPr>
        <p:spPr>
          <a:xfrm>
            <a:off x="0" y="6519446"/>
            <a:ext cx="121158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Richard Thetford									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981</Words>
  <Application>Microsoft Office PowerPoint</Application>
  <PresentationFormat>Widescreen</PresentationFormat>
  <Paragraphs>167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Arial Rounded MT Bold</vt:lpstr>
      <vt:lpstr>Calibri</vt:lpstr>
      <vt:lpstr>Office Theme</vt:lpstr>
      <vt:lpstr>“by grace you have been saved…”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“by grace you have been saved…”</dc:title>
  <dc:creator>Richard Thetford</dc:creator>
  <cp:lastModifiedBy>Richard Thetford</cp:lastModifiedBy>
  <cp:revision>31</cp:revision>
  <dcterms:created xsi:type="dcterms:W3CDTF">2010-02-27T22:26:13Z</dcterms:created>
  <dcterms:modified xsi:type="dcterms:W3CDTF">2026-02-22T22:07:58Z</dcterms:modified>
</cp:coreProperties>
</file>