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88" d="100"/>
          <a:sy n="88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43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13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950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70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15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2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05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60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96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06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76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3298-24C7-43E2-8FD0-2699E852630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5697-66E2-4756-A90E-753E7E26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34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mpany name&#10;&#10;Description automatically generated with medium confidence">
            <a:extLst>
              <a:ext uri="{FF2B5EF4-FFF2-40B4-BE49-F238E27FC236}">
                <a16:creationId xmlns:a16="http://schemas.microsoft.com/office/drawing/2014/main" id="{7DF96564-A960-47BC-8A43-1CA0091DB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151" y="1666814"/>
            <a:ext cx="7667698" cy="47619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3BAC77-E401-4A49-AFFF-BBB40BBED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2150" y="941549"/>
            <a:ext cx="7667698" cy="51791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n-lt"/>
              </a:rPr>
              <a:t>Consequences Both </a:t>
            </a:r>
            <a:r>
              <a:rPr lang="en-US" sz="3600" b="1" dirty="0">
                <a:latin typeface="+mn-lt"/>
              </a:rPr>
              <a:t>Positive</a:t>
            </a:r>
            <a:r>
              <a:rPr lang="en-US" sz="3600" dirty="0">
                <a:latin typeface="+mn-lt"/>
              </a:rPr>
              <a:t> and </a:t>
            </a:r>
            <a:r>
              <a:rPr lang="en-US" sz="3600" b="1" dirty="0">
                <a:latin typeface="+mn-lt"/>
              </a:rPr>
              <a:t>Negative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14C1A-6DD4-40E5-A322-D4D98237D3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2826963"/>
            <a:ext cx="6858000" cy="244305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15:14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Philippians 4:8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John 3:3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Peter 2:9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Peter 2:21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C0B61-C4C5-4274-AD60-7CEB4194A6D5}"/>
              </a:ext>
            </a:extLst>
          </p:cNvPr>
          <p:cNvSpPr txBox="1"/>
          <p:nvPr/>
        </p:nvSpPr>
        <p:spPr>
          <a:xfrm>
            <a:off x="0" y="6519460"/>
            <a:ext cx="12205954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						                         www.thetfordcountry.com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D03F1C-B484-4FFC-A134-35737AFFF3C9}"/>
              </a:ext>
            </a:extLst>
          </p:cNvPr>
          <p:cNvSpPr/>
          <p:nvPr/>
        </p:nvSpPr>
        <p:spPr>
          <a:xfrm>
            <a:off x="2332" y="0"/>
            <a:ext cx="2259817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178F16-3D2E-447B-A0F0-6D3F7F4E07C0}"/>
              </a:ext>
            </a:extLst>
          </p:cNvPr>
          <p:cNvSpPr/>
          <p:nvPr/>
        </p:nvSpPr>
        <p:spPr>
          <a:xfrm>
            <a:off x="9929848" y="0"/>
            <a:ext cx="2266805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95F59E-F70F-4B28-9B47-148209FFC1A7}"/>
              </a:ext>
            </a:extLst>
          </p:cNvPr>
          <p:cNvSpPr/>
          <p:nvPr/>
        </p:nvSpPr>
        <p:spPr>
          <a:xfrm>
            <a:off x="656133" y="6428719"/>
            <a:ext cx="10896020" cy="9074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040632-1959-48E6-9FD1-C33081CF9B6D}"/>
              </a:ext>
            </a:extLst>
          </p:cNvPr>
          <p:cNvSpPr txBox="1"/>
          <p:nvPr/>
        </p:nvSpPr>
        <p:spPr>
          <a:xfrm>
            <a:off x="2262150" y="228522"/>
            <a:ext cx="7667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MEDIA:</a:t>
            </a:r>
          </a:p>
        </p:txBody>
      </p:sp>
    </p:spTree>
    <p:extLst>
      <p:ext uri="{BB962C8B-B14F-4D97-AF65-F5344CB8AC3E}">
        <p14:creationId xmlns:p14="http://schemas.microsoft.com/office/powerpoint/2010/main" val="86567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BAC77-E401-4A49-AFFF-BBB40BBED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2150" y="1144745"/>
            <a:ext cx="7667698" cy="51791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n-lt"/>
              </a:rPr>
              <a:t>Consequences Both </a:t>
            </a:r>
            <a:r>
              <a:rPr lang="en-US" sz="3600" b="1" dirty="0">
                <a:latin typeface="+mn-lt"/>
              </a:rPr>
              <a:t>Positive</a:t>
            </a:r>
            <a:r>
              <a:rPr lang="en-US" sz="3600" dirty="0">
                <a:latin typeface="+mn-lt"/>
              </a:rPr>
              <a:t> and </a:t>
            </a:r>
            <a:r>
              <a:rPr lang="en-US" sz="3600" b="1" dirty="0">
                <a:latin typeface="+mn-lt"/>
              </a:rPr>
              <a:t>Negative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D03F1C-B484-4FFC-A134-35737AFFF3C9}"/>
              </a:ext>
            </a:extLst>
          </p:cNvPr>
          <p:cNvSpPr/>
          <p:nvPr/>
        </p:nvSpPr>
        <p:spPr>
          <a:xfrm>
            <a:off x="0" y="0"/>
            <a:ext cx="2262151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178F16-3D2E-447B-A0F0-6D3F7F4E07C0}"/>
              </a:ext>
            </a:extLst>
          </p:cNvPr>
          <p:cNvSpPr/>
          <p:nvPr/>
        </p:nvSpPr>
        <p:spPr>
          <a:xfrm>
            <a:off x="9929850" y="0"/>
            <a:ext cx="2262150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91BF49-353B-472D-9DF4-25A33DE81D48}"/>
              </a:ext>
            </a:extLst>
          </p:cNvPr>
          <p:cNvSpPr/>
          <p:nvPr/>
        </p:nvSpPr>
        <p:spPr>
          <a:xfrm>
            <a:off x="1524000" y="0"/>
            <a:ext cx="9144000" cy="70788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95F59E-F70F-4B28-9B47-148209FFC1A7}"/>
              </a:ext>
            </a:extLst>
          </p:cNvPr>
          <p:cNvSpPr/>
          <p:nvPr/>
        </p:nvSpPr>
        <p:spPr>
          <a:xfrm>
            <a:off x="1524000" y="6425895"/>
            <a:ext cx="914400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A7625C-7B63-4410-AD88-8BE5506B8C1F}"/>
              </a:ext>
            </a:extLst>
          </p:cNvPr>
          <p:cNvSpPr txBox="1"/>
          <p:nvPr/>
        </p:nvSpPr>
        <p:spPr>
          <a:xfrm>
            <a:off x="1676401" y="2"/>
            <a:ext cx="8886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Glorifying God Through Social Media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040632-1959-48E6-9FD1-C33081CF9B6D}"/>
              </a:ext>
            </a:extLst>
          </p:cNvPr>
          <p:cNvSpPr txBox="1"/>
          <p:nvPr/>
        </p:nvSpPr>
        <p:spPr>
          <a:xfrm>
            <a:off x="2262150" y="642178"/>
            <a:ext cx="7667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MEDIA:</a:t>
            </a:r>
          </a:p>
        </p:txBody>
      </p:sp>
      <p:sp>
        <p:nvSpPr>
          <p:cNvPr id="16" name="Scroll: Vertical 15">
            <a:extLst>
              <a:ext uri="{FF2B5EF4-FFF2-40B4-BE49-F238E27FC236}">
                <a16:creationId xmlns:a16="http://schemas.microsoft.com/office/drawing/2014/main" id="{61C4ADE1-AC99-4E9B-B3CF-2F6071625E83}"/>
              </a:ext>
            </a:extLst>
          </p:cNvPr>
          <p:cNvSpPr/>
          <p:nvPr/>
        </p:nvSpPr>
        <p:spPr>
          <a:xfrm>
            <a:off x="2333698" y="2327158"/>
            <a:ext cx="7510644" cy="3944509"/>
          </a:xfrm>
          <a:prstGeom prst="verticalScroll">
            <a:avLst/>
          </a:prstGeom>
          <a:solidFill>
            <a:srgbClr val="CC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B16B49-2968-4B7E-8691-A66589089F15}"/>
              </a:ext>
            </a:extLst>
          </p:cNvPr>
          <p:cNvSpPr txBox="1"/>
          <p:nvPr/>
        </p:nvSpPr>
        <p:spPr>
          <a:xfrm>
            <a:off x="2892110" y="3106167"/>
            <a:ext cx="63868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Talk Talks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your Walk Talks,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your Walk Talks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than your Talk Talks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A51A17-BE15-4DFD-B464-5808C2EBB045}"/>
              </a:ext>
            </a:extLst>
          </p:cNvPr>
          <p:cNvSpPr/>
          <p:nvPr/>
        </p:nvSpPr>
        <p:spPr>
          <a:xfrm>
            <a:off x="1529820" y="1689201"/>
            <a:ext cx="9144000" cy="45543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F0CB07-C64C-445E-96F2-5EF4FC98AF21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       						   	             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677692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B149-0FE7-41D2-B262-33100E4EE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64" y="176663"/>
            <a:ext cx="11810418" cy="674916"/>
          </a:xfrm>
          <a:solidFill>
            <a:srgbClr val="CC6600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Social Media: A Positive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9553-42DB-4C2A-9747-48983984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64" y="1042181"/>
            <a:ext cx="10305031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b="1" dirty="0"/>
              <a:t>An effective way to share the gospel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Posting daily scripture readings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Posting spiritual songs with comments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Posting regular Bible study articles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Posting links about gospel meetings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Posting and hosting Bible study groups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8687AC-3F7B-465F-82B1-6C844133FAA4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	                             						   	              www.thetfordcountry.com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5B4DB3-22DB-460E-952C-7F9AF76ABBD9}"/>
              </a:ext>
            </a:extLst>
          </p:cNvPr>
          <p:cNvSpPr/>
          <p:nvPr/>
        </p:nvSpPr>
        <p:spPr>
          <a:xfrm>
            <a:off x="2330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D415BE-8427-497F-A929-F15F78430F90}"/>
              </a:ext>
            </a:extLst>
          </p:cNvPr>
          <p:cNvSpPr/>
          <p:nvPr/>
        </p:nvSpPr>
        <p:spPr>
          <a:xfrm>
            <a:off x="12091948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D680C4-904B-41E0-97F8-E93FD09B0B67}"/>
              </a:ext>
            </a:extLst>
          </p:cNvPr>
          <p:cNvSpPr/>
          <p:nvPr/>
        </p:nvSpPr>
        <p:spPr>
          <a:xfrm>
            <a:off x="0" y="6423567"/>
            <a:ext cx="12091948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F723F0-6D3B-4719-8DAB-6573F2D3265A}"/>
              </a:ext>
            </a:extLst>
          </p:cNvPr>
          <p:cNvSpPr/>
          <p:nvPr/>
        </p:nvSpPr>
        <p:spPr>
          <a:xfrm>
            <a:off x="0" y="-4157"/>
            <a:ext cx="1218967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eople sitt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58E15BF2-74CB-4430-8B5D-8EB32C185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64" y="4275323"/>
            <a:ext cx="3985667" cy="2073792"/>
          </a:xfrm>
          <a:prstGeom prst="rect">
            <a:avLst/>
          </a:prstGeom>
        </p:spPr>
      </p:pic>
      <p:pic>
        <p:nvPicPr>
          <p:cNvPr id="12" name="Picture 11" descr="A group of people sitting on a couch&#10;&#10;Description automatically generated with medium confidence">
            <a:extLst>
              <a:ext uri="{FF2B5EF4-FFF2-40B4-BE49-F238E27FC236}">
                <a16:creationId xmlns:a16="http://schemas.microsoft.com/office/drawing/2014/main" id="{ADF7FF6E-6486-44F9-AB0C-84F574B46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75" y="4270172"/>
            <a:ext cx="4174962" cy="2073792"/>
          </a:xfrm>
          <a:prstGeom prst="rect">
            <a:avLst/>
          </a:prstGeom>
        </p:spPr>
      </p:pic>
      <p:pic>
        <p:nvPicPr>
          <p:cNvPr id="14" name="Picture 13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56C75C9A-314E-4995-8B90-89F0D8ECF4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251" y="947471"/>
            <a:ext cx="3294632" cy="324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334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9553-42DB-4C2A-9747-48983984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64" y="1042181"/>
            <a:ext cx="10305031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Other ways that it can be positive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Making new friends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Comforting others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Speedy communication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Making distance seem “not so far”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Building relationships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Keeping us informed</a:t>
            </a:r>
          </a:p>
        </p:txBody>
      </p:sp>
      <p:pic>
        <p:nvPicPr>
          <p:cNvPr id="9" name="Picture 8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08B15953-51CE-4AAA-A0CB-157902AB0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232" y="928360"/>
            <a:ext cx="2258963" cy="2222778"/>
          </a:xfrm>
          <a:prstGeom prst="rect">
            <a:avLst/>
          </a:prstGeom>
        </p:spPr>
      </p:pic>
      <p:pic>
        <p:nvPicPr>
          <p:cNvPr id="11" name="Picture 10" descr="A group of people laughing&#10;&#10;Description automatically generated with low confidence">
            <a:extLst>
              <a:ext uri="{FF2B5EF4-FFF2-40B4-BE49-F238E27FC236}">
                <a16:creationId xmlns:a16="http://schemas.microsoft.com/office/drawing/2014/main" id="{FB640352-9622-471C-A844-D15AE597B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621" y="3151137"/>
            <a:ext cx="5537588" cy="31909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FA8D9B7-A2C9-4646-AE31-E477DCB7562B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       						    	              www.thetfordcountry.com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084DE3-EDBA-4417-8D04-C627B791C54D}"/>
              </a:ext>
            </a:extLst>
          </p:cNvPr>
          <p:cNvSpPr/>
          <p:nvPr/>
        </p:nvSpPr>
        <p:spPr>
          <a:xfrm>
            <a:off x="2330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B20227-C607-46D6-8CB8-365B3CF4E6F3}"/>
              </a:ext>
            </a:extLst>
          </p:cNvPr>
          <p:cNvSpPr/>
          <p:nvPr/>
        </p:nvSpPr>
        <p:spPr>
          <a:xfrm>
            <a:off x="12091948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A372A4-FF62-468B-A874-50C90E26D28B}"/>
              </a:ext>
            </a:extLst>
          </p:cNvPr>
          <p:cNvSpPr/>
          <p:nvPr/>
        </p:nvSpPr>
        <p:spPr>
          <a:xfrm>
            <a:off x="0" y="6423567"/>
            <a:ext cx="12091948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6DBE8B-45B9-47E2-AAD2-DCDAEBDFF447}"/>
              </a:ext>
            </a:extLst>
          </p:cNvPr>
          <p:cNvSpPr/>
          <p:nvPr/>
        </p:nvSpPr>
        <p:spPr>
          <a:xfrm>
            <a:off x="0" y="-4157"/>
            <a:ext cx="1218967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46C67D-668B-49DF-84E8-8820EDD08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64" y="176663"/>
            <a:ext cx="11810418" cy="674916"/>
          </a:xfrm>
          <a:solidFill>
            <a:srgbClr val="CC6600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Social Media: A Positive Tool</a:t>
            </a:r>
          </a:p>
        </p:txBody>
      </p:sp>
    </p:spTree>
    <p:extLst>
      <p:ext uri="{BB962C8B-B14F-4D97-AF65-F5344CB8AC3E}">
        <p14:creationId xmlns:p14="http://schemas.microsoft.com/office/powerpoint/2010/main" val="1428298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9553-42DB-4C2A-9747-48983984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64" y="1042180"/>
            <a:ext cx="10305031" cy="52120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Hides who we claim to be – shows the sin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Arrogance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Anger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Hate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Gossip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Backbiting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Immodesty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Profanity/Euphemisms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Promoting filthy things</a:t>
            </a:r>
          </a:p>
        </p:txBody>
      </p:sp>
      <p:pic>
        <p:nvPicPr>
          <p:cNvPr id="9" name="Picture 8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3927FF13-A49D-4AB0-8678-6903437F4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766" y="928359"/>
            <a:ext cx="2575468" cy="2534213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1B07CAC8-B0DF-4CD3-BE5A-37006C22D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762" y="3462572"/>
            <a:ext cx="7350984" cy="28852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7FC288-1384-4C52-9B0F-041EDDB2E26C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    						    	              www.thetfordcountry.com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8C7D26-C3A1-41C7-B209-31BC0CBA0655}"/>
              </a:ext>
            </a:extLst>
          </p:cNvPr>
          <p:cNvSpPr/>
          <p:nvPr/>
        </p:nvSpPr>
        <p:spPr>
          <a:xfrm>
            <a:off x="2330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5490DA-8BD1-4CDF-BCEE-D2958F352160}"/>
              </a:ext>
            </a:extLst>
          </p:cNvPr>
          <p:cNvSpPr/>
          <p:nvPr/>
        </p:nvSpPr>
        <p:spPr>
          <a:xfrm>
            <a:off x="12091948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E19DC-8D04-4475-BD8B-D8848E593B7A}"/>
              </a:ext>
            </a:extLst>
          </p:cNvPr>
          <p:cNvSpPr/>
          <p:nvPr/>
        </p:nvSpPr>
        <p:spPr>
          <a:xfrm>
            <a:off x="0" y="6423567"/>
            <a:ext cx="12091948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D1007-4216-423E-802A-623CF6752424}"/>
              </a:ext>
            </a:extLst>
          </p:cNvPr>
          <p:cNvSpPr/>
          <p:nvPr/>
        </p:nvSpPr>
        <p:spPr>
          <a:xfrm>
            <a:off x="0" y="-4157"/>
            <a:ext cx="1218967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033D63D-9F56-4F15-BD50-AA54EFC7B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64" y="176663"/>
            <a:ext cx="11810418" cy="674916"/>
          </a:xfrm>
          <a:solidFill>
            <a:srgbClr val="CC6600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Social Media: A Negative Tool</a:t>
            </a:r>
          </a:p>
        </p:txBody>
      </p:sp>
    </p:spTree>
    <p:extLst>
      <p:ext uri="{BB962C8B-B14F-4D97-AF65-F5344CB8AC3E}">
        <p14:creationId xmlns:p14="http://schemas.microsoft.com/office/powerpoint/2010/main" val="1158252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9553-42DB-4C2A-9747-48983984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788" y="1017751"/>
            <a:ext cx="8774051" cy="49118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Other negative consequences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Depression/Anxiety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Cyberbullying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Fear of missing out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Unrealistic expectations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General addiction</a:t>
            </a:r>
          </a:p>
          <a:p>
            <a:pPr>
              <a:lnSpc>
                <a:spcPct val="100000"/>
              </a:lnSpc>
            </a:pPr>
            <a:r>
              <a:rPr lang="en-US" sz="3200" b="1" dirty="0"/>
              <a:t>Can diminish our time, loyalty, faithfulness, and </a:t>
            </a:r>
            <a:r>
              <a:rPr lang="en-US" sz="3200" b="1" dirty="0">
                <a:highlight>
                  <a:srgbClr val="FFFF00"/>
                </a:highlight>
              </a:rPr>
              <a:t>love for God</a:t>
            </a:r>
          </a:p>
          <a:p>
            <a:pPr lvl="1">
              <a:lnSpc>
                <a:spcPct val="100000"/>
              </a:lnSpc>
            </a:pPr>
            <a:endParaRPr lang="en-US" sz="3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1A891F-3760-4AE0-A9ED-0F642338A28F}"/>
              </a:ext>
            </a:extLst>
          </p:cNvPr>
          <p:cNvSpPr/>
          <p:nvPr/>
        </p:nvSpPr>
        <p:spPr>
          <a:xfrm>
            <a:off x="2833942" y="4851206"/>
            <a:ext cx="9164940" cy="1493753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F5870B-703B-4BFC-BE6A-EAECC3D035A9}"/>
              </a:ext>
            </a:extLst>
          </p:cNvPr>
          <p:cNvSpPr txBox="1"/>
          <p:nvPr/>
        </p:nvSpPr>
        <p:spPr>
          <a:xfrm>
            <a:off x="2854888" y="4969874"/>
            <a:ext cx="91439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you shall love the Lord your God with all your heart, with all your soul, with all your mind, and with all your strength….”</a:t>
            </a:r>
          </a:p>
          <a:p>
            <a:pPr algn="ctr"/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 12:30</a:t>
            </a:r>
          </a:p>
        </p:txBody>
      </p:sp>
      <p:pic>
        <p:nvPicPr>
          <p:cNvPr id="11" name="Picture 10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0935B524-E78D-46B7-824D-B0A64F97B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652" y="923046"/>
            <a:ext cx="3823230" cy="37619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E7BAB37-4F59-4714-9C1B-AC8F02EC935F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       						    	              www.thetfordcountry.com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26C12F-D977-4FBF-8162-03AFF3E126D6}"/>
              </a:ext>
            </a:extLst>
          </p:cNvPr>
          <p:cNvSpPr/>
          <p:nvPr/>
        </p:nvSpPr>
        <p:spPr>
          <a:xfrm>
            <a:off x="2330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6FE2B4-AAF8-45FA-8DFF-8B2C3CAB3BBB}"/>
              </a:ext>
            </a:extLst>
          </p:cNvPr>
          <p:cNvSpPr/>
          <p:nvPr/>
        </p:nvSpPr>
        <p:spPr>
          <a:xfrm>
            <a:off x="12091948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EE7010-1ED2-4AB4-80F7-B16AEF816FC0}"/>
              </a:ext>
            </a:extLst>
          </p:cNvPr>
          <p:cNvSpPr/>
          <p:nvPr/>
        </p:nvSpPr>
        <p:spPr>
          <a:xfrm>
            <a:off x="0" y="6423567"/>
            <a:ext cx="12091948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C955D2-02D0-4ACE-AB2A-901362B0D30C}"/>
              </a:ext>
            </a:extLst>
          </p:cNvPr>
          <p:cNvSpPr/>
          <p:nvPr/>
        </p:nvSpPr>
        <p:spPr>
          <a:xfrm>
            <a:off x="0" y="-4157"/>
            <a:ext cx="1218967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A1F250C-7306-46E6-8D0C-0E531273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64" y="176663"/>
            <a:ext cx="11810418" cy="674916"/>
          </a:xfrm>
          <a:solidFill>
            <a:srgbClr val="CC6600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Social Media: A Negative Tool</a:t>
            </a:r>
          </a:p>
        </p:txBody>
      </p:sp>
    </p:spTree>
    <p:extLst>
      <p:ext uri="{BB962C8B-B14F-4D97-AF65-F5344CB8AC3E}">
        <p14:creationId xmlns:p14="http://schemas.microsoft.com/office/powerpoint/2010/main" val="1050811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B149-0FE7-41D2-B262-33100E4EE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63" y="176663"/>
            <a:ext cx="11817399" cy="674916"/>
          </a:xfrm>
          <a:solidFill>
            <a:srgbClr val="CC6600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 Mindful of the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9553-42DB-4C2A-9747-48983984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138" y="2432445"/>
            <a:ext cx="8774051" cy="37838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Positive: </a:t>
            </a:r>
            <a:r>
              <a:rPr lang="en-US" sz="3200" dirty="0"/>
              <a:t>Keeping our hand to the plow</a:t>
            </a:r>
          </a:p>
          <a:p>
            <a:pPr>
              <a:lnSpc>
                <a:spcPct val="100000"/>
              </a:lnSpc>
            </a:pPr>
            <a:r>
              <a:rPr lang="en-US" sz="3200" b="1" dirty="0"/>
              <a:t>Negative: </a:t>
            </a:r>
            <a:r>
              <a:rPr lang="en-US" sz="3200" dirty="0"/>
              <a:t>Looking back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C00000"/>
                </a:solidFill>
              </a:rPr>
              <a:t>James 1:8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C00000"/>
                </a:solidFill>
              </a:rPr>
              <a:t>James 4:4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C00000"/>
                </a:solidFill>
              </a:rPr>
              <a:t>1 Corinthians 15:33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1A891F-3760-4AE0-A9ED-0F642338A28F}"/>
              </a:ext>
            </a:extLst>
          </p:cNvPr>
          <p:cNvSpPr/>
          <p:nvPr/>
        </p:nvSpPr>
        <p:spPr>
          <a:xfrm>
            <a:off x="188463" y="938153"/>
            <a:ext cx="11817399" cy="1292662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F5870B-703B-4BFC-BE6A-EAECC3D035A9}"/>
              </a:ext>
            </a:extLst>
          </p:cNvPr>
          <p:cNvSpPr txBox="1"/>
          <p:nvPr/>
        </p:nvSpPr>
        <p:spPr>
          <a:xfrm>
            <a:off x="186138" y="935329"/>
            <a:ext cx="118173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Jesus said to him, “No one, having put his hand to the plow,</a:t>
            </a:r>
            <a:b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looking back, is fit for the kingdom of God.”</a:t>
            </a:r>
          </a:p>
          <a:p>
            <a:pPr algn="ctr"/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9:62</a:t>
            </a:r>
          </a:p>
        </p:txBody>
      </p:sp>
      <p:pic>
        <p:nvPicPr>
          <p:cNvPr id="13" name="Picture 12" descr="A close up of a person's eye&#10;&#10;Description automatically generated with medium confidence">
            <a:extLst>
              <a:ext uri="{FF2B5EF4-FFF2-40B4-BE49-F238E27FC236}">
                <a16:creationId xmlns:a16="http://schemas.microsoft.com/office/drawing/2014/main" id="{D537986C-11BB-45D3-B88A-4BC327AF8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856" y="3083957"/>
            <a:ext cx="6677681" cy="32591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BB18217-4C23-46BC-9E72-3C145D6357A4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       						  	              www.thetfordcountry.com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A14058-5791-4E1A-BE57-C5511140BA11}"/>
              </a:ext>
            </a:extLst>
          </p:cNvPr>
          <p:cNvSpPr/>
          <p:nvPr/>
        </p:nvSpPr>
        <p:spPr>
          <a:xfrm>
            <a:off x="2330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7C9BAE-D7C0-4840-AF95-1167E08B5C33}"/>
              </a:ext>
            </a:extLst>
          </p:cNvPr>
          <p:cNvSpPr/>
          <p:nvPr/>
        </p:nvSpPr>
        <p:spPr>
          <a:xfrm>
            <a:off x="12091948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E396DC-53CF-460A-89E6-0BC8C9A951DB}"/>
              </a:ext>
            </a:extLst>
          </p:cNvPr>
          <p:cNvSpPr/>
          <p:nvPr/>
        </p:nvSpPr>
        <p:spPr>
          <a:xfrm>
            <a:off x="0" y="6423567"/>
            <a:ext cx="12091948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A847814-B0C3-487E-83F0-AC4ADEC57E46}"/>
              </a:ext>
            </a:extLst>
          </p:cNvPr>
          <p:cNvSpPr/>
          <p:nvPr/>
        </p:nvSpPr>
        <p:spPr>
          <a:xfrm>
            <a:off x="0" y="-4157"/>
            <a:ext cx="1218967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80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DC6F62-45AE-4CBC-B628-B8E0ADF303EB}"/>
              </a:ext>
            </a:extLst>
          </p:cNvPr>
          <p:cNvSpPr/>
          <p:nvPr/>
        </p:nvSpPr>
        <p:spPr>
          <a:xfrm>
            <a:off x="7278261" y="4491855"/>
            <a:ext cx="1672622" cy="1853105"/>
          </a:xfrm>
          <a:prstGeom prst="rect">
            <a:avLst/>
          </a:prstGeom>
          <a:solidFill>
            <a:srgbClr val="66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8EB149-0FE7-41D2-B262-33100E4EE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83" y="176663"/>
            <a:ext cx="11824379" cy="674916"/>
          </a:xfrm>
          <a:solidFill>
            <a:srgbClr val="CC6600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 Mindful of the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9553-42DB-4C2A-9747-48983984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83" y="2380874"/>
            <a:ext cx="8774051" cy="38618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The reality of the consequences</a:t>
            </a:r>
            <a:endParaRPr lang="en-US" sz="3200" dirty="0"/>
          </a:p>
          <a:p>
            <a:pPr lvl="1">
              <a:lnSpc>
                <a:spcPct val="100000"/>
              </a:lnSpc>
            </a:pPr>
            <a:r>
              <a:rPr lang="en-US" sz="3000" dirty="0"/>
              <a:t>Paul taught: </a:t>
            </a:r>
            <a:r>
              <a:rPr lang="en-US" sz="3000" dirty="0">
                <a:solidFill>
                  <a:srgbClr val="C00000"/>
                </a:solidFill>
              </a:rPr>
              <a:t>Philippians 3:13-14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The Hebrew writer: </a:t>
            </a:r>
            <a:r>
              <a:rPr lang="en-US" sz="3000" dirty="0">
                <a:solidFill>
                  <a:srgbClr val="C00000"/>
                </a:solidFill>
              </a:rPr>
              <a:t>Hebrews 12:1-2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Peter warned: </a:t>
            </a:r>
            <a:r>
              <a:rPr lang="en-US" sz="3000" dirty="0">
                <a:solidFill>
                  <a:srgbClr val="C00000"/>
                </a:solidFill>
              </a:rPr>
              <a:t>2 Peter 2:20-21</a:t>
            </a:r>
          </a:p>
          <a:p>
            <a:pPr>
              <a:lnSpc>
                <a:spcPct val="100000"/>
              </a:lnSpc>
            </a:pPr>
            <a:r>
              <a:rPr lang="en-US" sz="3200" b="1" dirty="0"/>
              <a:t>Beware of the consequences</a:t>
            </a:r>
          </a:p>
          <a:p>
            <a:pPr lvl="1">
              <a:lnSpc>
                <a:spcPct val="100000"/>
              </a:lnSpc>
            </a:pPr>
            <a:r>
              <a:rPr lang="en-US" sz="3000" dirty="0"/>
              <a:t>Rehoboam’s example:</a:t>
            </a:r>
          </a:p>
          <a:p>
            <a:pPr lvl="2">
              <a:lnSpc>
                <a:spcPct val="100000"/>
              </a:lnSpc>
            </a:pPr>
            <a:r>
              <a:rPr lang="en-US" sz="2800" dirty="0">
                <a:solidFill>
                  <a:srgbClr val="C00000"/>
                </a:solidFill>
              </a:rPr>
              <a:t>1 Kings 12:3-11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1A891F-3760-4AE0-A9ED-0F642338A28F}"/>
              </a:ext>
            </a:extLst>
          </p:cNvPr>
          <p:cNvSpPr/>
          <p:nvPr/>
        </p:nvSpPr>
        <p:spPr>
          <a:xfrm>
            <a:off x="193118" y="938153"/>
            <a:ext cx="11812744" cy="1261918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F5870B-703B-4BFC-BE6A-EAECC3D035A9}"/>
              </a:ext>
            </a:extLst>
          </p:cNvPr>
          <p:cNvSpPr txBox="1"/>
          <p:nvPr/>
        </p:nvSpPr>
        <p:spPr>
          <a:xfrm>
            <a:off x="193118" y="907409"/>
            <a:ext cx="118057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Jesus said to him, “No one, having put his hand to the plow,</a:t>
            </a:r>
            <a:b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looking back, is fit for the kingdom of God.”</a:t>
            </a:r>
          </a:p>
          <a:p>
            <a:pPr algn="ctr"/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9:62</a:t>
            </a:r>
          </a:p>
        </p:txBody>
      </p:sp>
      <p:pic>
        <p:nvPicPr>
          <p:cNvPr id="11" name="Picture 10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0DD678D7-7127-4E12-A028-30185A90E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257" y="2266985"/>
            <a:ext cx="3179606" cy="3128673"/>
          </a:xfrm>
          <a:prstGeom prst="rect">
            <a:avLst/>
          </a:prstGeom>
        </p:spPr>
      </p:pic>
      <p:pic>
        <p:nvPicPr>
          <p:cNvPr id="13" name="Picture 12" descr="A person with a beard and a hat&#10;&#10;Description automatically generated with low confidence">
            <a:extLst>
              <a:ext uri="{FF2B5EF4-FFF2-40B4-BE49-F238E27FC236}">
                <a16:creationId xmlns:a16="http://schemas.microsoft.com/office/drawing/2014/main" id="{A1D48219-ADA8-403D-82A6-F68002F03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003" y="4491853"/>
            <a:ext cx="1887259" cy="1864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535E4B9-93F9-4F0D-BB40-7628DDEDC1A9}"/>
              </a:ext>
            </a:extLst>
          </p:cNvPr>
          <p:cNvSpPr txBox="1"/>
          <p:nvPr/>
        </p:nvSpPr>
        <p:spPr>
          <a:xfrm>
            <a:off x="7278261" y="4558040"/>
            <a:ext cx="1693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Rehoboam rejects wise counsel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40AE60-A271-401D-835A-DD030EAA93C6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       						  	              www.thetfordcountry.com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9CFC83-5717-4C37-82FF-8F82D5AA89D4}"/>
              </a:ext>
            </a:extLst>
          </p:cNvPr>
          <p:cNvSpPr/>
          <p:nvPr/>
        </p:nvSpPr>
        <p:spPr>
          <a:xfrm>
            <a:off x="2330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861945-645E-4AF9-BE43-F190E5ECB2B6}"/>
              </a:ext>
            </a:extLst>
          </p:cNvPr>
          <p:cNvSpPr/>
          <p:nvPr/>
        </p:nvSpPr>
        <p:spPr>
          <a:xfrm>
            <a:off x="12091948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1D7B99E-E4AB-470E-83C1-1FB621C1999D}"/>
              </a:ext>
            </a:extLst>
          </p:cNvPr>
          <p:cNvSpPr/>
          <p:nvPr/>
        </p:nvSpPr>
        <p:spPr>
          <a:xfrm>
            <a:off x="0" y="6423567"/>
            <a:ext cx="12091948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B9C1B2-B5BE-4879-87D0-8CF85D5FDCC2}"/>
              </a:ext>
            </a:extLst>
          </p:cNvPr>
          <p:cNvSpPr/>
          <p:nvPr/>
        </p:nvSpPr>
        <p:spPr>
          <a:xfrm>
            <a:off x="0" y="-4157"/>
            <a:ext cx="1218967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3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B149-0FE7-41D2-B262-33100E4EE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64" y="176663"/>
            <a:ext cx="11810418" cy="674916"/>
          </a:xfrm>
          <a:solidFill>
            <a:srgbClr val="CC6600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Stay Focused on Our Reward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9553-42DB-4C2A-9747-48983984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98" y="900443"/>
            <a:ext cx="10293397" cy="55231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The faithful:</a:t>
            </a:r>
          </a:p>
          <a:p>
            <a:pPr>
              <a:lnSpc>
                <a:spcPct val="100000"/>
              </a:lnSpc>
            </a:pPr>
            <a:endParaRPr lang="en-US" sz="3200" dirty="0"/>
          </a:p>
          <a:p>
            <a:pPr>
              <a:lnSpc>
                <a:spcPct val="100000"/>
              </a:lnSpc>
            </a:pPr>
            <a:endParaRPr lang="en-US" sz="3200" dirty="0"/>
          </a:p>
          <a:p>
            <a:pPr>
              <a:lnSpc>
                <a:spcPct val="100000"/>
              </a:lnSpc>
            </a:pPr>
            <a:endParaRPr lang="en-US" sz="3200" dirty="0"/>
          </a:p>
          <a:p>
            <a:pPr lvl="1">
              <a:lnSpc>
                <a:spcPct val="100000"/>
              </a:lnSpc>
            </a:pPr>
            <a:r>
              <a:rPr lang="en-US" sz="3000" dirty="0"/>
              <a:t>Consequences of refusing to confess Christ</a:t>
            </a:r>
          </a:p>
          <a:p>
            <a:pPr lvl="2">
              <a:lnSpc>
                <a:spcPct val="100000"/>
              </a:lnSpc>
            </a:pPr>
            <a:r>
              <a:rPr lang="en-US" sz="2800" dirty="0">
                <a:solidFill>
                  <a:srgbClr val="C00000"/>
                </a:solidFill>
              </a:rPr>
              <a:t>Matthew 10:32-33</a:t>
            </a:r>
          </a:p>
          <a:p>
            <a:pPr lvl="2">
              <a:lnSpc>
                <a:spcPct val="100000"/>
              </a:lnSpc>
            </a:pPr>
            <a:r>
              <a:rPr lang="en-US" sz="2800" dirty="0">
                <a:solidFill>
                  <a:srgbClr val="C00000"/>
                </a:solidFill>
              </a:rPr>
              <a:t>2 Timothy 1:8, 12</a:t>
            </a:r>
          </a:p>
          <a:p>
            <a:pPr lvl="2">
              <a:lnSpc>
                <a:spcPct val="100000"/>
              </a:lnSpc>
            </a:pPr>
            <a:r>
              <a:rPr lang="en-US" sz="2800" dirty="0">
                <a:solidFill>
                  <a:srgbClr val="C00000"/>
                </a:solidFill>
              </a:rPr>
              <a:t>Luke 9:26</a:t>
            </a:r>
          </a:p>
          <a:p>
            <a:pPr>
              <a:lnSpc>
                <a:spcPct val="100000"/>
              </a:lnSpc>
            </a:pPr>
            <a:r>
              <a:rPr lang="en-US" sz="3200" b="1" dirty="0"/>
              <a:t>Moses: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rgbClr val="C00000"/>
                </a:solidFill>
              </a:rPr>
              <a:t>Hebrews 11:24-26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1A891F-3760-4AE0-A9ED-0F642338A28F}"/>
              </a:ext>
            </a:extLst>
          </p:cNvPr>
          <p:cNvSpPr/>
          <p:nvPr/>
        </p:nvSpPr>
        <p:spPr>
          <a:xfrm>
            <a:off x="200097" y="1594288"/>
            <a:ext cx="11791805" cy="1569660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F5870B-703B-4BFC-BE6A-EAECC3D035A9}"/>
              </a:ext>
            </a:extLst>
          </p:cNvPr>
          <p:cNvSpPr txBox="1"/>
          <p:nvPr/>
        </p:nvSpPr>
        <p:spPr>
          <a:xfrm>
            <a:off x="207078" y="1591464"/>
            <a:ext cx="117848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truly if they had called to mind that country from which they had come out, they would have had opportunity to return. But now they desire a better, that is, a heavenly country. Therefore, God is not ashamed to be called their God, for He has prepared a city for them.”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11:15-16</a:t>
            </a:r>
          </a:p>
        </p:txBody>
      </p:sp>
      <p:pic>
        <p:nvPicPr>
          <p:cNvPr id="11" name="Picture 10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107DB38A-B1A0-4B36-89F0-60A53293D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111" y="3161124"/>
            <a:ext cx="3245771" cy="31937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03CC84A-E8FE-44FA-AE56-C9161ED949EF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    						    	              www.thetfordcountry.com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694EEB-AE79-45E6-A8A0-0A8410D0DDD7}"/>
              </a:ext>
            </a:extLst>
          </p:cNvPr>
          <p:cNvSpPr/>
          <p:nvPr/>
        </p:nvSpPr>
        <p:spPr>
          <a:xfrm>
            <a:off x="2330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1D5282-1377-49D7-B5D3-DF69FF2C3F20}"/>
              </a:ext>
            </a:extLst>
          </p:cNvPr>
          <p:cNvSpPr/>
          <p:nvPr/>
        </p:nvSpPr>
        <p:spPr>
          <a:xfrm>
            <a:off x="12091948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9BE7FE-407A-451E-A895-ADFDE5350895}"/>
              </a:ext>
            </a:extLst>
          </p:cNvPr>
          <p:cNvSpPr/>
          <p:nvPr/>
        </p:nvSpPr>
        <p:spPr>
          <a:xfrm>
            <a:off x="0" y="6423567"/>
            <a:ext cx="12091948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440EB7-1F3D-4D52-B9EA-65A79283C73E}"/>
              </a:ext>
            </a:extLst>
          </p:cNvPr>
          <p:cNvSpPr/>
          <p:nvPr/>
        </p:nvSpPr>
        <p:spPr>
          <a:xfrm>
            <a:off x="0" y="-4157"/>
            <a:ext cx="1218967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82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B149-0FE7-41D2-B262-33100E4EE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63" y="176663"/>
            <a:ext cx="11817399" cy="674916"/>
          </a:xfrm>
          <a:solidFill>
            <a:srgbClr val="CC6600"/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69553-42DB-4C2A-9747-48983984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64" y="1042180"/>
            <a:ext cx="11817398" cy="54772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Social Media – A tool for positive or negative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C00000"/>
                </a:solidFill>
              </a:rPr>
              <a:t>1 Corinthians 3:16-17</a:t>
            </a:r>
          </a:p>
          <a:p>
            <a:pPr>
              <a:lnSpc>
                <a:spcPct val="100000"/>
              </a:lnSpc>
            </a:pPr>
            <a:r>
              <a:rPr lang="en-US" sz="3200" b="1" dirty="0"/>
              <a:t>We are to imitate Christ</a:t>
            </a:r>
          </a:p>
          <a:p>
            <a:pPr lvl="1">
              <a:lnSpc>
                <a:spcPct val="100000"/>
              </a:lnSpc>
            </a:pPr>
            <a:r>
              <a:rPr lang="en-US" sz="3000" dirty="0">
                <a:solidFill>
                  <a:srgbClr val="C00000"/>
                </a:solidFill>
              </a:rPr>
              <a:t>1 Corinthians 11:1</a:t>
            </a:r>
          </a:p>
          <a:p>
            <a:pPr>
              <a:lnSpc>
                <a:spcPct val="100000"/>
              </a:lnSpc>
            </a:pPr>
            <a:r>
              <a:rPr lang="en-US" sz="3200" b="1" dirty="0"/>
              <a:t>Others should see our progress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rgbClr val="C00000"/>
                </a:solidFill>
              </a:rPr>
              <a:t>1 Timothy 4:12-16</a:t>
            </a:r>
          </a:p>
          <a:p>
            <a:pPr>
              <a:lnSpc>
                <a:spcPct val="100000"/>
              </a:lnSpc>
            </a:pPr>
            <a:r>
              <a:rPr lang="en-US" sz="3200" b="1" dirty="0"/>
              <a:t>Each soul must choose between: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highlight>
                  <a:srgbClr val="FFFF00"/>
                </a:highlight>
              </a:rPr>
              <a:t>Life</a:t>
            </a:r>
            <a:r>
              <a:rPr lang="en-US" sz="2800" dirty="0"/>
              <a:t> and death, </a:t>
            </a:r>
            <a:r>
              <a:rPr lang="en-US" sz="2800" dirty="0">
                <a:highlight>
                  <a:srgbClr val="FFFF00"/>
                </a:highlight>
              </a:rPr>
              <a:t>holiness</a:t>
            </a:r>
            <a:r>
              <a:rPr lang="en-US" sz="2800" dirty="0"/>
              <a:t> and sin, </a:t>
            </a:r>
            <a:r>
              <a:rPr lang="en-US" sz="2800" dirty="0">
                <a:highlight>
                  <a:srgbClr val="FFFF00"/>
                </a:highlight>
              </a:rPr>
              <a:t>Christ</a:t>
            </a:r>
            <a:r>
              <a:rPr lang="en-US" sz="2800" dirty="0"/>
              <a:t> and the world, </a:t>
            </a:r>
            <a:r>
              <a:rPr lang="en-US" sz="2800" dirty="0">
                <a:highlight>
                  <a:srgbClr val="FFFF00"/>
                </a:highlight>
              </a:rPr>
              <a:t>fellowship with the children of God</a:t>
            </a:r>
            <a:r>
              <a:rPr lang="en-US" sz="2800" dirty="0"/>
              <a:t> and friendship with the world</a:t>
            </a:r>
          </a:p>
        </p:txBody>
      </p:sp>
      <p:pic>
        <p:nvPicPr>
          <p:cNvPr id="17" name="Picture 16" descr="A person reading a book&#10;&#10;Description automatically generated">
            <a:extLst>
              <a:ext uri="{FF2B5EF4-FFF2-40B4-BE49-F238E27FC236}">
                <a16:creationId xmlns:a16="http://schemas.microsoft.com/office/drawing/2014/main" id="{88CA8982-E3FF-43C4-9B96-8B7B3F4BE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894" y="947472"/>
            <a:ext cx="3181786" cy="39751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BD7FF6-424C-4A53-8A0B-5F1B5148A967}"/>
              </a:ext>
            </a:extLst>
          </p:cNvPr>
          <p:cNvSpPr txBox="1"/>
          <p:nvPr/>
        </p:nvSpPr>
        <p:spPr>
          <a:xfrm>
            <a:off x="0" y="6519460"/>
            <a:ext cx="121966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                                     						  	              www.thetfordcountry.com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3AE58F-8D1C-4EA4-90D2-BA039D2F7D7E}"/>
              </a:ext>
            </a:extLst>
          </p:cNvPr>
          <p:cNvSpPr/>
          <p:nvPr/>
        </p:nvSpPr>
        <p:spPr>
          <a:xfrm>
            <a:off x="2330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63D349-149D-4B10-959E-652CB539E95F}"/>
              </a:ext>
            </a:extLst>
          </p:cNvPr>
          <p:cNvSpPr/>
          <p:nvPr/>
        </p:nvSpPr>
        <p:spPr>
          <a:xfrm>
            <a:off x="12091948" y="0"/>
            <a:ext cx="104702" cy="651946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995CC8-CC6A-415D-B32C-8F43AEC4EE6E}"/>
              </a:ext>
            </a:extLst>
          </p:cNvPr>
          <p:cNvSpPr/>
          <p:nvPr/>
        </p:nvSpPr>
        <p:spPr>
          <a:xfrm>
            <a:off x="0" y="6423567"/>
            <a:ext cx="12091948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2F18F1-FD48-4AB8-9213-1B4592282D81}"/>
              </a:ext>
            </a:extLst>
          </p:cNvPr>
          <p:cNvSpPr/>
          <p:nvPr/>
        </p:nvSpPr>
        <p:spPr>
          <a:xfrm>
            <a:off x="0" y="-4157"/>
            <a:ext cx="12189670" cy="9772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67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645</TotalTime>
  <Words>735</Words>
  <Application>Microsoft Office PowerPoint</Application>
  <PresentationFormat>Widescreen</PresentationFormat>
  <Paragraphs>101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Consequences Both Positive and Negative</vt:lpstr>
      <vt:lpstr>Social Media: A Positive Tool</vt:lpstr>
      <vt:lpstr>Social Media: A Positive Tool</vt:lpstr>
      <vt:lpstr>Social Media: A Negative Tool</vt:lpstr>
      <vt:lpstr>Social Media: A Negative Tool</vt:lpstr>
      <vt:lpstr>Be Mindful of the Consequences</vt:lpstr>
      <vt:lpstr>Be Mindful of the Consequences</vt:lpstr>
      <vt:lpstr>Stay Focused on Our Reward</vt:lpstr>
      <vt:lpstr>Conclusion</vt:lpstr>
      <vt:lpstr>Consequences Both Positive and Negative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Consequences Both Negative and Positive</dc:title>
  <dc:creator>Richard Thetford</dc:creator>
  <cp:lastModifiedBy>Richard Thetford</cp:lastModifiedBy>
  <cp:revision>19</cp:revision>
  <dcterms:created xsi:type="dcterms:W3CDTF">2023-03-28T16:04:25Z</dcterms:created>
  <dcterms:modified xsi:type="dcterms:W3CDTF">2026-08-23T20:17:39Z</dcterms:modified>
</cp:coreProperties>
</file>