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93" r:id="rId1"/>
  </p:sldMasterIdLst>
  <p:sldIdLst>
    <p:sldId id="268"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1016" y="4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770888" y="1295401"/>
            <a:ext cx="8650224"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dirty="0">
              <a:solidFill>
                <a:schemeClr val="tx1">
                  <a:lumMod val="65000"/>
                  <a:lumOff val="35000"/>
                </a:schemeClr>
              </a:solidFill>
              <a:latin typeface="Calibri" panose="020F0502020204030204" pitchFamily="34" charset="0"/>
              <a:ea typeface="+mn-ea"/>
              <a:cs typeface="+mn-cs"/>
            </a:endParaRPr>
          </a:p>
        </p:txBody>
      </p:sp>
      <p:sp>
        <p:nvSpPr>
          <p:cNvPr id="2" name="Title 1"/>
          <p:cNvSpPr>
            <a:spLocks noGrp="1"/>
          </p:cNvSpPr>
          <p:nvPr>
            <p:ph type="ctrTitle"/>
          </p:nvPr>
        </p:nvSpPr>
        <p:spPr>
          <a:xfrm>
            <a:off x="1763895" y="1524000"/>
            <a:ext cx="8664211"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Calibri" panose="020F0502020204030204" pitchFamily="34" charset="0"/>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763895" y="3299013"/>
            <a:ext cx="8664212"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Calibri" panose="020F0502020204030204"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B7C3F878-F5E8-489B-AC8A-64F2A7E22C28}" type="datetimeFigureOut">
              <a:rPr lang="en-US" smtClean="0"/>
              <a:pPr/>
              <a:t>2/1/2026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198" y="611872"/>
            <a:ext cx="5439393"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711198" y="1787856"/>
            <a:ext cx="5439393"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640ADA-570C-0F48-8A75-6708EAB8DF4C}" type="datetimeFigureOut">
              <a:rPr lang="en-US" smtClean="0"/>
              <a:pPr/>
              <a:t>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C5094-3CBD-9641-9574-A23D064FD503}" type="slidenum">
              <a:rPr lang="en-US" smtClean="0"/>
              <a:pPr/>
              <a:t>‹#›</a:t>
            </a:fld>
            <a:endParaRPr lang="en-US"/>
          </a:p>
        </p:txBody>
      </p:sp>
      <p:sp>
        <p:nvSpPr>
          <p:cNvPr id="8" name="Picture Placeholder 2"/>
          <p:cNvSpPr>
            <a:spLocks noGrp="1"/>
          </p:cNvSpPr>
          <p:nvPr>
            <p:ph type="pic" idx="1"/>
          </p:nvPr>
        </p:nvSpPr>
        <p:spPr>
          <a:xfrm>
            <a:off x="6787489" y="359393"/>
            <a:ext cx="48768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Calibri" panose="020F0502020204030204" pitchFamily="34" charset="0"/>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50640ADA-570C-0F48-8A75-6708EAB8DF4C}" type="datetimeFigureOut">
              <a:rPr lang="en-US" smtClean="0"/>
              <a:pPr/>
              <a:t>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C5094-3CBD-9641-9574-A23D064FD503}"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26389" y="368301"/>
            <a:ext cx="2032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32365" y="368301"/>
            <a:ext cx="8919635"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50640ADA-570C-0F48-8A75-6708EAB8DF4C}" type="datetimeFigureOut">
              <a:rPr lang="en-US" smtClean="0"/>
              <a:pPr/>
              <a:t>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C5094-3CBD-9641-9574-A23D064FD503}"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50640ADA-570C-0F48-8A75-6708EAB8DF4C}" type="datetimeFigureOut">
              <a:rPr lang="en-US" smtClean="0"/>
              <a:pPr/>
              <a:t>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C5094-3CBD-9641-9574-A23D064FD503}"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484718" y="3352802"/>
            <a:ext cx="11222567" cy="1470025"/>
          </a:xfrm>
        </p:spPr>
        <p:txBody>
          <a:bodyPr/>
          <a:lstStyle/>
          <a:p>
            <a:r>
              <a:rPr lang="en-US"/>
              <a:t>Click to edit Master title style</a:t>
            </a:r>
            <a:endParaRPr dirty="0"/>
          </a:p>
        </p:txBody>
      </p:sp>
      <p:sp>
        <p:nvSpPr>
          <p:cNvPr id="3" name="Subtitle 2"/>
          <p:cNvSpPr>
            <a:spLocks noGrp="1"/>
          </p:cNvSpPr>
          <p:nvPr>
            <p:ph type="subTitle" idx="1"/>
          </p:nvPr>
        </p:nvSpPr>
        <p:spPr>
          <a:xfrm>
            <a:off x="484718" y="4771030"/>
            <a:ext cx="11222567"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50640ADA-570C-0F48-8A75-6708EAB8DF4C}" type="datetimeFigureOut">
              <a:rPr lang="en-US" smtClean="0"/>
              <a:pPr/>
              <a:t>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C5094-3CBD-9641-9574-A23D064FD503}" type="slidenum">
              <a:rPr lang="en-US" smtClean="0"/>
              <a:pPr/>
              <a:t>‹#›</a:t>
            </a:fld>
            <a:endParaRPr lang="en-US"/>
          </a:p>
        </p:txBody>
      </p:sp>
      <p:sp>
        <p:nvSpPr>
          <p:cNvPr id="9" name="Picture Placeholder 2"/>
          <p:cNvSpPr>
            <a:spLocks noGrp="1"/>
          </p:cNvSpPr>
          <p:nvPr>
            <p:ph type="pic" idx="13"/>
          </p:nvPr>
        </p:nvSpPr>
        <p:spPr>
          <a:xfrm>
            <a:off x="494640" y="363538"/>
            <a:ext cx="1120272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2367" y="2403145"/>
            <a:ext cx="10742084"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732367" y="3736006"/>
            <a:ext cx="10742084"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2367" y="107576"/>
            <a:ext cx="10723035" cy="1336956"/>
          </a:xfrm>
        </p:spPr>
        <p:txBody>
          <a:bodyPr/>
          <a:lstStyle/>
          <a:p>
            <a:r>
              <a:rPr lang="en-US"/>
              <a:t>Click to edit Master title style</a:t>
            </a:r>
            <a:endParaRPr/>
          </a:p>
        </p:txBody>
      </p:sp>
      <p:sp>
        <p:nvSpPr>
          <p:cNvPr id="3" name="Content Placeholder 2"/>
          <p:cNvSpPr>
            <a:spLocks noGrp="1"/>
          </p:cNvSpPr>
          <p:nvPr>
            <p:ph sz="half" idx="1"/>
          </p:nvPr>
        </p:nvSpPr>
        <p:spPr>
          <a:xfrm>
            <a:off x="732367" y="1600201"/>
            <a:ext cx="512064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334761" y="1600201"/>
            <a:ext cx="512064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50640ADA-570C-0F48-8A75-6708EAB8DF4C}" type="datetimeFigureOut">
              <a:rPr lang="en-US" smtClean="0"/>
              <a:pPr/>
              <a:t>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C5094-3CBD-9641-9574-A23D064FD503}"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2365" y="107576"/>
            <a:ext cx="10723035"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32365" y="1453225"/>
            <a:ext cx="512064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2365" y="2347416"/>
            <a:ext cx="512064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334760" y="1453225"/>
            <a:ext cx="512064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4760" y="2347416"/>
            <a:ext cx="512064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50640ADA-570C-0F48-8A75-6708EAB8DF4C}" type="datetimeFigureOut">
              <a:rPr lang="en-US" smtClean="0"/>
              <a:pPr/>
              <a:t>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5C5094-3CBD-9641-9574-A23D064FD503}"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0640ADA-570C-0F48-8A75-6708EAB8DF4C}" type="datetimeFigureOut">
              <a:rPr lang="en-US" smtClean="0"/>
              <a:pPr/>
              <a:t>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5C5094-3CBD-9641-9574-A23D064FD503}"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640ADA-570C-0F48-8A75-6708EAB8DF4C}" type="datetimeFigureOut">
              <a:rPr lang="en-US" smtClean="0"/>
              <a:pPr/>
              <a:t>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5C5094-3CBD-9641-9574-A23D064FD503}"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199" y="611872"/>
            <a:ext cx="512064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6323765" y="368300"/>
            <a:ext cx="512064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11199" y="1787856"/>
            <a:ext cx="512064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640ADA-570C-0F48-8A75-6708EAB8DF4C}" type="datetimeFigureOut">
              <a:rPr lang="en-US" smtClean="0"/>
              <a:pPr/>
              <a:t>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C5094-3CBD-9641-9574-A23D064FD503}" type="slidenum">
              <a:rPr lang="en-US" smtClean="0"/>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2367" y="107576"/>
            <a:ext cx="10723035" cy="1336956"/>
          </a:xfrm>
          <a:prstGeom prst="rect">
            <a:avLst/>
          </a:prstGeom>
        </p:spPr>
        <p:txBody>
          <a:bodyPr vert="horz" lIns="91440" tIns="45720" rIns="91440" bIns="45720" rtlCol="0" anchor="b" anchorCtr="0">
            <a:noAutofit/>
          </a:bodyPr>
          <a:lstStyle/>
          <a:p>
            <a:r>
              <a:rPr lang="en-US" dirty="0"/>
              <a:t>Click to edit Master title style</a:t>
            </a:r>
            <a:endParaRPr dirty="0"/>
          </a:p>
        </p:txBody>
      </p:sp>
      <p:sp>
        <p:nvSpPr>
          <p:cNvPr id="3" name="Text Placeholder 2"/>
          <p:cNvSpPr>
            <a:spLocks noGrp="1"/>
          </p:cNvSpPr>
          <p:nvPr>
            <p:ph type="body" idx="1"/>
          </p:nvPr>
        </p:nvSpPr>
        <p:spPr>
          <a:xfrm>
            <a:off x="732367" y="1600201"/>
            <a:ext cx="10723035" cy="4343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7506447" y="6275669"/>
            <a:ext cx="2844800" cy="365125"/>
          </a:xfrm>
          <a:prstGeom prst="rect">
            <a:avLst/>
          </a:prstGeom>
        </p:spPr>
        <p:txBody>
          <a:bodyPr vert="horz" lIns="91440" tIns="45720" rIns="91440" bIns="45720" rtlCol="0" anchor="ctr"/>
          <a:lstStyle>
            <a:lvl1pPr algn="r">
              <a:defRPr sz="1200">
                <a:solidFill>
                  <a:schemeClr val="bg1"/>
                </a:solidFill>
                <a:latin typeface="Calibri" panose="020F0502020204030204" pitchFamily="34" charset="0"/>
              </a:defRPr>
            </a:lvl1pPr>
          </a:lstStyle>
          <a:p>
            <a:fld id="{50640ADA-570C-0F48-8A75-6708EAB8DF4C}" type="datetimeFigureOut">
              <a:rPr lang="en-US" smtClean="0"/>
              <a:pPr/>
              <a:t>2/1/2026</a:t>
            </a:fld>
            <a:endParaRPr lang="en-US" dirty="0"/>
          </a:p>
        </p:txBody>
      </p:sp>
      <p:sp>
        <p:nvSpPr>
          <p:cNvPr id="5" name="Footer Placeholder 4"/>
          <p:cNvSpPr>
            <a:spLocks noGrp="1"/>
          </p:cNvSpPr>
          <p:nvPr>
            <p:ph type="ftr" sz="quarter" idx="3"/>
          </p:nvPr>
        </p:nvSpPr>
        <p:spPr>
          <a:xfrm>
            <a:off x="352611" y="6275669"/>
            <a:ext cx="6454588" cy="365125"/>
          </a:xfrm>
          <a:prstGeom prst="rect">
            <a:avLst/>
          </a:prstGeom>
        </p:spPr>
        <p:txBody>
          <a:bodyPr vert="horz" lIns="91440" tIns="45720" rIns="91440" bIns="45720" rtlCol="0" anchor="ctr"/>
          <a:lstStyle>
            <a:lvl1pPr algn="l">
              <a:defRPr sz="1200">
                <a:solidFill>
                  <a:schemeClr val="bg1"/>
                </a:solidFill>
                <a:latin typeface="Calibri" panose="020F0502020204030204" pitchFamily="34" charset="0"/>
              </a:defRPr>
            </a:lvl1pPr>
          </a:lstStyle>
          <a:p>
            <a:endParaRPr lang="en-US" dirty="0"/>
          </a:p>
        </p:txBody>
      </p:sp>
      <p:sp>
        <p:nvSpPr>
          <p:cNvPr id="6" name="Slide Number Placeholder 5"/>
          <p:cNvSpPr>
            <a:spLocks noGrp="1"/>
          </p:cNvSpPr>
          <p:nvPr>
            <p:ph type="sldNum" sz="quarter" idx="4"/>
          </p:nvPr>
        </p:nvSpPr>
        <p:spPr>
          <a:xfrm>
            <a:off x="10530541" y="6275669"/>
            <a:ext cx="1320800" cy="365125"/>
          </a:xfrm>
          <a:prstGeom prst="rect">
            <a:avLst/>
          </a:prstGeom>
        </p:spPr>
        <p:txBody>
          <a:bodyPr vert="horz" lIns="91440" tIns="45720" rIns="91440" bIns="45720" rtlCol="0" anchor="ctr"/>
          <a:lstStyle>
            <a:lvl1pPr algn="r">
              <a:defRPr sz="3600">
                <a:solidFill>
                  <a:schemeClr val="bg1"/>
                </a:solidFill>
                <a:latin typeface="Calibri" panose="020F0502020204030204" pitchFamily="34" charset="0"/>
              </a:defRPr>
            </a:lvl1pPr>
          </a:lstStyle>
          <a:p>
            <a:fld id="{0E5C5094-3CBD-9641-9574-A23D064FD50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 id="2147484005" r:id="rId12"/>
  </p:sldLayoutIdLst>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xStyles>
    <p:titleStyle>
      <a:lvl1pPr algn="ctr" defTabSz="914400" rtl="0" eaLnBrk="1" latinLnBrk="0" hangingPunct="1">
        <a:spcBef>
          <a:spcPct val="0"/>
        </a:spcBef>
        <a:buNone/>
        <a:defRPr sz="4600" kern="1200">
          <a:solidFill>
            <a:schemeClr val="accent1"/>
          </a:solidFill>
          <a:latin typeface="Calibri" panose="020F0502020204030204" pitchFamily="34" charset="0"/>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Calibri" panose="020F0502020204030204" pitchFamily="34" charset="0"/>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Calibri" panose="020F0502020204030204" pitchFamily="34" charset="0"/>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Calibri" panose="020F0502020204030204" pitchFamily="34" charset="0"/>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Calibri" panose="020F0502020204030204" pitchFamily="34" charset="0"/>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Calibri" panose="020F0502020204030204" pitchFamily="34" charset="0"/>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5012" y="997340"/>
            <a:ext cx="8667590" cy="1724867"/>
          </a:xfrm>
        </p:spPr>
        <p:txBody>
          <a:bodyPr/>
          <a:lstStyle/>
          <a:p>
            <a:r>
              <a:rPr lang="en-US" sz="4400" b="1" dirty="0">
                <a:latin typeface="Calibri" panose="020F0502020204030204" pitchFamily="34" charset="0"/>
                <a:cs typeface="Calibri" panose="020F0502020204030204" pitchFamily="34" charset="0"/>
              </a:rPr>
              <a:t>The Source and Object</a:t>
            </a:r>
            <a:br>
              <a:rPr lang="en-US" sz="4400" b="1" dirty="0">
                <a:latin typeface="Calibri" panose="020F0502020204030204" pitchFamily="34" charset="0"/>
                <a:cs typeface="Calibri" panose="020F0502020204030204" pitchFamily="34" charset="0"/>
              </a:rPr>
            </a:br>
            <a:r>
              <a:rPr lang="en-US" sz="4400" b="1" dirty="0">
                <a:latin typeface="Calibri" panose="020F0502020204030204" pitchFamily="34" charset="0"/>
                <a:cs typeface="Calibri" panose="020F0502020204030204" pitchFamily="34" charset="0"/>
              </a:rPr>
              <a:t>of Man’s Love</a:t>
            </a:r>
          </a:p>
        </p:txBody>
      </p:sp>
      <p:sp>
        <p:nvSpPr>
          <p:cNvPr id="3" name="Subtitle 2"/>
          <p:cNvSpPr>
            <a:spLocks noGrp="1"/>
          </p:cNvSpPr>
          <p:nvPr>
            <p:ph type="subTitle" idx="1"/>
          </p:nvPr>
        </p:nvSpPr>
        <p:spPr>
          <a:xfrm>
            <a:off x="1828800" y="2706650"/>
            <a:ext cx="8536961" cy="1703855"/>
          </a:xfrm>
        </p:spPr>
        <p:txBody>
          <a:bodyPr>
            <a:noAutofit/>
          </a:bodyPr>
          <a:lstStyle/>
          <a:p>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This is My commandment, that you love one another as I have loved you. Greater love has no one than this, than to lay down one's life for his friends</a:t>
            </a:r>
            <a:r>
              <a:rPr lang="en-US" sz="2800" dirty="0">
                <a:solidFill>
                  <a:srgbClr val="800000"/>
                </a:solidFill>
                <a:latin typeface="Calibri" panose="020F0502020204030204" pitchFamily="34" charset="0"/>
                <a:ea typeface="Calibri" panose="020F0502020204030204" pitchFamily="34" charset="0"/>
                <a:cs typeface="Calibri" panose="020F0502020204030204" pitchFamily="34" charset="0"/>
              </a:rPr>
              <a:t>.</a:t>
            </a:r>
            <a:br>
              <a:rPr lang="en-US" sz="2800" dirty="0">
                <a:solidFill>
                  <a:srgbClr val="800000"/>
                </a:solidFill>
                <a:latin typeface="Calibri" panose="020F0502020204030204" pitchFamily="34" charset="0"/>
                <a:ea typeface="Calibri" panose="020F0502020204030204" pitchFamily="34" charset="0"/>
                <a:cs typeface="Calibri" panose="020F0502020204030204" pitchFamily="34" charset="0"/>
              </a:rPr>
            </a:br>
            <a:r>
              <a:rPr lang="en-US" sz="2800" b="1" dirty="0">
                <a:solidFill>
                  <a:srgbClr val="800000"/>
                </a:solidFill>
                <a:latin typeface="Calibri" panose="020F0502020204030204" pitchFamily="34" charset="0"/>
                <a:ea typeface="Calibri" panose="020F0502020204030204" pitchFamily="34" charset="0"/>
                <a:cs typeface="Calibri" panose="020F0502020204030204" pitchFamily="34" charset="0"/>
              </a:rPr>
              <a:t>John 15:12-13 </a:t>
            </a:r>
          </a:p>
        </p:txBody>
      </p:sp>
      <p:sp>
        <p:nvSpPr>
          <p:cNvPr id="4" name="Rectangle 3"/>
          <p:cNvSpPr/>
          <p:nvPr/>
        </p:nvSpPr>
        <p:spPr>
          <a:xfrm>
            <a:off x="2568" y="0"/>
            <a:ext cx="185862" cy="685800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 name="Rectangle 4"/>
          <p:cNvSpPr/>
          <p:nvPr/>
        </p:nvSpPr>
        <p:spPr>
          <a:xfrm>
            <a:off x="12011254" y="0"/>
            <a:ext cx="185862" cy="685800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 name="Rectangle 5"/>
          <p:cNvSpPr/>
          <p:nvPr/>
        </p:nvSpPr>
        <p:spPr>
          <a:xfrm>
            <a:off x="2568" y="0"/>
            <a:ext cx="12186864" cy="207470"/>
          </a:xfrm>
          <a:prstGeom prst="rect">
            <a:avLst/>
          </a:prstGeom>
          <a:solidFill>
            <a:srgbClr val="5BA2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8" name="Picture 7" descr="12065573741668753765egore911_2_hearts.svg.m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7697" y="3752107"/>
            <a:ext cx="3260275" cy="2608219"/>
          </a:xfrm>
          <a:prstGeom prst="rect">
            <a:avLst/>
          </a:prstGeom>
        </p:spPr>
      </p:pic>
      <p:sp>
        <p:nvSpPr>
          <p:cNvPr id="7" name="TextBox 6">
            <a:extLst>
              <a:ext uri="{FF2B5EF4-FFF2-40B4-BE49-F238E27FC236}">
                <a16:creationId xmlns:a16="http://schemas.microsoft.com/office/drawing/2014/main" id="{B162F9D6-3C26-462D-973B-0AA1FC35252E}"/>
              </a:ext>
            </a:extLst>
          </p:cNvPr>
          <p:cNvSpPr txBox="1"/>
          <p:nvPr/>
        </p:nvSpPr>
        <p:spPr>
          <a:xfrm>
            <a:off x="0" y="6531429"/>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Richard Thetford			                                                                                                                                                           www.thetfordcounty.com</a:t>
            </a:r>
          </a:p>
        </p:txBody>
      </p:sp>
    </p:spTree>
    <p:extLst>
      <p:ext uri="{BB962C8B-B14F-4D97-AF65-F5344CB8AC3E}">
        <p14:creationId xmlns:p14="http://schemas.microsoft.com/office/powerpoint/2010/main" val="1386465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430" y="209520"/>
            <a:ext cx="11822824" cy="949654"/>
          </a:xfrm>
        </p:spPr>
        <p:txBody>
          <a:bodyPr/>
          <a:lstStyle/>
          <a:p>
            <a:r>
              <a:rPr lang="en-US" sz="4800" b="1" dirty="0">
                <a:effectLst>
                  <a:reflection blurRad="6350" stA="55000" endA="300" endPos="45500" dir="5400000" sy="-100000" algn="bl" rotWithShape="0"/>
                </a:effectLst>
                <a:latin typeface="Calibri" panose="020F0502020204030204" pitchFamily="34" charset="0"/>
                <a:cs typeface="Calibri" panose="020F0502020204030204" pitchFamily="34" charset="0"/>
              </a:rPr>
              <a:t>The Source of Man’s Love</a:t>
            </a:r>
          </a:p>
        </p:txBody>
      </p:sp>
      <p:sp>
        <p:nvSpPr>
          <p:cNvPr id="3" name="Content Placeholder 2"/>
          <p:cNvSpPr>
            <a:spLocks noGrp="1"/>
          </p:cNvSpPr>
          <p:nvPr>
            <p:ph idx="1"/>
          </p:nvPr>
        </p:nvSpPr>
        <p:spPr>
          <a:xfrm>
            <a:off x="330412" y="1367852"/>
            <a:ext cx="11572155" cy="2504537"/>
          </a:xfrm>
        </p:spPr>
        <p:txBody>
          <a:bodyPr>
            <a:noAutofit/>
          </a:bodyPr>
          <a:lstStyle/>
          <a:p>
            <a:r>
              <a:rPr lang="en-US" sz="3400" b="1" dirty="0">
                <a:solidFill>
                  <a:schemeClr val="tx1"/>
                </a:solidFill>
                <a:latin typeface="Calibri" panose="020F0502020204030204" pitchFamily="34" charset="0"/>
                <a:cs typeface="Calibri" panose="020F0502020204030204" pitchFamily="34" charset="0"/>
              </a:rPr>
              <a:t>Recognize the source of our love</a:t>
            </a:r>
          </a:p>
          <a:p>
            <a:pPr lvl="1"/>
            <a:r>
              <a:rPr lang="en-US" sz="3200" dirty="0">
                <a:solidFill>
                  <a:srgbClr val="800000"/>
                </a:solidFill>
                <a:latin typeface="Calibri" panose="020F0502020204030204" pitchFamily="34" charset="0"/>
                <a:cs typeface="Calibri" panose="020F0502020204030204" pitchFamily="34" charset="0"/>
              </a:rPr>
              <a:t>1 John 4:7,19</a:t>
            </a:r>
          </a:p>
          <a:p>
            <a:r>
              <a:rPr lang="en-US" sz="3400" b="1" dirty="0">
                <a:solidFill>
                  <a:schemeClr val="tx1"/>
                </a:solidFill>
                <a:latin typeface="Calibri" panose="020F0502020204030204" pitchFamily="34" charset="0"/>
                <a:cs typeface="Calibri" panose="020F0502020204030204" pitchFamily="34" charset="0"/>
              </a:rPr>
              <a:t>Our love is the offspring of God’s love</a:t>
            </a:r>
          </a:p>
          <a:p>
            <a:pPr lvl="1"/>
            <a:r>
              <a:rPr lang="en-US" sz="3200" dirty="0">
                <a:solidFill>
                  <a:srgbClr val="800000"/>
                </a:solidFill>
                <a:latin typeface="Calibri" panose="020F0502020204030204" pitchFamily="34" charset="0"/>
                <a:cs typeface="Calibri" panose="020F0502020204030204" pitchFamily="34" charset="0"/>
              </a:rPr>
              <a:t>1 John 4:21</a:t>
            </a:r>
          </a:p>
        </p:txBody>
      </p:sp>
      <p:sp>
        <p:nvSpPr>
          <p:cNvPr id="10" name="Rectangle 9"/>
          <p:cNvSpPr/>
          <p:nvPr/>
        </p:nvSpPr>
        <p:spPr>
          <a:xfrm>
            <a:off x="330412" y="3980816"/>
            <a:ext cx="11572155" cy="820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 name="TextBox 10"/>
          <p:cNvSpPr txBox="1"/>
          <p:nvPr/>
        </p:nvSpPr>
        <p:spPr>
          <a:xfrm>
            <a:off x="437990" y="4074361"/>
            <a:ext cx="11364685"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see man’s intrinsic worth and possibility in Christ</a:t>
            </a:r>
          </a:p>
        </p:txBody>
      </p:sp>
      <p:sp>
        <p:nvSpPr>
          <p:cNvPr id="12" name="TextBox 11"/>
          <p:cNvSpPr txBox="1"/>
          <p:nvPr/>
        </p:nvSpPr>
        <p:spPr>
          <a:xfrm>
            <a:off x="2073275" y="5340853"/>
            <a:ext cx="8042276" cy="646331"/>
          </a:xfrm>
          <a:prstGeom prst="rect">
            <a:avLst/>
          </a:prstGeom>
          <a:noFill/>
        </p:spPr>
        <p:txBody>
          <a:bodyPr wrap="square" rtlCol="0">
            <a:spAutoFit/>
          </a:bodyPr>
          <a:lstStyle/>
          <a:p>
            <a:pPr algn="ctr"/>
            <a:r>
              <a:rPr lang="en-US" sz="3600" b="1" dirty="0">
                <a:solidFill>
                  <a:srgbClr val="800000"/>
                </a:solidFill>
                <a:latin typeface="Calibri" panose="020F0502020204030204" pitchFamily="34" charset="0"/>
                <a:cs typeface="Calibri" panose="020F0502020204030204" pitchFamily="34" charset="0"/>
              </a:rPr>
              <a:t>2 Corinthians 5:14-17</a:t>
            </a:r>
          </a:p>
        </p:txBody>
      </p:sp>
      <p:pic>
        <p:nvPicPr>
          <p:cNvPr id="13" name="Picture 12" descr="12065573741668753765egore911_2_hearts.svg.m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000" y="4869645"/>
            <a:ext cx="1975893" cy="1580713"/>
          </a:xfrm>
          <a:prstGeom prst="rect">
            <a:avLst/>
          </a:prstGeom>
        </p:spPr>
      </p:pic>
      <p:pic>
        <p:nvPicPr>
          <p:cNvPr id="14" name="Picture 13" descr="12065573741668753765egore911_2_hearts.svg.m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6791" y="4866880"/>
            <a:ext cx="1979349" cy="1583478"/>
          </a:xfrm>
          <a:prstGeom prst="rect">
            <a:avLst/>
          </a:prstGeom>
        </p:spPr>
      </p:pic>
      <p:sp>
        <p:nvSpPr>
          <p:cNvPr id="15" name="Rectangle 14">
            <a:extLst>
              <a:ext uri="{FF2B5EF4-FFF2-40B4-BE49-F238E27FC236}">
                <a16:creationId xmlns:a16="http://schemas.microsoft.com/office/drawing/2014/main" id="{1D3F7A31-F69E-47B0-A1ED-D248379B864C}"/>
              </a:ext>
            </a:extLst>
          </p:cNvPr>
          <p:cNvSpPr/>
          <p:nvPr/>
        </p:nvSpPr>
        <p:spPr>
          <a:xfrm>
            <a:off x="2568" y="0"/>
            <a:ext cx="185862" cy="685800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 name="Rectangle 15">
            <a:extLst>
              <a:ext uri="{FF2B5EF4-FFF2-40B4-BE49-F238E27FC236}">
                <a16:creationId xmlns:a16="http://schemas.microsoft.com/office/drawing/2014/main" id="{9227B5E0-9660-4D4F-B6B6-EDBE19E5BBBF}"/>
              </a:ext>
            </a:extLst>
          </p:cNvPr>
          <p:cNvSpPr/>
          <p:nvPr/>
        </p:nvSpPr>
        <p:spPr>
          <a:xfrm>
            <a:off x="12011254" y="0"/>
            <a:ext cx="185862" cy="685800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7" name="Rectangle 16">
            <a:extLst>
              <a:ext uri="{FF2B5EF4-FFF2-40B4-BE49-F238E27FC236}">
                <a16:creationId xmlns:a16="http://schemas.microsoft.com/office/drawing/2014/main" id="{CA229F96-B635-4D1F-B9FC-AD2B36C8251B}"/>
              </a:ext>
            </a:extLst>
          </p:cNvPr>
          <p:cNvSpPr/>
          <p:nvPr/>
        </p:nvSpPr>
        <p:spPr>
          <a:xfrm>
            <a:off x="2568" y="0"/>
            <a:ext cx="12186864" cy="207470"/>
          </a:xfrm>
          <a:prstGeom prst="rect">
            <a:avLst/>
          </a:prstGeom>
          <a:solidFill>
            <a:srgbClr val="5BA2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8" name="TextBox 17">
            <a:extLst>
              <a:ext uri="{FF2B5EF4-FFF2-40B4-BE49-F238E27FC236}">
                <a16:creationId xmlns:a16="http://schemas.microsoft.com/office/drawing/2014/main" id="{997EF841-6239-41FC-9680-1DC3CCC22E51}"/>
              </a:ext>
            </a:extLst>
          </p:cNvPr>
          <p:cNvSpPr txBox="1"/>
          <p:nvPr/>
        </p:nvSpPr>
        <p:spPr>
          <a:xfrm>
            <a:off x="0" y="6531429"/>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Richard Thetford			                                                                                                                                                           www.thetfordcounty.com</a:t>
            </a:r>
          </a:p>
        </p:txBody>
      </p:sp>
      <p:pic>
        <p:nvPicPr>
          <p:cNvPr id="19" name="Picture 18" descr="12065573741668753765egore911_2_hearts.svg.med.png">
            <a:extLst>
              <a:ext uri="{FF2B5EF4-FFF2-40B4-BE49-F238E27FC236}">
                <a16:creationId xmlns:a16="http://schemas.microsoft.com/office/drawing/2014/main" id="{8F4A9DA4-3EEF-4814-9CD6-AFC0FC2412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6306" y="289361"/>
            <a:ext cx="1692966" cy="1354372"/>
          </a:xfrm>
          <a:prstGeom prst="rect">
            <a:avLst/>
          </a:prstGeom>
        </p:spPr>
      </p:pic>
    </p:spTree>
    <p:extLst>
      <p:ext uri="{BB962C8B-B14F-4D97-AF65-F5344CB8AC3E}">
        <p14:creationId xmlns:p14="http://schemas.microsoft.com/office/powerpoint/2010/main" val="1491509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par>
                          <p:cTn id="19" fill="hold">
                            <p:stCondLst>
                              <p:cond delay="500"/>
                            </p:stCondLst>
                            <p:childTnLst>
                              <p:par>
                                <p:cTn id="20" presetID="9" presetClass="entr" presetSubtype="0"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childTnLst>
                          </p:cTn>
                        </p:par>
                        <p:par>
                          <p:cTn id="31" fill="hold">
                            <p:stCondLst>
                              <p:cond delay="500"/>
                            </p:stCondLst>
                            <p:childTnLst>
                              <p:par>
                                <p:cTn id="32" presetID="23" presetClass="entr" presetSubtype="16"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childTnLst>
                                </p:cTn>
                              </p:par>
                              <p:par>
                                <p:cTn id="36" presetID="23" presetClass="entr" presetSubtype="16"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childTnLst>
                                </p:cTn>
                              </p:par>
                              <p:par>
                                <p:cTn id="40" presetID="23" presetClass="entr" presetSubtype="16"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096" y="1367852"/>
            <a:ext cx="11518367" cy="4490851"/>
          </a:xfrm>
        </p:spPr>
        <p:txBody>
          <a:bodyPr>
            <a:normAutofit/>
          </a:bodyPr>
          <a:lstStyle/>
          <a:p>
            <a:r>
              <a:rPr lang="en-US" sz="3400" b="1" dirty="0">
                <a:solidFill>
                  <a:schemeClr val="tx1"/>
                </a:solidFill>
                <a:latin typeface="Calibri" panose="020F0502020204030204" pitchFamily="34" charset="0"/>
                <a:cs typeface="Calibri" panose="020F0502020204030204" pitchFamily="34" charset="0"/>
              </a:rPr>
              <a:t>God must be the first object of man’s love</a:t>
            </a:r>
          </a:p>
          <a:p>
            <a:pPr lvl="1"/>
            <a:r>
              <a:rPr lang="en-US" sz="3200" dirty="0">
                <a:solidFill>
                  <a:srgbClr val="215D77"/>
                </a:solidFill>
                <a:latin typeface="Calibri" panose="020F0502020204030204" pitchFamily="34" charset="0"/>
                <a:cs typeface="Calibri" panose="020F0502020204030204" pitchFamily="34" charset="0"/>
              </a:rPr>
              <a:t>Must be loved with our all</a:t>
            </a:r>
          </a:p>
          <a:p>
            <a:pPr lvl="2"/>
            <a:r>
              <a:rPr lang="en-US" sz="3000" dirty="0">
                <a:solidFill>
                  <a:srgbClr val="800000"/>
                </a:solidFill>
                <a:latin typeface="Calibri" panose="020F0502020204030204" pitchFamily="34" charset="0"/>
                <a:cs typeface="Calibri" panose="020F0502020204030204" pitchFamily="34" charset="0"/>
              </a:rPr>
              <a:t>Mark 12:29-34</a:t>
            </a:r>
          </a:p>
          <a:p>
            <a:pPr lvl="1"/>
            <a:r>
              <a:rPr lang="en-US" sz="3200" dirty="0">
                <a:solidFill>
                  <a:schemeClr val="accent1">
                    <a:lumMod val="75000"/>
                  </a:schemeClr>
                </a:solidFill>
                <a:latin typeface="Calibri" panose="020F0502020204030204" pitchFamily="34" charset="0"/>
                <a:cs typeface="Calibri" panose="020F0502020204030204" pitchFamily="34" charset="0"/>
              </a:rPr>
              <a:t>Love shown in the keeping of His commandments</a:t>
            </a:r>
          </a:p>
          <a:p>
            <a:pPr lvl="2"/>
            <a:r>
              <a:rPr lang="en-US" sz="3000" dirty="0">
                <a:solidFill>
                  <a:srgbClr val="800000"/>
                </a:solidFill>
                <a:latin typeface="Calibri" panose="020F0502020204030204" pitchFamily="34" charset="0"/>
                <a:cs typeface="Calibri" panose="020F0502020204030204" pitchFamily="34" charset="0"/>
              </a:rPr>
              <a:t>1 John 5:3</a:t>
            </a:r>
          </a:p>
          <a:p>
            <a:pPr lvl="2"/>
            <a:r>
              <a:rPr lang="en-US" sz="3000" dirty="0">
                <a:solidFill>
                  <a:srgbClr val="800000"/>
                </a:solidFill>
                <a:latin typeface="Calibri" panose="020F0502020204030204" pitchFamily="34" charset="0"/>
                <a:cs typeface="Calibri" panose="020F0502020204030204" pitchFamily="34" charset="0"/>
              </a:rPr>
              <a:t>2 John 6</a:t>
            </a:r>
          </a:p>
          <a:p>
            <a:pPr lvl="2"/>
            <a:r>
              <a:rPr lang="en-US" sz="3000" dirty="0">
                <a:solidFill>
                  <a:srgbClr val="800000"/>
                </a:solidFill>
                <a:latin typeface="Calibri" panose="020F0502020204030204" pitchFamily="34" charset="0"/>
                <a:cs typeface="Calibri" panose="020F0502020204030204" pitchFamily="34" charset="0"/>
              </a:rPr>
              <a:t>Deuteronomy 10:12</a:t>
            </a:r>
          </a:p>
        </p:txBody>
      </p:sp>
      <p:pic>
        <p:nvPicPr>
          <p:cNvPr id="9" name="Picture 8" descr="Bible reading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0583" y="3613277"/>
            <a:ext cx="3303275" cy="20821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a:extLst>
              <a:ext uri="{FF2B5EF4-FFF2-40B4-BE49-F238E27FC236}">
                <a16:creationId xmlns:a16="http://schemas.microsoft.com/office/drawing/2014/main" id="{4B787932-1CA5-4DA0-86BE-3433CB4D10A2}"/>
              </a:ext>
            </a:extLst>
          </p:cNvPr>
          <p:cNvSpPr/>
          <p:nvPr/>
        </p:nvSpPr>
        <p:spPr>
          <a:xfrm>
            <a:off x="2568" y="0"/>
            <a:ext cx="185862" cy="685800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Rectangle 9">
            <a:extLst>
              <a:ext uri="{FF2B5EF4-FFF2-40B4-BE49-F238E27FC236}">
                <a16:creationId xmlns:a16="http://schemas.microsoft.com/office/drawing/2014/main" id="{092162CA-1F81-49FF-9CF3-C2CF8D885182}"/>
              </a:ext>
            </a:extLst>
          </p:cNvPr>
          <p:cNvSpPr/>
          <p:nvPr/>
        </p:nvSpPr>
        <p:spPr>
          <a:xfrm>
            <a:off x="12011254" y="0"/>
            <a:ext cx="185862" cy="685800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 name="Rectangle 10">
            <a:extLst>
              <a:ext uri="{FF2B5EF4-FFF2-40B4-BE49-F238E27FC236}">
                <a16:creationId xmlns:a16="http://schemas.microsoft.com/office/drawing/2014/main" id="{2CD8197B-FF30-48BA-A8B8-C52CA58C7461}"/>
              </a:ext>
            </a:extLst>
          </p:cNvPr>
          <p:cNvSpPr/>
          <p:nvPr/>
        </p:nvSpPr>
        <p:spPr>
          <a:xfrm>
            <a:off x="2568" y="0"/>
            <a:ext cx="12186864" cy="207470"/>
          </a:xfrm>
          <a:prstGeom prst="rect">
            <a:avLst/>
          </a:prstGeom>
          <a:solidFill>
            <a:srgbClr val="5BA2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 name="TextBox 11">
            <a:extLst>
              <a:ext uri="{FF2B5EF4-FFF2-40B4-BE49-F238E27FC236}">
                <a16:creationId xmlns:a16="http://schemas.microsoft.com/office/drawing/2014/main" id="{42DC5381-4368-4E10-A904-B83D3CEFC071}"/>
              </a:ext>
            </a:extLst>
          </p:cNvPr>
          <p:cNvSpPr txBox="1"/>
          <p:nvPr/>
        </p:nvSpPr>
        <p:spPr>
          <a:xfrm>
            <a:off x="0" y="6531429"/>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Richard Thetford			                                                                                                                                                           www.thetfordcounty.com</a:t>
            </a:r>
          </a:p>
        </p:txBody>
      </p:sp>
      <p:sp>
        <p:nvSpPr>
          <p:cNvPr id="14" name="Title 1">
            <a:extLst>
              <a:ext uri="{FF2B5EF4-FFF2-40B4-BE49-F238E27FC236}">
                <a16:creationId xmlns:a16="http://schemas.microsoft.com/office/drawing/2014/main" id="{761C60AB-E657-4DFD-8F61-3C8608939D81}"/>
              </a:ext>
            </a:extLst>
          </p:cNvPr>
          <p:cNvSpPr>
            <a:spLocks noGrp="1"/>
          </p:cNvSpPr>
          <p:nvPr>
            <p:ph type="title"/>
          </p:nvPr>
        </p:nvSpPr>
        <p:spPr>
          <a:xfrm>
            <a:off x="188430" y="209520"/>
            <a:ext cx="11822824" cy="949654"/>
          </a:xfrm>
        </p:spPr>
        <p:txBody>
          <a:bodyPr/>
          <a:lstStyle/>
          <a:p>
            <a:r>
              <a:rPr lang="en-US" sz="4800" b="1" dirty="0">
                <a:effectLst>
                  <a:reflection blurRad="6350" stA="55000" endA="300" endPos="45500" dir="5400000" sy="-100000" algn="bl" rotWithShape="0"/>
                </a:effectLst>
                <a:latin typeface="Calibri" panose="020F0502020204030204" pitchFamily="34" charset="0"/>
                <a:cs typeface="Calibri" panose="020F0502020204030204" pitchFamily="34" charset="0"/>
              </a:rPr>
              <a:t>The Object of Man’s Love</a:t>
            </a:r>
          </a:p>
        </p:txBody>
      </p:sp>
      <p:pic>
        <p:nvPicPr>
          <p:cNvPr id="15" name="Picture 14" descr="12065573741668753765egore911_2_hearts.svg.med.png">
            <a:extLst>
              <a:ext uri="{FF2B5EF4-FFF2-40B4-BE49-F238E27FC236}">
                <a16:creationId xmlns:a16="http://schemas.microsoft.com/office/drawing/2014/main" id="{4E0BE380-F50E-491F-9D01-B600F0858B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6306" y="289361"/>
            <a:ext cx="1692966" cy="1354372"/>
          </a:xfrm>
          <a:prstGeom prst="rect">
            <a:avLst/>
          </a:prstGeom>
        </p:spPr>
      </p:pic>
    </p:spTree>
    <p:extLst>
      <p:ext uri="{BB962C8B-B14F-4D97-AF65-F5344CB8AC3E}">
        <p14:creationId xmlns:p14="http://schemas.microsoft.com/office/powerpoint/2010/main" val="2293202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9" presetClass="entr" presetSubtype="0"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par>
                          <p:cTn id="24" fill="hold">
                            <p:stCondLst>
                              <p:cond delay="500"/>
                            </p:stCondLst>
                            <p:childTnLst>
                              <p:par>
                                <p:cTn id="25" presetID="9"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par>
                          <p:cTn id="28" fill="hold">
                            <p:stCondLst>
                              <p:cond delay="1000"/>
                            </p:stCondLst>
                            <p:childTnLst>
                              <p:par>
                                <p:cTn id="29" presetID="9"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dissolve">
                                      <p:cBhvr>
                                        <p:cTn id="31" dur="500"/>
                                        <p:tgtEl>
                                          <p:spTgt spid="3">
                                            <p:txEl>
                                              <p:pRg st="5" end="5"/>
                                            </p:txEl>
                                          </p:spTgt>
                                        </p:tgtEl>
                                      </p:cBhvr>
                                    </p:animEffect>
                                  </p:childTnLst>
                                </p:cTn>
                              </p:par>
                            </p:childTnLst>
                          </p:cTn>
                        </p:par>
                        <p:par>
                          <p:cTn id="32" fill="hold">
                            <p:stCondLst>
                              <p:cond delay="1500"/>
                            </p:stCondLst>
                            <p:childTnLst>
                              <p:par>
                                <p:cTn id="33" presetID="9"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dissolve">
                                      <p:cBhvr>
                                        <p:cTn id="35" dur="500"/>
                                        <p:tgtEl>
                                          <p:spTgt spid="3">
                                            <p:txEl>
                                              <p:pRg st="6" end="6"/>
                                            </p:txEl>
                                          </p:spTgt>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412" y="1367852"/>
            <a:ext cx="11564471" cy="4490851"/>
          </a:xfrm>
        </p:spPr>
        <p:txBody>
          <a:bodyPr>
            <a:normAutofit/>
          </a:bodyPr>
          <a:lstStyle/>
          <a:p>
            <a:r>
              <a:rPr lang="en-US" sz="3400" b="1" dirty="0">
                <a:solidFill>
                  <a:schemeClr val="tx1"/>
                </a:solidFill>
                <a:latin typeface="Calibri" panose="020F0502020204030204" pitchFamily="34" charset="0"/>
                <a:cs typeface="Calibri" panose="020F0502020204030204" pitchFamily="34" charset="0"/>
              </a:rPr>
              <a:t>God must be the first object of man’s love</a:t>
            </a:r>
          </a:p>
          <a:p>
            <a:pPr lvl="1"/>
            <a:r>
              <a:rPr lang="en-US" sz="3200" dirty="0">
                <a:solidFill>
                  <a:srgbClr val="215D77"/>
                </a:solidFill>
                <a:latin typeface="Calibri" panose="020F0502020204030204" pitchFamily="34" charset="0"/>
                <a:cs typeface="Calibri" panose="020F0502020204030204" pitchFamily="34" charset="0"/>
              </a:rPr>
              <a:t>Will hate evil and all forms of worldliness</a:t>
            </a:r>
          </a:p>
          <a:p>
            <a:pPr lvl="2"/>
            <a:r>
              <a:rPr lang="en-US" sz="3000" dirty="0">
                <a:solidFill>
                  <a:srgbClr val="800000"/>
                </a:solidFill>
                <a:latin typeface="Calibri" panose="020F0502020204030204" pitchFamily="34" charset="0"/>
                <a:cs typeface="Calibri" panose="020F0502020204030204" pitchFamily="34" charset="0"/>
              </a:rPr>
              <a:t>1 John 2:15-17</a:t>
            </a:r>
          </a:p>
          <a:p>
            <a:pPr lvl="1"/>
            <a:r>
              <a:rPr lang="en-US" sz="3200" dirty="0">
                <a:solidFill>
                  <a:schemeClr val="accent1">
                    <a:lumMod val="75000"/>
                  </a:schemeClr>
                </a:solidFill>
                <a:latin typeface="Calibri" panose="020F0502020204030204" pitchFamily="34" charset="0"/>
                <a:cs typeface="Calibri" panose="020F0502020204030204" pitchFamily="34" charset="0"/>
              </a:rPr>
              <a:t>Must be chosen above all others</a:t>
            </a:r>
          </a:p>
          <a:p>
            <a:pPr lvl="2"/>
            <a:r>
              <a:rPr lang="en-US" sz="3000" dirty="0">
                <a:solidFill>
                  <a:srgbClr val="800000"/>
                </a:solidFill>
                <a:latin typeface="Calibri" panose="020F0502020204030204" pitchFamily="34" charset="0"/>
                <a:cs typeface="Calibri" panose="020F0502020204030204" pitchFamily="34" charset="0"/>
              </a:rPr>
              <a:t>Matthew 10:35-38</a:t>
            </a:r>
          </a:p>
          <a:p>
            <a:pPr lvl="2"/>
            <a:r>
              <a:rPr lang="en-US" sz="3000" dirty="0">
                <a:solidFill>
                  <a:srgbClr val="800000"/>
                </a:solidFill>
                <a:latin typeface="Calibri" panose="020F0502020204030204" pitchFamily="34" charset="0"/>
                <a:cs typeface="Calibri" panose="020F0502020204030204" pitchFamily="34" charset="0"/>
              </a:rPr>
              <a:t>1 Peter 1:8</a:t>
            </a:r>
          </a:p>
        </p:txBody>
      </p:sp>
      <p:pic>
        <p:nvPicPr>
          <p:cNvPr id="7" name="Picture 6" descr="SuperStock_1555R-30461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4464" y="2510503"/>
            <a:ext cx="4610419" cy="30692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a:extLst>
              <a:ext uri="{FF2B5EF4-FFF2-40B4-BE49-F238E27FC236}">
                <a16:creationId xmlns:a16="http://schemas.microsoft.com/office/drawing/2014/main" id="{BA92689B-3D89-4EA6-AA44-05E077665913}"/>
              </a:ext>
            </a:extLst>
          </p:cNvPr>
          <p:cNvSpPr/>
          <p:nvPr/>
        </p:nvSpPr>
        <p:spPr>
          <a:xfrm>
            <a:off x="2568" y="0"/>
            <a:ext cx="185862" cy="685800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 name="Rectangle 8">
            <a:extLst>
              <a:ext uri="{FF2B5EF4-FFF2-40B4-BE49-F238E27FC236}">
                <a16:creationId xmlns:a16="http://schemas.microsoft.com/office/drawing/2014/main" id="{E645A5C2-9C2E-447A-816D-4FDC0C092CA9}"/>
              </a:ext>
            </a:extLst>
          </p:cNvPr>
          <p:cNvSpPr/>
          <p:nvPr/>
        </p:nvSpPr>
        <p:spPr>
          <a:xfrm>
            <a:off x="12011254" y="0"/>
            <a:ext cx="185862" cy="685800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Rectangle 9">
            <a:extLst>
              <a:ext uri="{FF2B5EF4-FFF2-40B4-BE49-F238E27FC236}">
                <a16:creationId xmlns:a16="http://schemas.microsoft.com/office/drawing/2014/main" id="{4B063966-8D4C-45E5-A9E0-69972A26C3E9}"/>
              </a:ext>
            </a:extLst>
          </p:cNvPr>
          <p:cNvSpPr/>
          <p:nvPr/>
        </p:nvSpPr>
        <p:spPr>
          <a:xfrm>
            <a:off x="2568" y="0"/>
            <a:ext cx="12186864" cy="207470"/>
          </a:xfrm>
          <a:prstGeom prst="rect">
            <a:avLst/>
          </a:prstGeom>
          <a:solidFill>
            <a:srgbClr val="5BA2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 name="TextBox 10">
            <a:extLst>
              <a:ext uri="{FF2B5EF4-FFF2-40B4-BE49-F238E27FC236}">
                <a16:creationId xmlns:a16="http://schemas.microsoft.com/office/drawing/2014/main" id="{D6102FE3-E063-4596-B0DC-F7BC2AA3B773}"/>
              </a:ext>
            </a:extLst>
          </p:cNvPr>
          <p:cNvSpPr txBox="1"/>
          <p:nvPr/>
        </p:nvSpPr>
        <p:spPr>
          <a:xfrm>
            <a:off x="0" y="6531429"/>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Richard Thetford			                                                                                                                                                           www.thetfordcounty.com</a:t>
            </a:r>
          </a:p>
        </p:txBody>
      </p:sp>
      <p:sp>
        <p:nvSpPr>
          <p:cNvPr id="14" name="Title 1">
            <a:extLst>
              <a:ext uri="{FF2B5EF4-FFF2-40B4-BE49-F238E27FC236}">
                <a16:creationId xmlns:a16="http://schemas.microsoft.com/office/drawing/2014/main" id="{1E4E493E-632D-4950-8E17-B84E22891689}"/>
              </a:ext>
            </a:extLst>
          </p:cNvPr>
          <p:cNvSpPr>
            <a:spLocks noGrp="1"/>
          </p:cNvSpPr>
          <p:nvPr>
            <p:ph type="title"/>
          </p:nvPr>
        </p:nvSpPr>
        <p:spPr>
          <a:xfrm>
            <a:off x="188430" y="209520"/>
            <a:ext cx="11822824" cy="949654"/>
          </a:xfrm>
        </p:spPr>
        <p:txBody>
          <a:bodyPr/>
          <a:lstStyle/>
          <a:p>
            <a:r>
              <a:rPr lang="en-US" sz="4800" b="1" dirty="0">
                <a:effectLst>
                  <a:reflection blurRad="6350" stA="55000" endA="300" endPos="45500" dir="5400000" sy="-100000" algn="bl" rotWithShape="0"/>
                </a:effectLst>
                <a:latin typeface="Calibri" panose="020F0502020204030204" pitchFamily="34" charset="0"/>
                <a:cs typeface="Calibri" panose="020F0502020204030204" pitchFamily="34" charset="0"/>
              </a:rPr>
              <a:t>The Object of Man’s Love</a:t>
            </a:r>
          </a:p>
        </p:txBody>
      </p:sp>
      <p:pic>
        <p:nvPicPr>
          <p:cNvPr id="15" name="Picture 14" descr="12065573741668753765egore911_2_hearts.svg.med.png">
            <a:extLst>
              <a:ext uri="{FF2B5EF4-FFF2-40B4-BE49-F238E27FC236}">
                <a16:creationId xmlns:a16="http://schemas.microsoft.com/office/drawing/2014/main" id="{30BC8581-4C0A-4EE1-BEB6-202D24582B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6306" y="289361"/>
            <a:ext cx="1692966" cy="1354372"/>
          </a:xfrm>
          <a:prstGeom prst="rect">
            <a:avLst/>
          </a:prstGeom>
        </p:spPr>
      </p:pic>
    </p:spTree>
    <p:extLst>
      <p:ext uri="{BB962C8B-B14F-4D97-AF65-F5344CB8AC3E}">
        <p14:creationId xmlns:p14="http://schemas.microsoft.com/office/powerpoint/2010/main" val="36317341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dissolve">
                                      <p:cBhvr>
                                        <p:cTn id="26" dur="500"/>
                                        <p:tgtEl>
                                          <p:spTgt spid="3">
                                            <p:txEl>
                                              <p:pRg st="4" end="4"/>
                                            </p:txEl>
                                          </p:spTgt>
                                        </p:tgtEl>
                                      </p:cBhvr>
                                    </p:animEffect>
                                  </p:childTnLst>
                                </p:cTn>
                              </p:par>
                            </p:childTnLst>
                          </p:cTn>
                        </p:par>
                        <p:par>
                          <p:cTn id="27" fill="hold">
                            <p:stCondLst>
                              <p:cond delay="1000"/>
                            </p:stCondLst>
                            <p:childTnLst>
                              <p:par>
                                <p:cTn id="28" presetID="9" presetClass="entr" presetSubtype="0"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dissolv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728" y="1367851"/>
            <a:ext cx="11595207" cy="5241227"/>
          </a:xfrm>
        </p:spPr>
        <p:txBody>
          <a:bodyPr>
            <a:normAutofit/>
          </a:bodyPr>
          <a:lstStyle/>
          <a:p>
            <a:r>
              <a:rPr lang="en-US" sz="3400" b="1" dirty="0">
                <a:solidFill>
                  <a:schemeClr val="tx1"/>
                </a:solidFill>
                <a:latin typeface="Calibri" panose="020F0502020204030204" pitchFamily="34" charset="0"/>
                <a:cs typeface="Calibri" panose="020F0502020204030204" pitchFamily="34" charset="0"/>
              </a:rPr>
              <a:t>Love of man must also be the object of man’s love</a:t>
            </a:r>
          </a:p>
          <a:p>
            <a:pPr lvl="1"/>
            <a:r>
              <a:rPr lang="en-US" sz="3200" dirty="0">
                <a:solidFill>
                  <a:srgbClr val="215D77"/>
                </a:solidFill>
                <a:latin typeface="Calibri" panose="020F0502020204030204" pitchFamily="34" charset="0"/>
                <a:cs typeface="Calibri" panose="020F0502020204030204" pitchFamily="34" charset="0"/>
              </a:rPr>
              <a:t>Natural consequence of the love of the fatherhood</a:t>
            </a:r>
          </a:p>
          <a:p>
            <a:pPr lvl="2"/>
            <a:r>
              <a:rPr lang="en-US" sz="3000" dirty="0">
                <a:solidFill>
                  <a:srgbClr val="800000"/>
                </a:solidFill>
                <a:latin typeface="Calibri" panose="020F0502020204030204" pitchFamily="34" charset="0"/>
                <a:cs typeface="Calibri" panose="020F0502020204030204" pitchFamily="34" charset="0"/>
              </a:rPr>
              <a:t>1 John 3:10</a:t>
            </a:r>
          </a:p>
          <a:p>
            <a:pPr lvl="1"/>
            <a:r>
              <a:rPr lang="en-US" sz="3200" dirty="0">
                <a:solidFill>
                  <a:srgbClr val="215D77"/>
                </a:solidFill>
                <a:latin typeface="Calibri" panose="020F0502020204030204" pitchFamily="34" charset="0"/>
                <a:cs typeface="Calibri" panose="020F0502020204030204" pitchFamily="34" charset="0"/>
              </a:rPr>
              <a:t>Can’t love God and hate man</a:t>
            </a:r>
          </a:p>
          <a:p>
            <a:pPr lvl="2"/>
            <a:r>
              <a:rPr lang="en-US" sz="3000" dirty="0">
                <a:solidFill>
                  <a:srgbClr val="800000"/>
                </a:solidFill>
                <a:latin typeface="Calibri" panose="020F0502020204030204" pitchFamily="34" charset="0"/>
                <a:cs typeface="Calibri" panose="020F0502020204030204" pitchFamily="34" charset="0"/>
              </a:rPr>
              <a:t>1 John 4:20-21</a:t>
            </a:r>
          </a:p>
          <a:p>
            <a:pPr lvl="2"/>
            <a:r>
              <a:rPr lang="en-US" sz="3000" dirty="0">
                <a:solidFill>
                  <a:srgbClr val="800000"/>
                </a:solidFill>
                <a:latin typeface="Calibri" panose="020F0502020204030204" pitchFamily="34" charset="0"/>
                <a:cs typeface="Calibri" panose="020F0502020204030204" pitchFamily="34" charset="0"/>
              </a:rPr>
              <a:t>John 13:34</a:t>
            </a:r>
          </a:p>
          <a:p>
            <a:pPr lvl="2"/>
            <a:r>
              <a:rPr lang="en-US" sz="3000" dirty="0">
                <a:solidFill>
                  <a:srgbClr val="800000"/>
                </a:solidFill>
                <a:latin typeface="Calibri" panose="020F0502020204030204" pitchFamily="34" charset="0"/>
                <a:cs typeface="Calibri" panose="020F0502020204030204" pitchFamily="34" charset="0"/>
              </a:rPr>
              <a:t>Romans 13:10</a:t>
            </a:r>
          </a:p>
          <a:p>
            <a:pPr lvl="2"/>
            <a:r>
              <a:rPr lang="en-US" sz="3000" dirty="0">
                <a:solidFill>
                  <a:srgbClr val="800000"/>
                </a:solidFill>
                <a:latin typeface="Calibri" panose="020F0502020204030204" pitchFamily="34" charset="0"/>
                <a:cs typeface="Calibri" panose="020F0502020204030204" pitchFamily="34" charset="0"/>
              </a:rPr>
              <a:t>1 Corinthians 13:1-8</a:t>
            </a:r>
          </a:p>
        </p:txBody>
      </p:sp>
      <p:pic>
        <p:nvPicPr>
          <p:cNvPr id="7" name="Picture 6" descr="untitled.bm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6689" y="2606564"/>
            <a:ext cx="5317906" cy="32848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12065573741668753765egore911_2_hearts.svg.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6306" y="289361"/>
            <a:ext cx="1692966" cy="1354372"/>
          </a:xfrm>
          <a:prstGeom prst="rect">
            <a:avLst/>
          </a:prstGeom>
        </p:spPr>
      </p:pic>
      <p:sp>
        <p:nvSpPr>
          <p:cNvPr id="9" name="Rectangle 8">
            <a:extLst>
              <a:ext uri="{FF2B5EF4-FFF2-40B4-BE49-F238E27FC236}">
                <a16:creationId xmlns:a16="http://schemas.microsoft.com/office/drawing/2014/main" id="{33D66748-72A5-4BDB-BC1B-41A7BD852E1F}"/>
              </a:ext>
            </a:extLst>
          </p:cNvPr>
          <p:cNvSpPr/>
          <p:nvPr/>
        </p:nvSpPr>
        <p:spPr>
          <a:xfrm>
            <a:off x="2568" y="0"/>
            <a:ext cx="185862" cy="685800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Rectangle 9">
            <a:extLst>
              <a:ext uri="{FF2B5EF4-FFF2-40B4-BE49-F238E27FC236}">
                <a16:creationId xmlns:a16="http://schemas.microsoft.com/office/drawing/2014/main" id="{837D6016-A671-4EAE-876B-DFC811CE052D}"/>
              </a:ext>
            </a:extLst>
          </p:cNvPr>
          <p:cNvSpPr/>
          <p:nvPr/>
        </p:nvSpPr>
        <p:spPr>
          <a:xfrm>
            <a:off x="12011254" y="0"/>
            <a:ext cx="185862" cy="685800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 name="Rectangle 10">
            <a:extLst>
              <a:ext uri="{FF2B5EF4-FFF2-40B4-BE49-F238E27FC236}">
                <a16:creationId xmlns:a16="http://schemas.microsoft.com/office/drawing/2014/main" id="{767C371E-6F08-41CE-88B2-FB0511463EF8}"/>
              </a:ext>
            </a:extLst>
          </p:cNvPr>
          <p:cNvSpPr/>
          <p:nvPr/>
        </p:nvSpPr>
        <p:spPr>
          <a:xfrm>
            <a:off x="2568" y="0"/>
            <a:ext cx="12186864" cy="207470"/>
          </a:xfrm>
          <a:prstGeom prst="rect">
            <a:avLst/>
          </a:prstGeom>
          <a:solidFill>
            <a:srgbClr val="5BA2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 name="TextBox 11">
            <a:extLst>
              <a:ext uri="{FF2B5EF4-FFF2-40B4-BE49-F238E27FC236}">
                <a16:creationId xmlns:a16="http://schemas.microsoft.com/office/drawing/2014/main" id="{AC5C532A-97E7-48FC-95D1-BABCF999BD19}"/>
              </a:ext>
            </a:extLst>
          </p:cNvPr>
          <p:cNvSpPr txBox="1"/>
          <p:nvPr/>
        </p:nvSpPr>
        <p:spPr>
          <a:xfrm>
            <a:off x="0" y="6531429"/>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Richard Thetford			                                                                                                                                                           www.thetfordcounty.com</a:t>
            </a:r>
          </a:p>
        </p:txBody>
      </p:sp>
      <p:sp>
        <p:nvSpPr>
          <p:cNvPr id="15" name="Title 1">
            <a:extLst>
              <a:ext uri="{FF2B5EF4-FFF2-40B4-BE49-F238E27FC236}">
                <a16:creationId xmlns:a16="http://schemas.microsoft.com/office/drawing/2014/main" id="{770E97CB-A1A7-4408-8E21-7F118D8E0893}"/>
              </a:ext>
            </a:extLst>
          </p:cNvPr>
          <p:cNvSpPr>
            <a:spLocks noGrp="1"/>
          </p:cNvSpPr>
          <p:nvPr>
            <p:ph type="title"/>
          </p:nvPr>
        </p:nvSpPr>
        <p:spPr>
          <a:xfrm>
            <a:off x="188430" y="209520"/>
            <a:ext cx="11822824" cy="949654"/>
          </a:xfrm>
        </p:spPr>
        <p:txBody>
          <a:bodyPr/>
          <a:lstStyle/>
          <a:p>
            <a:r>
              <a:rPr lang="en-US" sz="4800" b="1" dirty="0">
                <a:effectLst>
                  <a:reflection blurRad="6350" stA="55000" endA="300" endPos="45500" dir="5400000" sy="-100000" algn="bl" rotWithShape="0"/>
                </a:effectLst>
                <a:latin typeface="Calibri" panose="020F0502020204030204" pitchFamily="34" charset="0"/>
                <a:cs typeface="Calibri" panose="020F0502020204030204" pitchFamily="34" charset="0"/>
              </a:rPr>
              <a:t>The Object of Man’s Love</a:t>
            </a:r>
          </a:p>
        </p:txBody>
      </p:sp>
    </p:spTree>
    <p:extLst>
      <p:ext uri="{BB962C8B-B14F-4D97-AF65-F5344CB8AC3E}">
        <p14:creationId xmlns:p14="http://schemas.microsoft.com/office/powerpoint/2010/main" val="687299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9" presetClass="entr" presetSubtype="0"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par>
                          <p:cTn id="24" fill="hold">
                            <p:stCondLst>
                              <p:cond delay="500"/>
                            </p:stCondLst>
                            <p:childTnLst>
                              <p:par>
                                <p:cTn id="25" presetID="9"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par>
                          <p:cTn id="28" fill="hold">
                            <p:stCondLst>
                              <p:cond delay="1000"/>
                            </p:stCondLst>
                            <p:childTnLst>
                              <p:par>
                                <p:cTn id="29" presetID="9"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dissolve">
                                      <p:cBhvr>
                                        <p:cTn id="31" dur="500"/>
                                        <p:tgtEl>
                                          <p:spTgt spid="3">
                                            <p:txEl>
                                              <p:pRg st="5" end="5"/>
                                            </p:txEl>
                                          </p:spTgt>
                                        </p:tgtEl>
                                      </p:cBhvr>
                                    </p:animEffect>
                                  </p:childTnLst>
                                </p:cTn>
                              </p:par>
                            </p:childTnLst>
                          </p:cTn>
                        </p:par>
                        <p:par>
                          <p:cTn id="32" fill="hold">
                            <p:stCondLst>
                              <p:cond delay="1500"/>
                            </p:stCondLst>
                            <p:childTnLst>
                              <p:par>
                                <p:cTn id="33" presetID="9"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dissolve">
                                      <p:cBhvr>
                                        <p:cTn id="35" dur="500"/>
                                        <p:tgtEl>
                                          <p:spTgt spid="3">
                                            <p:txEl>
                                              <p:pRg st="6" end="6"/>
                                            </p:txEl>
                                          </p:spTgt>
                                        </p:tgtEl>
                                      </p:cBhvr>
                                    </p:animEffect>
                                  </p:childTnLst>
                                </p:cTn>
                              </p:par>
                            </p:childTnLst>
                          </p:cTn>
                        </p:par>
                        <p:par>
                          <p:cTn id="36" fill="hold">
                            <p:stCondLst>
                              <p:cond delay="2000"/>
                            </p:stCondLst>
                            <p:childTnLst>
                              <p:par>
                                <p:cTn id="37" presetID="9" presetClass="entr" presetSubtype="0"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dissolve">
                                      <p:cBhvr>
                                        <p:cTn id="39" dur="500"/>
                                        <p:tgtEl>
                                          <p:spTgt spid="3">
                                            <p:txEl>
                                              <p:pRg st="7" end="7"/>
                                            </p:txEl>
                                          </p:spTgt>
                                        </p:tgtEl>
                                      </p:cBhvr>
                                    </p:animEffect>
                                  </p:childTnLst>
                                </p:cTn>
                              </p:par>
                            </p:childTnLst>
                          </p:cTn>
                        </p:par>
                        <p:par>
                          <p:cTn id="40" fill="hold">
                            <p:stCondLst>
                              <p:cond delay="2500"/>
                            </p:stCondLst>
                            <p:childTnLst>
                              <p:par>
                                <p:cTn id="41" presetID="10"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412" y="1367851"/>
            <a:ext cx="11572155" cy="5241227"/>
          </a:xfrm>
        </p:spPr>
        <p:txBody>
          <a:bodyPr>
            <a:normAutofit/>
          </a:bodyPr>
          <a:lstStyle/>
          <a:p>
            <a:r>
              <a:rPr lang="en-US" sz="3400" b="1" dirty="0">
                <a:solidFill>
                  <a:schemeClr val="tx1"/>
                </a:solidFill>
                <a:latin typeface="Calibri" panose="020F0502020204030204" pitchFamily="34" charset="0"/>
                <a:cs typeface="Calibri" panose="020F0502020204030204" pitchFamily="34" charset="0"/>
              </a:rPr>
              <a:t>Love of man must also be the object of man’s love</a:t>
            </a:r>
          </a:p>
          <a:p>
            <a:pPr lvl="1"/>
            <a:r>
              <a:rPr lang="en-US" sz="3200" dirty="0">
                <a:solidFill>
                  <a:srgbClr val="215D77"/>
                </a:solidFill>
                <a:latin typeface="Calibri" panose="020F0502020204030204" pitchFamily="34" charset="0"/>
                <a:cs typeface="Calibri" panose="020F0502020204030204" pitchFamily="34" charset="0"/>
              </a:rPr>
              <a:t>Love should be without hypocrisy</a:t>
            </a:r>
          </a:p>
          <a:p>
            <a:pPr lvl="2"/>
            <a:r>
              <a:rPr lang="en-US" sz="3000" dirty="0">
                <a:solidFill>
                  <a:srgbClr val="800000"/>
                </a:solidFill>
                <a:latin typeface="Calibri" panose="020F0502020204030204" pitchFamily="34" charset="0"/>
                <a:cs typeface="Calibri" panose="020F0502020204030204" pitchFamily="34" charset="0"/>
              </a:rPr>
              <a:t>1 John 3:18</a:t>
            </a:r>
          </a:p>
          <a:p>
            <a:pPr lvl="2"/>
            <a:r>
              <a:rPr lang="en-US" sz="3000" dirty="0">
                <a:solidFill>
                  <a:srgbClr val="800000"/>
                </a:solidFill>
                <a:latin typeface="Calibri" panose="020F0502020204030204" pitchFamily="34" charset="0"/>
                <a:cs typeface="Calibri" panose="020F0502020204030204" pitchFamily="34" charset="0"/>
              </a:rPr>
              <a:t>Galatians 5:13</a:t>
            </a:r>
          </a:p>
          <a:p>
            <a:pPr lvl="1"/>
            <a:r>
              <a:rPr lang="en-US" sz="3200" dirty="0">
                <a:solidFill>
                  <a:srgbClr val="215D77"/>
                </a:solidFill>
                <a:latin typeface="Calibri" panose="020F0502020204030204" pitchFamily="34" charset="0"/>
                <a:cs typeface="Calibri" panose="020F0502020204030204" pitchFamily="34" charset="0"/>
              </a:rPr>
              <a:t>Love seeks the welfare of others</a:t>
            </a:r>
          </a:p>
          <a:p>
            <a:pPr lvl="2"/>
            <a:r>
              <a:rPr lang="en-US" sz="3000" dirty="0">
                <a:solidFill>
                  <a:srgbClr val="800000"/>
                </a:solidFill>
                <a:latin typeface="Calibri" panose="020F0502020204030204" pitchFamily="34" charset="0"/>
                <a:cs typeface="Calibri" panose="020F0502020204030204" pitchFamily="34" charset="0"/>
              </a:rPr>
              <a:t>Romans 15:1-2</a:t>
            </a:r>
          </a:p>
          <a:p>
            <a:pPr lvl="2"/>
            <a:r>
              <a:rPr lang="en-US" sz="3000" dirty="0">
                <a:solidFill>
                  <a:srgbClr val="800000"/>
                </a:solidFill>
                <a:latin typeface="Calibri" panose="020F0502020204030204" pitchFamily="34" charset="0"/>
                <a:cs typeface="Calibri" panose="020F0502020204030204" pitchFamily="34" charset="0"/>
              </a:rPr>
              <a:t>Philippians 2:3-4</a:t>
            </a:r>
          </a:p>
          <a:p>
            <a:pPr lvl="2"/>
            <a:r>
              <a:rPr lang="en-US" sz="3000" dirty="0">
                <a:solidFill>
                  <a:srgbClr val="800000"/>
                </a:solidFill>
                <a:latin typeface="Calibri" panose="020F0502020204030204" pitchFamily="34" charset="0"/>
                <a:cs typeface="Calibri" panose="020F0502020204030204" pitchFamily="34" charset="0"/>
              </a:rPr>
              <a:t>Ephesians 4:32</a:t>
            </a:r>
          </a:p>
          <a:p>
            <a:pPr lvl="2"/>
            <a:r>
              <a:rPr lang="en-US" sz="3000" dirty="0">
                <a:solidFill>
                  <a:srgbClr val="800000"/>
                </a:solidFill>
                <a:latin typeface="Calibri" panose="020F0502020204030204" pitchFamily="34" charset="0"/>
                <a:cs typeface="Calibri" panose="020F0502020204030204" pitchFamily="34" charset="0"/>
              </a:rPr>
              <a:t>Romans 12:10</a:t>
            </a:r>
          </a:p>
        </p:txBody>
      </p:sp>
      <p:pic>
        <p:nvPicPr>
          <p:cNvPr id="7" name="Picture 4"/>
          <p:cNvPicPr>
            <a:picLocks noChangeAspect="1" noChangeArrowheads="1"/>
          </p:cNvPicPr>
          <p:nvPr/>
        </p:nvPicPr>
        <p:blipFill>
          <a:blip r:embed="rId2" cstate="print"/>
          <a:srcRect/>
          <a:stretch>
            <a:fillRect/>
          </a:stretch>
        </p:blipFill>
        <p:spPr bwMode="auto">
          <a:xfrm>
            <a:off x="8244968" y="3501412"/>
            <a:ext cx="3657599" cy="2925679"/>
          </a:xfrm>
          <a:prstGeom prst="rect">
            <a:avLst/>
          </a:prstGeom>
        </p:spPr>
      </p:pic>
      <p:pic>
        <p:nvPicPr>
          <p:cNvPr id="8" name="Picture 7" descr="OpenBibl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4968" y="1954163"/>
            <a:ext cx="3637397" cy="1407728"/>
          </a:xfrm>
          <a:prstGeom prst="rect">
            <a:avLst/>
          </a:prstGeom>
        </p:spPr>
      </p:pic>
      <p:sp>
        <p:nvSpPr>
          <p:cNvPr id="9" name="Rectangle 8">
            <a:extLst>
              <a:ext uri="{FF2B5EF4-FFF2-40B4-BE49-F238E27FC236}">
                <a16:creationId xmlns:a16="http://schemas.microsoft.com/office/drawing/2014/main" id="{7724F9CF-B02E-4080-84C7-CBF9DEB621EA}"/>
              </a:ext>
            </a:extLst>
          </p:cNvPr>
          <p:cNvSpPr/>
          <p:nvPr/>
        </p:nvSpPr>
        <p:spPr>
          <a:xfrm>
            <a:off x="2568" y="0"/>
            <a:ext cx="185862" cy="685800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Rectangle 9">
            <a:extLst>
              <a:ext uri="{FF2B5EF4-FFF2-40B4-BE49-F238E27FC236}">
                <a16:creationId xmlns:a16="http://schemas.microsoft.com/office/drawing/2014/main" id="{BC9A770F-557B-4C47-89AD-F594F2723121}"/>
              </a:ext>
            </a:extLst>
          </p:cNvPr>
          <p:cNvSpPr/>
          <p:nvPr/>
        </p:nvSpPr>
        <p:spPr>
          <a:xfrm>
            <a:off x="12011254" y="0"/>
            <a:ext cx="185862" cy="685800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 name="Rectangle 10">
            <a:extLst>
              <a:ext uri="{FF2B5EF4-FFF2-40B4-BE49-F238E27FC236}">
                <a16:creationId xmlns:a16="http://schemas.microsoft.com/office/drawing/2014/main" id="{9071D7EB-C2E3-47FA-8A15-881AE499AEF3}"/>
              </a:ext>
            </a:extLst>
          </p:cNvPr>
          <p:cNvSpPr/>
          <p:nvPr/>
        </p:nvSpPr>
        <p:spPr>
          <a:xfrm>
            <a:off x="2568" y="0"/>
            <a:ext cx="12186864" cy="207470"/>
          </a:xfrm>
          <a:prstGeom prst="rect">
            <a:avLst/>
          </a:prstGeom>
          <a:solidFill>
            <a:srgbClr val="5BA2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 name="TextBox 11">
            <a:extLst>
              <a:ext uri="{FF2B5EF4-FFF2-40B4-BE49-F238E27FC236}">
                <a16:creationId xmlns:a16="http://schemas.microsoft.com/office/drawing/2014/main" id="{717821D3-D971-4DCB-B6F5-63931DD27673}"/>
              </a:ext>
            </a:extLst>
          </p:cNvPr>
          <p:cNvSpPr txBox="1"/>
          <p:nvPr/>
        </p:nvSpPr>
        <p:spPr>
          <a:xfrm>
            <a:off x="0" y="6531429"/>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Richard Thetford			                                                                                                                                                           www.thetfordcounty.com</a:t>
            </a:r>
          </a:p>
        </p:txBody>
      </p:sp>
      <p:sp>
        <p:nvSpPr>
          <p:cNvPr id="15" name="Title 1">
            <a:extLst>
              <a:ext uri="{FF2B5EF4-FFF2-40B4-BE49-F238E27FC236}">
                <a16:creationId xmlns:a16="http://schemas.microsoft.com/office/drawing/2014/main" id="{1FCFD05F-5470-422F-8EA3-DBFE937EF0E5}"/>
              </a:ext>
            </a:extLst>
          </p:cNvPr>
          <p:cNvSpPr>
            <a:spLocks noGrp="1"/>
          </p:cNvSpPr>
          <p:nvPr>
            <p:ph type="title"/>
          </p:nvPr>
        </p:nvSpPr>
        <p:spPr>
          <a:xfrm>
            <a:off x="188430" y="209520"/>
            <a:ext cx="11822824" cy="949654"/>
          </a:xfrm>
        </p:spPr>
        <p:txBody>
          <a:bodyPr/>
          <a:lstStyle/>
          <a:p>
            <a:r>
              <a:rPr lang="en-US" sz="4800" b="1" dirty="0">
                <a:effectLst>
                  <a:reflection blurRad="6350" stA="55000" endA="300" endPos="45500" dir="5400000" sy="-100000" algn="bl" rotWithShape="0"/>
                </a:effectLst>
                <a:latin typeface="Calibri" panose="020F0502020204030204" pitchFamily="34" charset="0"/>
                <a:cs typeface="Calibri" panose="020F0502020204030204" pitchFamily="34" charset="0"/>
              </a:rPr>
              <a:t>The Object of Man’s Love</a:t>
            </a:r>
          </a:p>
        </p:txBody>
      </p:sp>
      <p:pic>
        <p:nvPicPr>
          <p:cNvPr id="16" name="Picture 15" descr="12065573741668753765egore911_2_hearts.svg.med.png">
            <a:extLst>
              <a:ext uri="{FF2B5EF4-FFF2-40B4-BE49-F238E27FC236}">
                <a16:creationId xmlns:a16="http://schemas.microsoft.com/office/drawing/2014/main" id="{74C6FFD4-26A8-4118-B22F-AA9A9DE0EA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6306" y="289361"/>
            <a:ext cx="1692966" cy="1354372"/>
          </a:xfrm>
          <a:prstGeom prst="rect">
            <a:avLst/>
          </a:prstGeom>
        </p:spPr>
      </p:pic>
    </p:spTree>
    <p:extLst>
      <p:ext uri="{BB962C8B-B14F-4D97-AF65-F5344CB8AC3E}">
        <p14:creationId xmlns:p14="http://schemas.microsoft.com/office/powerpoint/2010/main" val="2259826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par>
                          <p:cTn id="27" fill="hold">
                            <p:stCondLst>
                              <p:cond delay="500"/>
                            </p:stCondLst>
                            <p:childTnLst>
                              <p:par>
                                <p:cTn id="28" presetID="9" presetClass="entr" presetSubtype="0"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dissolve">
                                      <p:cBhvr>
                                        <p:cTn id="30" dur="500"/>
                                        <p:tgtEl>
                                          <p:spTgt spid="3">
                                            <p:txEl>
                                              <p:pRg st="5" end="5"/>
                                            </p:txEl>
                                          </p:spTgt>
                                        </p:tgtEl>
                                      </p:cBhvr>
                                    </p:animEffect>
                                  </p:childTnLst>
                                </p:cTn>
                              </p:par>
                            </p:childTnLst>
                          </p:cTn>
                        </p:par>
                        <p:par>
                          <p:cTn id="31" fill="hold">
                            <p:stCondLst>
                              <p:cond delay="1000"/>
                            </p:stCondLst>
                            <p:childTnLst>
                              <p:par>
                                <p:cTn id="32" presetID="9" presetClass="entr" presetSubtype="0" fill="hold"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dissolve">
                                      <p:cBhvr>
                                        <p:cTn id="34" dur="500"/>
                                        <p:tgtEl>
                                          <p:spTgt spid="3">
                                            <p:txEl>
                                              <p:pRg st="6" end="6"/>
                                            </p:txEl>
                                          </p:spTgt>
                                        </p:tgtEl>
                                      </p:cBhvr>
                                    </p:animEffect>
                                  </p:childTnLst>
                                </p:cTn>
                              </p:par>
                            </p:childTnLst>
                          </p:cTn>
                        </p:par>
                        <p:par>
                          <p:cTn id="35" fill="hold">
                            <p:stCondLst>
                              <p:cond delay="1500"/>
                            </p:stCondLst>
                            <p:childTnLst>
                              <p:par>
                                <p:cTn id="36" presetID="9" presetClass="entr" presetSubtype="0" fill="hold"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dissolve">
                                      <p:cBhvr>
                                        <p:cTn id="38" dur="500"/>
                                        <p:tgtEl>
                                          <p:spTgt spid="3">
                                            <p:txEl>
                                              <p:pRg st="7" end="7"/>
                                            </p:txEl>
                                          </p:spTgt>
                                        </p:tgtEl>
                                      </p:cBhvr>
                                    </p:animEffect>
                                  </p:childTnLst>
                                </p:cTn>
                              </p:par>
                            </p:childTnLst>
                          </p:cTn>
                        </p:par>
                        <p:par>
                          <p:cTn id="39" fill="hold">
                            <p:stCondLst>
                              <p:cond delay="2000"/>
                            </p:stCondLst>
                            <p:childTnLst>
                              <p:par>
                                <p:cTn id="40" presetID="9" presetClass="entr" presetSubtype="0" fill="hold" nodeType="after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dissolve">
                                      <p:cBhvr>
                                        <p:cTn id="42" dur="500"/>
                                        <p:tgtEl>
                                          <p:spTgt spid="3">
                                            <p:txEl>
                                              <p:pRg st="8" end="8"/>
                                            </p:txEl>
                                          </p:spTgt>
                                        </p:tgtEl>
                                      </p:cBhvr>
                                    </p:animEffect>
                                  </p:childTnLst>
                                </p:cTn>
                              </p:par>
                            </p:childTnLst>
                          </p:cTn>
                        </p:par>
                        <p:par>
                          <p:cTn id="43" fill="hold">
                            <p:stCondLst>
                              <p:cond delay="2500"/>
                            </p:stCondLst>
                            <p:childTnLst>
                              <p:par>
                                <p:cTn id="44" presetID="10" presetClass="entr" presetSubtype="0"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5044" y="1367851"/>
            <a:ext cx="11579839" cy="5241227"/>
          </a:xfrm>
        </p:spPr>
        <p:txBody>
          <a:bodyPr>
            <a:normAutofit/>
          </a:bodyPr>
          <a:lstStyle/>
          <a:p>
            <a:r>
              <a:rPr lang="en-US" sz="3400" b="1" dirty="0">
                <a:solidFill>
                  <a:schemeClr val="tx1"/>
                </a:solidFill>
                <a:latin typeface="Calibri" panose="020F0502020204030204" pitchFamily="34" charset="0"/>
                <a:cs typeface="Calibri" panose="020F0502020204030204" pitchFamily="34" charset="0"/>
              </a:rPr>
              <a:t>What is more vital than to possess such love?</a:t>
            </a:r>
          </a:p>
          <a:p>
            <a:pPr lvl="1"/>
            <a:r>
              <a:rPr lang="en-US" sz="3200" dirty="0">
                <a:solidFill>
                  <a:srgbClr val="215D77"/>
                </a:solidFill>
                <a:latin typeface="Calibri" panose="020F0502020204030204" pitchFamily="34" charset="0"/>
                <a:cs typeface="Calibri" panose="020F0502020204030204" pitchFamily="34" charset="0"/>
              </a:rPr>
              <a:t>Fulfillment of the royal law</a:t>
            </a:r>
          </a:p>
          <a:p>
            <a:pPr lvl="2"/>
            <a:r>
              <a:rPr lang="en-US" sz="3000" dirty="0">
                <a:solidFill>
                  <a:srgbClr val="800000"/>
                </a:solidFill>
                <a:latin typeface="Calibri" panose="020F0502020204030204" pitchFamily="34" charset="0"/>
                <a:cs typeface="Calibri" panose="020F0502020204030204" pitchFamily="34" charset="0"/>
              </a:rPr>
              <a:t>James 2:8</a:t>
            </a:r>
          </a:p>
          <a:p>
            <a:pPr lvl="1"/>
            <a:r>
              <a:rPr lang="en-US" sz="3200" dirty="0">
                <a:solidFill>
                  <a:srgbClr val="215D77"/>
                </a:solidFill>
                <a:latin typeface="Calibri" panose="020F0502020204030204" pitchFamily="34" charset="0"/>
                <a:cs typeface="Calibri" panose="020F0502020204030204" pitchFamily="34" charset="0"/>
              </a:rPr>
              <a:t>Put above everything else</a:t>
            </a:r>
          </a:p>
          <a:p>
            <a:pPr lvl="2"/>
            <a:r>
              <a:rPr lang="en-US" sz="3000" dirty="0">
                <a:solidFill>
                  <a:srgbClr val="800000"/>
                </a:solidFill>
                <a:latin typeface="Calibri" panose="020F0502020204030204" pitchFamily="34" charset="0"/>
                <a:cs typeface="Calibri" panose="020F0502020204030204" pitchFamily="34" charset="0"/>
              </a:rPr>
              <a:t>Colossians 3:14</a:t>
            </a:r>
          </a:p>
          <a:p>
            <a:pPr lvl="1"/>
            <a:r>
              <a:rPr lang="en-US" sz="3200" dirty="0">
                <a:solidFill>
                  <a:srgbClr val="215D77"/>
                </a:solidFill>
                <a:latin typeface="Calibri" panose="020F0502020204030204" pitchFamily="34" charset="0"/>
                <a:cs typeface="Calibri" panose="020F0502020204030204" pitchFamily="34" charset="0"/>
              </a:rPr>
              <a:t>Know we have passed from death to life</a:t>
            </a:r>
          </a:p>
          <a:p>
            <a:pPr lvl="2"/>
            <a:r>
              <a:rPr lang="en-US" sz="3000" dirty="0">
                <a:solidFill>
                  <a:srgbClr val="800000"/>
                </a:solidFill>
                <a:latin typeface="Calibri" panose="020F0502020204030204" pitchFamily="34" charset="0"/>
                <a:cs typeface="Calibri" panose="020F0502020204030204" pitchFamily="34" charset="0"/>
              </a:rPr>
              <a:t>1 John 3:14</a:t>
            </a:r>
          </a:p>
        </p:txBody>
      </p:sp>
      <p:pic>
        <p:nvPicPr>
          <p:cNvPr id="7" name="Picture 6" descr="12065573741668753765egore911_2_hearts.svg.m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7607" y="3275614"/>
            <a:ext cx="3939349" cy="3151477"/>
          </a:xfrm>
          <a:prstGeom prst="rect">
            <a:avLst/>
          </a:prstGeom>
        </p:spPr>
      </p:pic>
      <p:sp>
        <p:nvSpPr>
          <p:cNvPr id="8" name="Rectangle 7">
            <a:extLst>
              <a:ext uri="{FF2B5EF4-FFF2-40B4-BE49-F238E27FC236}">
                <a16:creationId xmlns:a16="http://schemas.microsoft.com/office/drawing/2014/main" id="{2E3936B9-077B-4F72-8E8C-D3E17F1C3E18}"/>
              </a:ext>
            </a:extLst>
          </p:cNvPr>
          <p:cNvSpPr/>
          <p:nvPr/>
        </p:nvSpPr>
        <p:spPr>
          <a:xfrm>
            <a:off x="2568" y="0"/>
            <a:ext cx="185862" cy="685800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 name="Rectangle 8">
            <a:extLst>
              <a:ext uri="{FF2B5EF4-FFF2-40B4-BE49-F238E27FC236}">
                <a16:creationId xmlns:a16="http://schemas.microsoft.com/office/drawing/2014/main" id="{72F31A57-A360-477E-8C2F-05080197D13E}"/>
              </a:ext>
            </a:extLst>
          </p:cNvPr>
          <p:cNvSpPr/>
          <p:nvPr/>
        </p:nvSpPr>
        <p:spPr>
          <a:xfrm>
            <a:off x="12011254" y="0"/>
            <a:ext cx="185862" cy="685800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Rectangle 9">
            <a:extLst>
              <a:ext uri="{FF2B5EF4-FFF2-40B4-BE49-F238E27FC236}">
                <a16:creationId xmlns:a16="http://schemas.microsoft.com/office/drawing/2014/main" id="{90821B5D-E00F-4F86-B7AF-EF88449F0FA6}"/>
              </a:ext>
            </a:extLst>
          </p:cNvPr>
          <p:cNvSpPr/>
          <p:nvPr/>
        </p:nvSpPr>
        <p:spPr>
          <a:xfrm>
            <a:off x="2568" y="0"/>
            <a:ext cx="12186864" cy="207470"/>
          </a:xfrm>
          <a:prstGeom prst="rect">
            <a:avLst/>
          </a:prstGeom>
          <a:solidFill>
            <a:srgbClr val="5BA2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 name="TextBox 10">
            <a:extLst>
              <a:ext uri="{FF2B5EF4-FFF2-40B4-BE49-F238E27FC236}">
                <a16:creationId xmlns:a16="http://schemas.microsoft.com/office/drawing/2014/main" id="{962CC50D-C324-4702-B82D-C85AF0436803}"/>
              </a:ext>
            </a:extLst>
          </p:cNvPr>
          <p:cNvSpPr txBox="1"/>
          <p:nvPr/>
        </p:nvSpPr>
        <p:spPr>
          <a:xfrm>
            <a:off x="0" y="6531429"/>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Richard Thetford			                                                                                                                                                           www.thetfordcounty.com</a:t>
            </a:r>
          </a:p>
        </p:txBody>
      </p:sp>
      <p:sp>
        <p:nvSpPr>
          <p:cNvPr id="14" name="Title 1">
            <a:extLst>
              <a:ext uri="{FF2B5EF4-FFF2-40B4-BE49-F238E27FC236}">
                <a16:creationId xmlns:a16="http://schemas.microsoft.com/office/drawing/2014/main" id="{3B1C5B2A-C789-47AA-AE6D-D1D0F731CE30}"/>
              </a:ext>
            </a:extLst>
          </p:cNvPr>
          <p:cNvSpPr>
            <a:spLocks noGrp="1"/>
          </p:cNvSpPr>
          <p:nvPr>
            <p:ph type="title"/>
          </p:nvPr>
        </p:nvSpPr>
        <p:spPr>
          <a:xfrm>
            <a:off x="188430" y="209520"/>
            <a:ext cx="11822824" cy="949654"/>
          </a:xfrm>
        </p:spPr>
        <p:txBody>
          <a:bodyPr/>
          <a:lstStyle/>
          <a:p>
            <a:r>
              <a:rPr lang="en-US" sz="4800" b="1" dirty="0">
                <a:effectLst>
                  <a:reflection blurRad="6350" stA="55000" endA="300" endPos="45500" dir="5400000" sy="-100000" algn="bl" rotWithShape="0"/>
                </a:effectLst>
                <a:latin typeface="Calibri" panose="020F0502020204030204" pitchFamily="34" charset="0"/>
                <a:cs typeface="Calibri" panose="020F0502020204030204" pitchFamily="34" charset="0"/>
              </a:rPr>
              <a:t>Conclusion</a:t>
            </a:r>
          </a:p>
        </p:txBody>
      </p:sp>
      <p:pic>
        <p:nvPicPr>
          <p:cNvPr id="15" name="Picture 14" descr="12065573741668753765egore911_2_hearts.svg.med.png">
            <a:extLst>
              <a:ext uri="{FF2B5EF4-FFF2-40B4-BE49-F238E27FC236}">
                <a16:creationId xmlns:a16="http://schemas.microsoft.com/office/drawing/2014/main" id="{B97B5523-5534-4912-A0BC-A2D5DA185A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6306" y="289361"/>
            <a:ext cx="1692966" cy="1354372"/>
          </a:xfrm>
          <a:prstGeom prst="rect">
            <a:avLst/>
          </a:prstGeom>
        </p:spPr>
      </p:pic>
    </p:spTree>
    <p:extLst>
      <p:ext uri="{BB962C8B-B14F-4D97-AF65-F5344CB8AC3E}">
        <p14:creationId xmlns:p14="http://schemas.microsoft.com/office/powerpoint/2010/main" val="2051917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9" presetClass="entr" presetSubtype="0"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par>
                          <p:cTn id="29" fill="hold">
                            <p:stCondLst>
                              <p:cond delay="500"/>
                            </p:stCondLst>
                            <p:childTnLst>
                              <p:par>
                                <p:cTn id="30" presetID="9" presetClass="entr" presetSubtype="0" fill="hold"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par>
                          <p:cTn id="39" fill="hold">
                            <p:stCondLst>
                              <p:cond delay="500"/>
                            </p:stCondLst>
                            <p:childTnLst>
                              <p:par>
                                <p:cTn id="40" presetID="9" presetClass="entr" presetSubtype="0" fill="hold"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dissolv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782" y="1421639"/>
            <a:ext cx="11665471" cy="681295"/>
          </a:xfrm>
        </p:spPr>
        <p:txBody>
          <a:bodyPr>
            <a:normAutofit/>
          </a:bodyPr>
          <a:lstStyle/>
          <a:p>
            <a:r>
              <a:rPr lang="en-US" sz="3000" b="1" dirty="0">
                <a:solidFill>
                  <a:srgbClr val="215D77"/>
                </a:solidFill>
                <a:latin typeface="Calibri" panose="020F0502020204030204" pitchFamily="34" charset="0"/>
                <a:cs typeface="Calibri" panose="020F0502020204030204" pitchFamily="34" charset="0"/>
              </a:rPr>
              <a:t>Supreme test of abiding in God and God in us</a:t>
            </a:r>
            <a:endParaRPr lang="en-US" sz="3000" b="1" dirty="0">
              <a:solidFill>
                <a:srgbClr val="800000"/>
              </a:solidFill>
              <a:latin typeface="Calibri" panose="020F0502020204030204" pitchFamily="34" charset="0"/>
              <a:cs typeface="Calibri" panose="020F0502020204030204" pitchFamily="34" charset="0"/>
            </a:endParaRPr>
          </a:p>
        </p:txBody>
      </p:sp>
      <p:sp>
        <p:nvSpPr>
          <p:cNvPr id="7" name="TextBox 6"/>
          <p:cNvSpPr txBox="1"/>
          <p:nvPr/>
        </p:nvSpPr>
        <p:spPr>
          <a:xfrm>
            <a:off x="345783" y="2049145"/>
            <a:ext cx="11500436" cy="3539430"/>
          </a:xfrm>
          <a:prstGeom prst="rect">
            <a:avLst/>
          </a:prstGeom>
          <a:noFill/>
        </p:spPr>
        <p:txBody>
          <a:bodyPr wrap="square" rtlCol="0">
            <a:spAutoFit/>
          </a:bodyPr>
          <a:lstStyle/>
          <a:p>
            <a:pPr algn="ctr"/>
            <a:r>
              <a:rPr lang="en-US" sz="2800" dirty="0">
                <a:latin typeface="Calibri" panose="020F0502020204030204" pitchFamily="34" charset="0"/>
                <a:cs typeface="Calibri" panose="020F0502020204030204" pitchFamily="34" charset="0"/>
              </a:rPr>
              <a:t>No one has seen God at any time. If we love one another, God abides in us, and His love has been perfected in us. By this we know that we abide in Him, and He in us, because He has given us of His Spirit. And we have seen and testify that the Father has sent the Son as Savior of the world. Whoever confesses that Jesus is the Son of God, God abides in him, and he in God.</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And we have known and believed the love that God has for us. God is love, and </a:t>
            </a:r>
            <a:r>
              <a:rPr lang="en-US" sz="2800" dirty="0">
                <a:highlight>
                  <a:srgbClr val="FFFF00"/>
                </a:highlight>
                <a:latin typeface="Calibri" panose="020F0502020204030204" pitchFamily="34" charset="0"/>
                <a:cs typeface="Calibri" panose="020F0502020204030204" pitchFamily="34" charset="0"/>
              </a:rPr>
              <a:t>he who abides in love abides in God, and God in him</a:t>
            </a:r>
            <a:r>
              <a:rPr lang="en-US" sz="2800" dirty="0">
                <a:latin typeface="Calibri" panose="020F0502020204030204" pitchFamily="34" charset="0"/>
                <a:cs typeface="Calibri" panose="020F0502020204030204" pitchFamily="34" charset="0"/>
              </a:rPr>
              <a:t>.</a:t>
            </a:r>
          </a:p>
          <a:p>
            <a:pPr algn="ctr"/>
            <a:r>
              <a:rPr lang="en-US" sz="2800" b="1" dirty="0">
                <a:solidFill>
                  <a:schemeClr val="accent6"/>
                </a:solidFill>
                <a:latin typeface="Calibri" panose="020F0502020204030204" pitchFamily="34" charset="0"/>
                <a:cs typeface="Calibri" panose="020F0502020204030204" pitchFamily="34" charset="0"/>
              </a:rPr>
              <a:t>1 John 4:12-16 </a:t>
            </a:r>
          </a:p>
        </p:txBody>
      </p:sp>
      <p:pic>
        <p:nvPicPr>
          <p:cNvPr id="8" name="Picture 7" descr="12065573741668753765egore911_2_hearts.svg.m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983" y="4817888"/>
            <a:ext cx="2069312" cy="1655449"/>
          </a:xfrm>
          <a:prstGeom prst="rect">
            <a:avLst/>
          </a:prstGeom>
        </p:spPr>
      </p:pic>
      <p:pic>
        <p:nvPicPr>
          <p:cNvPr id="9" name="Picture 8" descr="12065573741668753765egore911_2_hearts.svg.m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5455" y="4878713"/>
            <a:ext cx="1993281" cy="1594625"/>
          </a:xfrm>
          <a:prstGeom prst="rect">
            <a:avLst/>
          </a:prstGeom>
        </p:spPr>
      </p:pic>
      <p:sp>
        <p:nvSpPr>
          <p:cNvPr id="10" name="Rectangle 9">
            <a:extLst>
              <a:ext uri="{FF2B5EF4-FFF2-40B4-BE49-F238E27FC236}">
                <a16:creationId xmlns:a16="http://schemas.microsoft.com/office/drawing/2014/main" id="{7FD14E57-A055-4668-86D5-D3077AC929A7}"/>
              </a:ext>
            </a:extLst>
          </p:cNvPr>
          <p:cNvSpPr/>
          <p:nvPr/>
        </p:nvSpPr>
        <p:spPr>
          <a:xfrm>
            <a:off x="2568" y="0"/>
            <a:ext cx="185862" cy="685800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 name="Rectangle 10">
            <a:extLst>
              <a:ext uri="{FF2B5EF4-FFF2-40B4-BE49-F238E27FC236}">
                <a16:creationId xmlns:a16="http://schemas.microsoft.com/office/drawing/2014/main" id="{EC979A28-E474-4234-888B-9F56510A11C8}"/>
              </a:ext>
            </a:extLst>
          </p:cNvPr>
          <p:cNvSpPr/>
          <p:nvPr/>
        </p:nvSpPr>
        <p:spPr>
          <a:xfrm>
            <a:off x="12011254" y="0"/>
            <a:ext cx="185862" cy="685800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 name="Rectangle 11">
            <a:extLst>
              <a:ext uri="{FF2B5EF4-FFF2-40B4-BE49-F238E27FC236}">
                <a16:creationId xmlns:a16="http://schemas.microsoft.com/office/drawing/2014/main" id="{C5DAF240-937B-4B4D-8AF3-888DA04F3CE5}"/>
              </a:ext>
            </a:extLst>
          </p:cNvPr>
          <p:cNvSpPr/>
          <p:nvPr/>
        </p:nvSpPr>
        <p:spPr>
          <a:xfrm>
            <a:off x="2568" y="0"/>
            <a:ext cx="12186864" cy="207470"/>
          </a:xfrm>
          <a:prstGeom prst="rect">
            <a:avLst/>
          </a:prstGeom>
          <a:solidFill>
            <a:srgbClr val="5BA2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 name="TextBox 12">
            <a:extLst>
              <a:ext uri="{FF2B5EF4-FFF2-40B4-BE49-F238E27FC236}">
                <a16:creationId xmlns:a16="http://schemas.microsoft.com/office/drawing/2014/main" id="{894AAD75-91F4-4771-9272-F1E3273D9BFE}"/>
              </a:ext>
            </a:extLst>
          </p:cNvPr>
          <p:cNvSpPr txBox="1"/>
          <p:nvPr/>
        </p:nvSpPr>
        <p:spPr>
          <a:xfrm>
            <a:off x="0" y="6531429"/>
            <a:ext cx="12192000"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Richard Thetford			                                                                                                                                                           www.thetfordcounty.com</a:t>
            </a:r>
          </a:p>
        </p:txBody>
      </p:sp>
      <p:sp>
        <p:nvSpPr>
          <p:cNvPr id="16" name="Title 1">
            <a:extLst>
              <a:ext uri="{FF2B5EF4-FFF2-40B4-BE49-F238E27FC236}">
                <a16:creationId xmlns:a16="http://schemas.microsoft.com/office/drawing/2014/main" id="{A4CB5A2E-27C9-4921-A38F-05A80F285DE8}"/>
              </a:ext>
            </a:extLst>
          </p:cNvPr>
          <p:cNvSpPr>
            <a:spLocks noGrp="1"/>
          </p:cNvSpPr>
          <p:nvPr>
            <p:ph type="title"/>
          </p:nvPr>
        </p:nvSpPr>
        <p:spPr>
          <a:xfrm>
            <a:off x="188430" y="209520"/>
            <a:ext cx="11822824" cy="949654"/>
          </a:xfrm>
        </p:spPr>
        <p:txBody>
          <a:bodyPr/>
          <a:lstStyle/>
          <a:p>
            <a:r>
              <a:rPr lang="en-US" sz="4800" b="1" dirty="0">
                <a:effectLst>
                  <a:reflection blurRad="6350" stA="55000" endA="300" endPos="45500" dir="5400000" sy="-100000" algn="bl" rotWithShape="0"/>
                </a:effectLst>
                <a:latin typeface="Calibri" panose="020F0502020204030204" pitchFamily="34" charset="0"/>
                <a:cs typeface="Calibri" panose="020F0502020204030204" pitchFamily="34" charset="0"/>
              </a:rPr>
              <a:t>Conclusion</a:t>
            </a:r>
          </a:p>
        </p:txBody>
      </p:sp>
      <p:pic>
        <p:nvPicPr>
          <p:cNvPr id="17" name="Picture 16" descr="12065573741668753765egore911_2_hearts.svg.med.png">
            <a:extLst>
              <a:ext uri="{FF2B5EF4-FFF2-40B4-BE49-F238E27FC236}">
                <a16:creationId xmlns:a16="http://schemas.microsoft.com/office/drawing/2014/main" id="{ECEA9D63-AC06-4D9A-8794-E0DD9D78AB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6306" y="289361"/>
            <a:ext cx="1692966" cy="1354372"/>
          </a:xfrm>
          <a:prstGeom prst="rect">
            <a:avLst/>
          </a:prstGeom>
        </p:spPr>
      </p:pic>
    </p:spTree>
    <p:extLst>
      <p:ext uri="{BB962C8B-B14F-4D97-AF65-F5344CB8AC3E}">
        <p14:creationId xmlns:p14="http://schemas.microsoft.com/office/powerpoint/2010/main" val="1491172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240</TotalTime>
  <Words>502</Words>
  <Application>Microsoft Office PowerPoint</Application>
  <PresentationFormat>Widescreen</PresentationFormat>
  <Paragraphs>63</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Calibri</vt:lpstr>
      <vt:lpstr>Wingdings 2</vt:lpstr>
      <vt:lpstr>Breeze</vt:lpstr>
      <vt:lpstr>The Source and Object of Man’s Love</vt:lpstr>
      <vt:lpstr>The Source of Man’s Love</vt:lpstr>
      <vt:lpstr>The Object of Man’s Love</vt:lpstr>
      <vt:lpstr>The Object of Man’s Love</vt:lpstr>
      <vt:lpstr>The Object of Man’s Love</vt:lpstr>
      <vt:lpstr>The Object of Man’s Love</vt:lpstr>
      <vt:lpstr>Conclusion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Source and Object of Man’s Love</dc:title>
  <dc:creator>Richard Thetford</dc:creator>
  <cp:lastModifiedBy>Richard Thetford</cp:lastModifiedBy>
  <cp:revision>24</cp:revision>
  <dcterms:created xsi:type="dcterms:W3CDTF">2011-03-04T05:11:15Z</dcterms:created>
  <dcterms:modified xsi:type="dcterms:W3CDTF">2026-02-01T21:39:17Z</dcterms:modified>
</cp:coreProperties>
</file>