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759E"/>
    <a:srgbClr val="009BD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5" autoAdjust="0"/>
    <p:restoredTop sz="94653" autoAdjust="0"/>
  </p:normalViewPr>
  <p:slideViewPr>
    <p:cSldViewPr snapToGrid="0">
      <p:cViewPr varScale="1">
        <p:scale>
          <a:sx n="83" d="100"/>
          <a:sy n="83" d="100"/>
        </p:scale>
        <p:origin x="1048" y="40"/>
      </p:cViewPr>
      <p:guideLst/>
    </p:cSldViewPr>
  </p:slideViewPr>
  <p:outlineViewPr>
    <p:cViewPr>
      <p:scale>
        <a:sx n="33" d="100"/>
        <a:sy n="33" d="100"/>
      </p:scale>
      <p:origin x="0" y="-1116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199328-B312-14DB-4D59-C0B99FE8AE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3442611-9F2D-1ED2-4B0F-E3AD63166DE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15D1D5-D531-BBA3-D3C3-97CF6C0D27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A98D05-2DAF-4EEA-8EC0-E08D7A4B1B2D}" type="datetimeFigureOut">
              <a:rPr lang="en-US" smtClean="0"/>
              <a:t>8/16/2026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590DC0A-DF9C-C08C-FA38-9F0591D1E7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240F1A-2C05-B1B1-B9A4-8DA8D2EFAA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3B8FF-AC87-4CC1-A0B7-B100D817D6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53482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B7DA9B-982D-AAE7-2CB5-3C6600753B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24A7A38-D11B-741E-B93E-F68F8E4E3A3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91D648-5BDC-0EEB-E2B3-4C80EFB911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A98D05-2DAF-4EEA-8EC0-E08D7A4B1B2D}" type="datetimeFigureOut">
              <a:rPr lang="en-US" smtClean="0"/>
              <a:t>8/16/2026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FC803F5-E803-F90E-F35D-0F00AEC1C3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839880-C6CC-B8FF-79C0-310FCB9574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3B8FF-AC87-4CC1-A0B7-B100D817D6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1039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E732DCE-E628-5E50-4A33-FB1CF299126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3C1DF21-4405-620D-C239-2B32A01692F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DE846A-A76D-BC5E-A85B-7439D8E7B2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A98D05-2DAF-4EEA-8EC0-E08D7A4B1B2D}" type="datetimeFigureOut">
              <a:rPr lang="en-US" smtClean="0"/>
              <a:t>8/16/2026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DE600F-636B-2883-3497-4DA600BDE0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FFE72EB-FC61-ABBF-EC25-79E39E5B71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3B8FF-AC87-4CC1-A0B7-B100D817D6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0332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94028F-2F07-5563-1CC9-6CCB224531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5EF7C5-AD22-267D-8136-A977FC2102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67BDEE-B4D9-75B4-2BA2-65B514076D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A98D05-2DAF-4EEA-8EC0-E08D7A4B1B2D}" type="datetimeFigureOut">
              <a:rPr lang="en-US" smtClean="0"/>
              <a:t>8/16/2026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B619F20-7256-B46E-5F26-9ECB4732F4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4BB001-016E-EF3D-8CCA-28212AC0C8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3B8FF-AC87-4CC1-A0B7-B100D817D6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09355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A81519-E0A1-07C7-F9D4-942538765C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3CF07A9-F5C3-88E2-AE4D-32FD8AD118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B85754B-2CD3-F88B-44DC-BBEDB48146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A98D05-2DAF-4EEA-8EC0-E08D7A4B1B2D}" type="datetimeFigureOut">
              <a:rPr lang="en-US" smtClean="0"/>
              <a:t>8/16/2026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F320F0-3F07-74A8-C0A8-FF4D6903B7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6C242B-2901-B370-B686-FAF3EAAB17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3B8FF-AC87-4CC1-A0B7-B100D817D6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72052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745868-0D5C-A09E-4A6E-5760D443E2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A696BA-C382-C5E3-5551-D3141F233B7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0D6AFA7-0CC5-A473-7C02-8165AA724D2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C8FBF9C-9709-991D-7B32-1E6C671644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A98D05-2DAF-4EEA-8EC0-E08D7A4B1B2D}" type="datetimeFigureOut">
              <a:rPr lang="en-US" smtClean="0"/>
              <a:t>8/16/2026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F5F605E-3A39-B5CB-D56F-0C7455DBF5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025F675-9AB6-E805-C8EA-CEC41121AD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3B8FF-AC87-4CC1-A0B7-B100D817D6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33851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9BD3AA-8C41-311E-1B5C-6D1EFA0503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EAF7F48-8252-38C1-88EB-110A3E2E22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1CD3840-CC05-0F46-7CAA-3276C08BCA7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213F073-49D0-E236-3B10-565F929CBA5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18CBC49-46D7-8E91-57FD-DFFEA9C49A8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42A1C61-A2D5-DA2A-F9B8-AB8E5E6EEC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A98D05-2DAF-4EEA-8EC0-E08D7A4B1B2D}" type="datetimeFigureOut">
              <a:rPr lang="en-US" smtClean="0"/>
              <a:t>8/16/2026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3514BAC-34E0-4EF9-6E1D-6E0BCB7F89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021BB23-308F-8B0E-BE5F-DE509641DF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3B8FF-AC87-4CC1-A0B7-B100D817D6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6757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931E8C-F0F9-0ACE-DC9C-33DAE3135F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CCC768B-273F-6D4C-13F0-D400049F4D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A98D05-2DAF-4EEA-8EC0-E08D7A4B1B2D}" type="datetimeFigureOut">
              <a:rPr lang="en-US" smtClean="0"/>
              <a:t>8/16/2026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8B60EF1-E2CA-E96D-1ADB-3EFEEDDDE7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DFE720A-82DA-2B9B-9A9D-95FC576C7B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3B8FF-AC87-4CC1-A0B7-B100D817D6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786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0AB9487-0879-4807-6884-13631F52C6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A98D05-2DAF-4EEA-8EC0-E08D7A4B1B2D}" type="datetimeFigureOut">
              <a:rPr lang="en-US" smtClean="0"/>
              <a:t>8/16/2026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929F50C-1345-EAC4-8142-7047C5F257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61FC0CC-BF4E-DFFF-4EA8-13F9BC6D98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3B8FF-AC87-4CC1-A0B7-B100D817D6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80450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E5E6D1-4C38-8C3E-3DE7-819C1BE9AD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14BCAE-A04E-B52E-EE5D-3954CCADC1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A32AB81-EFD3-A441-BECA-EFAABB1A534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6E5ACC3-4875-EE5E-6C44-E4597B9A82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A98D05-2DAF-4EEA-8EC0-E08D7A4B1B2D}" type="datetimeFigureOut">
              <a:rPr lang="en-US" smtClean="0"/>
              <a:t>8/16/2026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7C840F8-FCA3-18F2-764E-1C16CE49DD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B38293B-2A55-DEC2-6244-E5E56DE58D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3B8FF-AC87-4CC1-A0B7-B100D817D6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7465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0CC7B4-90FD-8C60-492B-ACDF61B0B3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C915C3B-DA31-8E1B-5C81-99A599493B4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02B9347-4E63-9B2C-580D-25C3E5A9E0F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0DDF90A-6AC6-DF3A-F3FB-2839AC96D5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A98D05-2DAF-4EEA-8EC0-E08D7A4B1B2D}" type="datetimeFigureOut">
              <a:rPr lang="en-US" smtClean="0"/>
              <a:t>8/16/2026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DE7A993-DA47-F013-AE7F-7450B08949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C3C03A0-5038-2C86-404B-EE3A38878D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3B8FF-AC87-4CC1-A0B7-B100D817D6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60993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14:doors dir="vert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3E45657-F916-A127-747C-9AE95D1CDE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62BE6AF-B1AD-5AC9-D4AD-4C9623FEAC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23A9416-C422-AF44-3D31-17D40034014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A98D05-2DAF-4EEA-8EC0-E08D7A4B1B2D}" type="datetimeFigureOut">
              <a:rPr lang="en-US" smtClean="0"/>
              <a:t>8/16/2026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F985D6-1177-AF2D-99D9-9EC373A806C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60D70D-B6AF-B968-CFBD-85219E43E9F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43B8FF-AC87-4CC1-A0B7-B100D817D6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55076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250">
        <p14:doors dir="vert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37D3833-E08D-ECDB-5460-68EF57A7FFF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Subtitle 2">
            <a:extLst>
              <a:ext uri="{FF2B5EF4-FFF2-40B4-BE49-F238E27FC236}">
                <a16:creationId xmlns:a16="http://schemas.microsoft.com/office/drawing/2014/main" id="{14027222-1D84-206F-E4A9-9D3DBC24489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4224444"/>
            <a:ext cx="3529533" cy="2168671"/>
          </a:xfrm>
        </p:spPr>
        <p:txBody>
          <a:bodyPr>
            <a:noAutofit/>
          </a:bodyPr>
          <a:lstStyle/>
          <a:p>
            <a:r>
              <a:rPr lang="en-US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</a:rPr>
              <a:t>2 Corinthians 5:7-8</a:t>
            </a:r>
          </a:p>
          <a:p>
            <a:r>
              <a:rPr lang="en-US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</a:rPr>
              <a:t>Philippians 1:21-23</a:t>
            </a:r>
          </a:p>
          <a:p>
            <a:r>
              <a:rPr lang="en-US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</a:rPr>
              <a:t>Psalms 90:10-12</a:t>
            </a:r>
          </a:p>
          <a:p>
            <a:r>
              <a:rPr lang="en-US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</a:rPr>
              <a:t>James 2:26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3187EE9-C499-87A5-169A-CDD13C67591A}"/>
              </a:ext>
            </a:extLst>
          </p:cNvPr>
          <p:cNvSpPr txBox="1"/>
          <p:nvPr/>
        </p:nvSpPr>
        <p:spPr>
          <a:xfrm>
            <a:off x="0" y="6562164"/>
            <a:ext cx="12192000" cy="30777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  <a:latin typeface="Aptos" panose="020B0004020202020204" pitchFamily="34" charset="0"/>
              </a:rPr>
              <a:t>Richard Thetford									                       www.thetfordcountry.com</a:t>
            </a:r>
          </a:p>
        </p:txBody>
      </p:sp>
    </p:spTree>
    <p:extLst>
      <p:ext uri="{BB962C8B-B14F-4D97-AF65-F5344CB8AC3E}">
        <p14:creationId xmlns:p14="http://schemas.microsoft.com/office/powerpoint/2010/main" val="34655261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14:doors dir="vert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2">
                <a:lumMod val="67000"/>
              </a:schemeClr>
            </a:gs>
            <a:gs pos="48000">
              <a:schemeClr val="accent2">
                <a:lumMod val="97000"/>
                <a:lumOff val="3000"/>
              </a:schemeClr>
            </a:gs>
            <a:gs pos="100000">
              <a:schemeClr val="accent2">
                <a:lumMod val="60000"/>
                <a:lumOff val="40000"/>
              </a:schemeClr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8EC1E0-548B-4318-55E6-FAC4FA9742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0521" y="365125"/>
            <a:ext cx="11123279" cy="1325563"/>
          </a:xfrm>
          <a:solidFill>
            <a:schemeClr val="accent1"/>
          </a:solidFill>
        </p:spPr>
        <p:txBody>
          <a:bodyPr>
            <a:normAutofit/>
          </a:bodyPr>
          <a:lstStyle/>
          <a:p>
            <a:r>
              <a:rPr lang="en-US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</a:rPr>
              <a:t>Righteousness versus Unrighteousness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EE9118-A3DC-B383-9235-63EBC062D5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0521" y="1825625"/>
            <a:ext cx="11123279" cy="4351338"/>
          </a:xfrm>
        </p:spPr>
        <p:txBody>
          <a:bodyPr/>
          <a:lstStyle/>
          <a:p>
            <a:r>
              <a: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</a:rPr>
              <a:t>Righteous and Unrighteous final destination</a:t>
            </a:r>
          </a:p>
          <a:p>
            <a:pPr lvl="1"/>
            <a:r>
              <a:rPr lang="en-US" sz="3400" dirty="0"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 SemiBold" panose="020B0004020202020204" pitchFamily="34" charset="0"/>
              </a:rPr>
              <a:t>Matthew 13:41-43</a:t>
            </a:r>
          </a:p>
          <a:p>
            <a:pPr lvl="1"/>
            <a:r>
              <a:rPr lang="en-US" sz="3400" dirty="0"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 SemiBold" panose="020B0004020202020204" pitchFamily="34" charset="0"/>
              </a:rPr>
              <a:t>1 John 3:1-2</a:t>
            </a:r>
          </a:p>
          <a:p>
            <a:pPr lvl="1"/>
            <a:r>
              <a:rPr lang="en-US" sz="3400" dirty="0"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 SemiBold" panose="020B0004020202020204" pitchFamily="34" charset="0"/>
              </a:rPr>
              <a:t>Philippians 3:21</a:t>
            </a:r>
          </a:p>
          <a:p>
            <a:pPr lvl="1"/>
            <a:r>
              <a:rPr lang="en-US" sz="3400" dirty="0"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 SemiBold" panose="020B0004020202020204" pitchFamily="34" charset="0"/>
              </a:rPr>
              <a:t>Romans 8:18</a:t>
            </a:r>
          </a:p>
          <a:p>
            <a:pPr lvl="1"/>
            <a:r>
              <a:rPr lang="en-US" sz="3400" dirty="0"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 SemiBold" panose="020B0004020202020204" pitchFamily="34" charset="0"/>
              </a:rPr>
              <a:t>Revelation 14:11</a:t>
            </a:r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25E15F5-D594-A502-EED9-4470079994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7086" y="107242"/>
            <a:ext cx="1888881" cy="171838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E658412-D35F-BB7F-A91B-8D8023987A9C}"/>
              </a:ext>
            </a:extLst>
          </p:cNvPr>
          <p:cNvSpPr txBox="1"/>
          <p:nvPr/>
        </p:nvSpPr>
        <p:spPr>
          <a:xfrm>
            <a:off x="0" y="6562164"/>
            <a:ext cx="12192000" cy="30777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  <a:latin typeface="Aptos" panose="020B0004020202020204" pitchFamily="34" charset="0"/>
              </a:rPr>
              <a:t>Richard Thetford									                       www.thetfordcountry.com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E8CD74C-8F8F-20C5-9B8D-C9975CB1E58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3723" y="3397550"/>
            <a:ext cx="7672065" cy="3318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75058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14:doors dir="vert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2">
                <a:lumMod val="67000"/>
              </a:schemeClr>
            </a:gs>
            <a:gs pos="48000">
              <a:schemeClr val="accent2">
                <a:lumMod val="97000"/>
                <a:lumOff val="3000"/>
              </a:schemeClr>
            </a:gs>
            <a:gs pos="100000">
              <a:schemeClr val="accent2">
                <a:lumMod val="60000"/>
                <a:lumOff val="40000"/>
              </a:schemeClr>
            </a:gs>
          </a:gsLst>
          <a:lin ang="162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026EBCC-6E9C-375B-EB77-DDCE991336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643397-9BCC-A477-8A7A-AF8D5009EA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0521" y="365125"/>
            <a:ext cx="11123279" cy="1325563"/>
          </a:xfrm>
          <a:solidFill>
            <a:schemeClr val="accent1"/>
          </a:solidFill>
        </p:spPr>
        <p:txBody>
          <a:bodyPr>
            <a:normAutofit/>
          </a:bodyPr>
          <a:lstStyle/>
          <a:p>
            <a:r>
              <a:rPr lang="en-US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</a:rPr>
              <a:t>At Death – Where Does the Spirit Go?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3D338A-D64E-D3BF-EB83-FEEEC41211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0521" y="1825625"/>
            <a:ext cx="11123279" cy="4351338"/>
          </a:xfrm>
        </p:spPr>
        <p:txBody>
          <a:bodyPr/>
          <a:lstStyle/>
          <a:p>
            <a:r>
              <a: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</a:rPr>
              <a:t>Unrighteous – to torment</a:t>
            </a:r>
          </a:p>
          <a:p>
            <a:pPr lvl="1"/>
            <a:r>
              <a:rPr lang="en-US" sz="3400" dirty="0"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 SemiBold" panose="020B0004020202020204" pitchFamily="34" charset="0"/>
              </a:rPr>
              <a:t>2 Peter 2:4</a:t>
            </a:r>
          </a:p>
          <a:p>
            <a:r>
              <a: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</a:rPr>
              <a:t>Righteous – to paradise</a:t>
            </a:r>
          </a:p>
          <a:p>
            <a:pPr lvl="1"/>
            <a:r>
              <a:rPr lang="en-US" sz="3400" dirty="0"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 SemiBold" panose="020B0004020202020204" pitchFamily="34" charset="0"/>
              </a:rPr>
              <a:t>Luke 16:19-31</a:t>
            </a:r>
          </a:p>
          <a:p>
            <a:r>
              <a: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</a:rPr>
              <a:t>Must listen to Jesus now</a:t>
            </a:r>
          </a:p>
          <a:p>
            <a:pPr lvl="1"/>
            <a:r>
              <a:rPr lang="en-US" sz="3400" dirty="0"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 SemiBold" panose="020B0004020202020204" pitchFamily="34" charset="0"/>
              </a:rPr>
              <a:t>John 14:6</a:t>
            </a:r>
          </a:p>
          <a:p>
            <a:pPr lvl="1"/>
            <a:r>
              <a:rPr lang="en-US" sz="3400" dirty="0"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 SemiBold" panose="020B0004020202020204" pitchFamily="34" charset="0"/>
              </a:rPr>
              <a:t>Matthew 17:5</a:t>
            </a:r>
          </a:p>
          <a:p>
            <a:pPr lvl="1"/>
            <a:endParaRPr lang="en-US" sz="3400" dirty="0">
              <a:solidFill>
                <a:schemeClr val="accent2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 SemiBold" panose="020B0004020202020204" pitchFamily="34" charset="0"/>
            </a:endParaRPr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6D3F057-D513-53C0-E122-66A333F11AF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7086" y="107242"/>
            <a:ext cx="1888881" cy="171838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154D957-9A9A-DE4B-2110-403D7657BADA}"/>
              </a:ext>
            </a:extLst>
          </p:cNvPr>
          <p:cNvSpPr txBox="1"/>
          <p:nvPr/>
        </p:nvSpPr>
        <p:spPr>
          <a:xfrm>
            <a:off x="0" y="6562164"/>
            <a:ext cx="12192000" cy="30777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  <a:latin typeface="Aptos" panose="020B0004020202020204" pitchFamily="34" charset="0"/>
              </a:rPr>
              <a:t>Richard Thetford									                       www.thetfordcountry.com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BE1139E-C4E3-FFC6-199D-41260DF0A77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3723" y="3397550"/>
            <a:ext cx="7672065" cy="3318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30848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2">
                <a:lumMod val="67000"/>
              </a:schemeClr>
            </a:gs>
            <a:gs pos="48000">
              <a:schemeClr val="accent2">
                <a:lumMod val="97000"/>
                <a:lumOff val="3000"/>
              </a:schemeClr>
            </a:gs>
            <a:gs pos="100000">
              <a:schemeClr val="accent2">
                <a:lumMod val="60000"/>
                <a:lumOff val="40000"/>
              </a:schemeClr>
            </a:gs>
          </a:gsLst>
          <a:lin ang="162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4F0A43C-36A9-6442-1C1D-3B2F163733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B37CB3-ECDA-4C7B-26A6-351F2C231E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0521" y="365125"/>
            <a:ext cx="11123279" cy="1325563"/>
          </a:xfrm>
          <a:solidFill>
            <a:schemeClr val="accent1"/>
          </a:solidFill>
        </p:spPr>
        <p:txBody>
          <a:bodyPr>
            <a:normAutofit/>
          </a:bodyPr>
          <a:lstStyle/>
          <a:p>
            <a:r>
              <a:rPr lang="en-US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</a:rPr>
              <a:t>The Judgment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C135EA-7BF4-0888-1590-99F2F2EC62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0521" y="1825625"/>
            <a:ext cx="11123279" cy="4601602"/>
          </a:xfrm>
        </p:spPr>
        <p:txBody>
          <a:bodyPr>
            <a:normAutofit/>
          </a:bodyPr>
          <a:lstStyle/>
          <a:p>
            <a:r>
              <a: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</a:rPr>
              <a:t>All must appear before Jesus</a:t>
            </a:r>
          </a:p>
          <a:p>
            <a:pPr lvl="1"/>
            <a:r>
              <a:rPr lang="en-US" sz="3400" dirty="0"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 SemiBold" panose="020B0004020202020204" pitchFamily="34" charset="0"/>
              </a:rPr>
              <a:t>2 Corinthians 5:10</a:t>
            </a:r>
          </a:p>
          <a:p>
            <a:r>
              <a: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</a:rPr>
              <a:t>We’ll be changed</a:t>
            </a:r>
          </a:p>
          <a:p>
            <a:pPr lvl="1"/>
            <a:r>
              <a:rPr lang="en-US" sz="3400" dirty="0"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 SemiBold" panose="020B0004020202020204" pitchFamily="34" charset="0"/>
              </a:rPr>
              <a:t>1 Corinthians 15:51-52</a:t>
            </a:r>
          </a:p>
          <a:p>
            <a:pPr lvl="1"/>
            <a:r>
              <a:rPr lang="en-US" sz="3400" dirty="0"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 SemiBold" panose="020B0004020202020204" pitchFamily="34" charset="0"/>
              </a:rPr>
              <a:t>1 Thessalonians 4:13-18</a:t>
            </a:r>
            <a:endParaRPr lang="en-US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0B0004020202020204" pitchFamily="34" charset="0"/>
            </a:endParaRPr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D9C7758-9569-4415-3FF3-D0115FDE8F3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7086" y="107242"/>
            <a:ext cx="1888881" cy="171838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D7E1AF2-4491-261D-C66B-44BCF13CB709}"/>
              </a:ext>
            </a:extLst>
          </p:cNvPr>
          <p:cNvSpPr txBox="1"/>
          <p:nvPr/>
        </p:nvSpPr>
        <p:spPr>
          <a:xfrm>
            <a:off x="0" y="6562164"/>
            <a:ext cx="12192000" cy="30777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  <a:latin typeface="Aptos" panose="020B0004020202020204" pitchFamily="34" charset="0"/>
              </a:rPr>
              <a:t>Richard Thetford									                       www.thetfordcountry.com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2BDCDCA-4B90-4752-CC96-A53042EF919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3723" y="3397550"/>
            <a:ext cx="7672065" cy="3318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53158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2">
                <a:lumMod val="67000"/>
              </a:schemeClr>
            </a:gs>
            <a:gs pos="48000">
              <a:schemeClr val="accent2">
                <a:lumMod val="97000"/>
                <a:lumOff val="3000"/>
              </a:schemeClr>
            </a:gs>
            <a:gs pos="100000">
              <a:schemeClr val="accent2">
                <a:lumMod val="60000"/>
                <a:lumOff val="40000"/>
              </a:schemeClr>
            </a:gs>
          </a:gsLst>
          <a:lin ang="162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7CF2004-723B-6FFB-D941-3DF67DAE08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C5758D-3E17-5201-66E8-D09A8DD020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0521" y="365125"/>
            <a:ext cx="11123279" cy="1325563"/>
          </a:xfrm>
          <a:solidFill>
            <a:schemeClr val="accent1"/>
          </a:solidFill>
        </p:spPr>
        <p:txBody>
          <a:bodyPr>
            <a:normAutofit/>
          </a:bodyPr>
          <a:lstStyle/>
          <a:p>
            <a:r>
              <a:rPr lang="en-US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</a:rPr>
              <a:t>The Judgment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C1000C-E5F9-EC26-D64A-2D4A632A6A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0521" y="1825625"/>
            <a:ext cx="11123279" cy="4667250"/>
          </a:xfrm>
        </p:spPr>
        <p:txBody>
          <a:bodyPr>
            <a:normAutofit/>
          </a:bodyPr>
          <a:lstStyle/>
          <a:p>
            <a:r>
              <a: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</a:rPr>
              <a:t>Future recognition</a:t>
            </a:r>
          </a:p>
          <a:p>
            <a:pPr lvl="1"/>
            <a:r>
              <a:rPr lang="en-US" sz="3400" dirty="0"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 SemiBold" panose="020B0004020202020204" pitchFamily="34" charset="0"/>
              </a:rPr>
              <a:t>2 Corinthians 4:14</a:t>
            </a:r>
          </a:p>
          <a:p>
            <a:pPr lvl="1"/>
            <a:r>
              <a:rPr lang="en-US" sz="3400" dirty="0"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 SemiBold" panose="020B0004020202020204" pitchFamily="34" charset="0"/>
              </a:rPr>
              <a:t>Matthew 7:22</a:t>
            </a:r>
          </a:p>
          <a:p>
            <a:pPr lvl="1"/>
            <a:r>
              <a:rPr lang="en-US" sz="3400" dirty="0"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 SemiBold" panose="020B0004020202020204" pitchFamily="34" charset="0"/>
              </a:rPr>
              <a:t>Matthew 25:39-40</a:t>
            </a:r>
          </a:p>
          <a:p>
            <a:pPr lvl="1"/>
            <a:r>
              <a:rPr lang="en-US" sz="3400" dirty="0"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 SemiBold" panose="020B0004020202020204" pitchFamily="34" charset="0"/>
              </a:rPr>
              <a:t>Genesis 25:8</a:t>
            </a:r>
          </a:p>
          <a:p>
            <a:pPr lvl="1"/>
            <a:r>
              <a:rPr lang="en-US" sz="3400" dirty="0"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 SemiBold" panose="020B0004020202020204" pitchFamily="34" charset="0"/>
              </a:rPr>
              <a:t>Deuteronomy 32:50</a:t>
            </a:r>
          </a:p>
          <a:p>
            <a:r>
              <a: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</a:rPr>
              <a:t>We’ll be raised incorruptible</a:t>
            </a:r>
          </a:p>
          <a:p>
            <a:pPr lvl="1"/>
            <a:r>
              <a:rPr lang="en-US" sz="3400" dirty="0"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 SemiBold" panose="020B0004020202020204" pitchFamily="34" charset="0"/>
              </a:rPr>
              <a:t>1 Corinthians 15:42-44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C93DAAD-D77D-6C9B-14A4-C5CEF56E8D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7086" y="107242"/>
            <a:ext cx="1888881" cy="171838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11BE27F-702D-7757-CCB8-F704FE5B2DCE}"/>
              </a:ext>
            </a:extLst>
          </p:cNvPr>
          <p:cNvSpPr txBox="1"/>
          <p:nvPr/>
        </p:nvSpPr>
        <p:spPr>
          <a:xfrm>
            <a:off x="0" y="6562164"/>
            <a:ext cx="12192000" cy="30777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  <a:latin typeface="Aptos" panose="020B0004020202020204" pitchFamily="34" charset="0"/>
              </a:rPr>
              <a:t>Richard Thetford									                       www.thetfordcountry.com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E23E8DF-0C62-A7F8-BB68-2F5F86575A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726" y="1948571"/>
            <a:ext cx="7672065" cy="3318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26268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2">
                <a:lumMod val="67000"/>
              </a:schemeClr>
            </a:gs>
            <a:gs pos="48000">
              <a:schemeClr val="accent2">
                <a:lumMod val="97000"/>
                <a:lumOff val="3000"/>
              </a:schemeClr>
            </a:gs>
            <a:gs pos="100000">
              <a:schemeClr val="accent2">
                <a:lumMod val="60000"/>
                <a:lumOff val="40000"/>
              </a:schemeClr>
            </a:gs>
          </a:gsLst>
          <a:lin ang="162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ACD9101-9868-9F7E-6B1F-1447076B02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FC7AF3-CB12-8830-4A77-E6ED3B00D5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0521" y="365125"/>
            <a:ext cx="11123279" cy="1325563"/>
          </a:xfrm>
          <a:solidFill>
            <a:schemeClr val="accent1"/>
          </a:solidFill>
        </p:spPr>
        <p:txBody>
          <a:bodyPr>
            <a:normAutofit/>
          </a:bodyPr>
          <a:lstStyle/>
          <a:p>
            <a:r>
              <a:rPr lang="en-US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</a:rPr>
              <a:t>Conclusion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147CE6-18BA-CCDB-5C95-69FBA476A3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0521" y="1825625"/>
            <a:ext cx="11123279" cy="4667250"/>
          </a:xfrm>
        </p:spPr>
        <p:txBody>
          <a:bodyPr>
            <a:normAutofit/>
          </a:bodyPr>
          <a:lstStyle/>
          <a:p>
            <a:r>
              <a: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</a:rPr>
              <a:t>What kind of book is your life story writing? </a:t>
            </a:r>
          </a:p>
          <a:p>
            <a:r>
              <a: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</a:rPr>
              <a:t>Do we have the same confidence as Paul?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F612D30-4441-9F00-D8B2-4C07EEA17AB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7086" y="107242"/>
            <a:ext cx="1888881" cy="171838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310FC97-CF23-40C4-D5D6-12758F5DB8A2}"/>
              </a:ext>
            </a:extLst>
          </p:cNvPr>
          <p:cNvSpPr txBox="1"/>
          <p:nvPr/>
        </p:nvSpPr>
        <p:spPr>
          <a:xfrm>
            <a:off x="0" y="6562164"/>
            <a:ext cx="12192000" cy="30777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  <a:latin typeface="Aptos" panose="020B0004020202020204" pitchFamily="34" charset="0"/>
              </a:rPr>
              <a:t>Richard Thetford									                       www.thetfordcountry.com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E5702803-9307-2AB1-417C-C4CBC3226C2C}"/>
              </a:ext>
            </a:extLst>
          </p:cNvPr>
          <p:cNvSpPr/>
          <p:nvPr/>
        </p:nvSpPr>
        <p:spPr>
          <a:xfrm>
            <a:off x="230521" y="3350240"/>
            <a:ext cx="11730957" cy="2873828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7E89E85-80D1-424A-97DD-86B7F9F50101}"/>
              </a:ext>
            </a:extLst>
          </p:cNvPr>
          <p:cNvSpPr txBox="1"/>
          <p:nvPr/>
        </p:nvSpPr>
        <p:spPr>
          <a:xfrm>
            <a:off x="376518" y="3434764"/>
            <a:ext cx="1146457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  <a:latin typeface="Aptos" panose="020B0004020202020204" pitchFamily="34" charset="0"/>
              </a:rPr>
              <a:t>“For I am already being poured out as a drink offering, and the time of my departure is at hand. I have fought the good fight, I have finished the race, I have kept the faith. Finally, </a:t>
            </a:r>
            <a:r>
              <a:rPr lang="en-US" sz="2800" dirty="0">
                <a:solidFill>
                  <a:srgbClr val="FFC000"/>
                </a:solidFill>
                <a:latin typeface="Aptos" panose="020B0004020202020204" pitchFamily="34" charset="0"/>
              </a:rPr>
              <a:t>there is laid up for me the crown of righteousness</a:t>
            </a:r>
            <a:r>
              <a:rPr lang="en-US" sz="2800" dirty="0">
                <a:solidFill>
                  <a:schemeClr val="bg1"/>
                </a:solidFill>
                <a:latin typeface="Aptos" panose="020B0004020202020204" pitchFamily="34" charset="0"/>
              </a:rPr>
              <a:t>, which the Lord, the righteous Judge, will give to me on that Day, and not to me only but also to all who have loved His appearing.”</a:t>
            </a:r>
          </a:p>
          <a:p>
            <a:pPr algn="ctr"/>
            <a:r>
              <a:rPr lang="en-US" sz="2800" b="1" dirty="0">
                <a:solidFill>
                  <a:schemeClr val="bg1"/>
                </a:solidFill>
                <a:latin typeface="Aptos" panose="020B0004020202020204" pitchFamily="34" charset="0"/>
              </a:rPr>
              <a:t>2 Timothy 4:6-8</a:t>
            </a:r>
          </a:p>
        </p:txBody>
      </p:sp>
    </p:spTree>
    <p:extLst>
      <p:ext uri="{BB962C8B-B14F-4D97-AF65-F5344CB8AC3E}">
        <p14:creationId xmlns:p14="http://schemas.microsoft.com/office/powerpoint/2010/main" val="11190348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</TotalTime>
  <Words>311</Words>
  <Application>Microsoft Office PowerPoint</Application>
  <PresentationFormat>Widescreen</PresentationFormat>
  <Paragraphs>45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2" baseType="lpstr">
      <vt:lpstr>Aptos</vt:lpstr>
      <vt:lpstr>Aptos SemiBold</vt:lpstr>
      <vt:lpstr>Arial</vt:lpstr>
      <vt:lpstr>Calibri</vt:lpstr>
      <vt:lpstr>Calibri Light</vt:lpstr>
      <vt:lpstr>Office Theme</vt:lpstr>
      <vt:lpstr>PowerPoint Presentation</vt:lpstr>
      <vt:lpstr>Righteousness versus Unrighteousness</vt:lpstr>
      <vt:lpstr>At Death – Where Does the Spirit Go?</vt:lpstr>
      <vt:lpstr>The Judgment</vt:lpstr>
      <vt:lpstr>The Judgment</vt:lpstr>
      <vt:lpstr>Conclusion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Richard Thetford</dc:creator>
  <cp:lastModifiedBy>Richard Thetford</cp:lastModifiedBy>
  <cp:revision>4</cp:revision>
  <dcterms:created xsi:type="dcterms:W3CDTF">2025-09-20T03:05:01Z</dcterms:created>
  <dcterms:modified xsi:type="dcterms:W3CDTF">2026-08-16T20:28:01Z</dcterms:modified>
</cp:coreProperties>
</file>