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8"/>
  </p:notesMasterIdLst>
  <p:sldIdLst>
    <p:sldId id="259" r:id="rId3"/>
    <p:sldId id="261" r:id="rId4"/>
    <p:sldId id="268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B57"/>
    <a:srgbClr val="FFFF00"/>
    <a:srgbClr val="FFFF9B"/>
    <a:srgbClr val="FFFF7D"/>
    <a:srgbClr val="FFFFCC"/>
    <a:srgbClr val="FFB989"/>
    <a:srgbClr val="FFAD75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534AC-0ABD-4557-8A68-4032D5DE5FC8}" type="datetimeFigureOut">
              <a:rPr lang="en-US" smtClean="0"/>
              <a:t>5/20/2018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FCC0-6D62-4F51-ACE8-FAD47A6D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2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FCC0-6D62-4F51-ACE8-FAD47A6D0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6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FCC0-6D62-4F51-ACE8-FAD47A6D0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B7478-A4E9-42CA-9754-343929B31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AB6B9-EB15-4B0A-8FFC-8FB90C36C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F9E1-5C5A-4407-AB7D-C6796DAFD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638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38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318C7E7-79D6-43B1-AE39-7D1511E42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CC9924-FB5F-4DCF-B560-FE0DF5A30E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462C50-9BE7-4EC4-B5E1-8CEC799F5F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E20C4C-415A-493E-ADA3-9DBE4F0C5A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0170AA-2C32-4930-9B3E-DF99433172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CE47E5-9428-48FD-84FF-996379A397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3D9F55-B63C-4E4E-923A-AB1B4C24D7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4CF124-1324-477A-972B-6B95BACB66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36F3A-E50D-4A07-BD70-1770B44FE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17A017-F1BF-40C6-B7C9-1A5D67C05D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63CE2-0421-4682-A193-270B25B42D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151904-EDDD-4050-AF28-E8D34DA10A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03CA4-CFBF-4473-93F7-9E8D36D71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AFB4B-895B-4192-922D-CDB1C33B0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8BEF0-DAC7-472F-A673-D4BFFA3F0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AA75-B211-40D1-94D7-ABFB9CD06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02095-8E20-4D21-8170-2135E2E30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A9A18-642D-4D66-A4DB-5DBF431DE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1F3E6-4822-430A-B79B-D2AE7C506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C8B7DF-B867-4C91-993A-4CAB54E1A0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843AB-6120-4CF8-B69E-B166F21C1EB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536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3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28DE2-584F-463B-AAEB-BC7EE72B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7"/>
            <a:ext cx="11277600" cy="6858000"/>
          </a:xfrm>
          <a:prstGeom prst="rect">
            <a:avLst/>
          </a:prstGeom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943100" y="3048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2700000" algn="ctr" rotWithShape="0">
                    <a:srgbClr val="FF6600">
                      <a:alpha val="50000"/>
                    </a:srgbClr>
                  </a:outerShdw>
                </a:effectLst>
                <a:latin typeface="Calibri" panose="020F0502020204030204" pitchFamily="34" charset="0"/>
              </a:rPr>
              <a:t>The Barren Fig Tree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1127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Luke 13:6-9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11527-8291-4F65-8FB4-5BFE30A5F199}"/>
              </a:ext>
            </a:extLst>
          </p:cNvPr>
          <p:cNvSpPr/>
          <p:nvPr/>
        </p:nvSpPr>
        <p:spPr>
          <a:xfrm>
            <a:off x="0" y="0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2CC14-43E8-4B93-9DF3-9A512A27E9FE}"/>
              </a:ext>
            </a:extLst>
          </p:cNvPr>
          <p:cNvSpPr/>
          <p:nvPr/>
        </p:nvSpPr>
        <p:spPr>
          <a:xfrm>
            <a:off x="11734800" y="6927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75A95-4A38-441D-A5F6-45A01EAB17D8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BEE71D-5929-48F4-92FE-8FF6976EFA4C}"/>
              </a:ext>
            </a:extLst>
          </p:cNvPr>
          <p:cNvSpPr/>
          <p:nvPr/>
        </p:nvSpPr>
        <p:spPr>
          <a:xfrm>
            <a:off x="-18473" y="-10832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6DA39B-E576-4CC8-8FD3-FED38BACE4B6}"/>
              </a:ext>
            </a:extLst>
          </p:cNvPr>
          <p:cNvSpPr/>
          <p:nvPr/>
        </p:nvSpPr>
        <p:spPr>
          <a:xfrm>
            <a:off x="0" y="6385519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AAABC9-CF16-407C-86E8-4C4B7D3EE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7"/>
            <a:ext cx="11277600" cy="6858000"/>
          </a:xfrm>
          <a:prstGeom prst="rect">
            <a:avLst/>
          </a:prstGeom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295400" y="3352800"/>
            <a:ext cx="8991600" cy="1447800"/>
          </a:xfrm>
          <a:prstGeom prst="rect">
            <a:avLst/>
          </a:prstGeom>
          <a:solidFill>
            <a:srgbClr val="000032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10820400" cy="4495800"/>
          </a:xfrm>
          <a:noFill/>
          <a:effectLst/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Owner of the vineyard comes to check on the progress of the Fig Tree</a:t>
            </a:r>
          </a:p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Tree had not produced properly in the vineyard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 Fig Tree (the Jews), should have the desire and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motivation to move the plan of God forward, yet they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resisted God’s scheme</a:t>
            </a:r>
          </a:p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The Vinedresser intercedes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1981200" y="2286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Calibri" panose="020F0502020204030204" pitchFamily="34" charset="0"/>
              </a:rPr>
              <a:t>Lesson of the Parable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CB915-F1E3-46AA-B484-19C22F6B2575}"/>
              </a:ext>
            </a:extLst>
          </p:cNvPr>
          <p:cNvSpPr/>
          <p:nvPr/>
        </p:nvSpPr>
        <p:spPr>
          <a:xfrm>
            <a:off x="0" y="0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F92A5-2860-4E6C-B9D8-06CCCF089FA7}"/>
              </a:ext>
            </a:extLst>
          </p:cNvPr>
          <p:cNvSpPr/>
          <p:nvPr/>
        </p:nvSpPr>
        <p:spPr>
          <a:xfrm>
            <a:off x="11734800" y="6927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1DBDC-16C2-4716-8AC3-1B3D27EA7CF9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3F88FB-04B0-4DC0-8C25-0086A6DFD2B3}"/>
              </a:ext>
            </a:extLst>
          </p:cNvPr>
          <p:cNvSpPr/>
          <p:nvPr/>
        </p:nvSpPr>
        <p:spPr>
          <a:xfrm>
            <a:off x="-18473" y="-10832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9FB9E3-61DC-4AF5-9C32-6CD88330422B}"/>
              </a:ext>
            </a:extLst>
          </p:cNvPr>
          <p:cNvSpPr/>
          <p:nvPr/>
        </p:nvSpPr>
        <p:spPr>
          <a:xfrm>
            <a:off x="0" y="6385519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747D33-F111-419C-B671-906637D8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7"/>
            <a:ext cx="11277600" cy="6858000"/>
          </a:xfrm>
          <a:prstGeom prst="rect">
            <a:avLst/>
          </a:prstGeom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67118" y="1828800"/>
            <a:ext cx="5819482" cy="4489755"/>
          </a:xfrm>
          <a:prstGeom prst="rect">
            <a:avLst/>
          </a:prstGeom>
          <a:solidFill>
            <a:srgbClr val="000032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199" y="1219200"/>
            <a:ext cx="8077201" cy="5159392"/>
          </a:xfrm>
          <a:noFill/>
          <a:effectLst/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God has invested in our salvation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1 Corinthians 6:19-20; 7:23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Romans 8:32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Psalms 92:13-14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Hebrews 5:12-14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Matthew 28:18-20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Galatians 5:22-23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Matthew 25:34-36; 3:10; 13:22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Colossians 1:10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1943100" y="3048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Calibri" panose="020F0502020204030204" pitchFamily="34" charset="0"/>
              </a:rPr>
              <a:t>Application Principles Today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7A3791-9648-4A78-A784-EF16A75DDC32}"/>
              </a:ext>
            </a:extLst>
          </p:cNvPr>
          <p:cNvSpPr/>
          <p:nvPr/>
        </p:nvSpPr>
        <p:spPr>
          <a:xfrm>
            <a:off x="0" y="0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E2CC1-EBA8-4CD2-9477-0F17374B36E0}"/>
              </a:ext>
            </a:extLst>
          </p:cNvPr>
          <p:cNvSpPr/>
          <p:nvPr/>
        </p:nvSpPr>
        <p:spPr>
          <a:xfrm>
            <a:off x="11734800" y="6927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B4631-5E0C-457B-8483-A19B914A8E7F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A3227E-AA9A-47B2-A23B-F04A5682287F}"/>
              </a:ext>
            </a:extLst>
          </p:cNvPr>
          <p:cNvSpPr/>
          <p:nvPr/>
        </p:nvSpPr>
        <p:spPr>
          <a:xfrm>
            <a:off x="-18473" y="-10832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54C011-4CB6-4DD4-9A63-0486757EDEB7}"/>
              </a:ext>
            </a:extLst>
          </p:cNvPr>
          <p:cNvSpPr/>
          <p:nvPr/>
        </p:nvSpPr>
        <p:spPr>
          <a:xfrm>
            <a:off x="0" y="6385519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3747D33-F111-419C-B671-906637D8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7"/>
            <a:ext cx="11277600" cy="6858000"/>
          </a:xfrm>
          <a:prstGeom prst="rect">
            <a:avLst/>
          </a:prstGeom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295400" y="4281852"/>
            <a:ext cx="4419600" cy="1171508"/>
          </a:xfrm>
          <a:prstGeom prst="rect">
            <a:avLst/>
          </a:prstGeom>
          <a:solidFill>
            <a:srgbClr val="000032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95400" y="3048000"/>
            <a:ext cx="4419600" cy="609600"/>
          </a:xfrm>
          <a:prstGeom prst="rect">
            <a:avLst/>
          </a:prstGeom>
          <a:solidFill>
            <a:srgbClr val="000032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95400" y="1819920"/>
            <a:ext cx="4419600" cy="685800"/>
          </a:xfrm>
          <a:prstGeom prst="rect">
            <a:avLst/>
          </a:prstGeom>
          <a:solidFill>
            <a:srgbClr val="000032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696200" cy="4343400"/>
          </a:xfrm>
          <a:noFill/>
          <a:effectLst/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Jesus intercedes for us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Hebrews 7:25</a:t>
            </a:r>
          </a:p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God is longsuffering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2 Peter 3:9</a:t>
            </a:r>
          </a:p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A final day of accounting awaits us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2 Corinthians 5:10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</a:rPr>
              <a:t>Hebrews 9:27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1943100" y="3048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Calibri" panose="020F0502020204030204" pitchFamily="34" charset="0"/>
              </a:rPr>
              <a:t>Application Principles Today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7A3791-9648-4A78-A784-EF16A75DDC32}"/>
              </a:ext>
            </a:extLst>
          </p:cNvPr>
          <p:cNvSpPr/>
          <p:nvPr/>
        </p:nvSpPr>
        <p:spPr>
          <a:xfrm>
            <a:off x="0" y="0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E2CC1-EBA8-4CD2-9477-0F17374B36E0}"/>
              </a:ext>
            </a:extLst>
          </p:cNvPr>
          <p:cNvSpPr/>
          <p:nvPr/>
        </p:nvSpPr>
        <p:spPr>
          <a:xfrm>
            <a:off x="11734800" y="6927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B4631-5E0C-457B-8483-A19B914A8E7F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A3227E-AA9A-47B2-A23B-F04A5682287F}"/>
              </a:ext>
            </a:extLst>
          </p:cNvPr>
          <p:cNvSpPr/>
          <p:nvPr/>
        </p:nvSpPr>
        <p:spPr>
          <a:xfrm>
            <a:off x="-18473" y="-10832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54C011-4CB6-4DD4-9A63-0486757EDEB7}"/>
              </a:ext>
            </a:extLst>
          </p:cNvPr>
          <p:cNvSpPr/>
          <p:nvPr/>
        </p:nvSpPr>
        <p:spPr>
          <a:xfrm>
            <a:off x="0" y="6385519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28DE2-584F-463B-AAEB-BC7EE72B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7"/>
            <a:ext cx="112776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A11527-8291-4F65-8FB4-5BFE30A5F199}"/>
              </a:ext>
            </a:extLst>
          </p:cNvPr>
          <p:cNvSpPr/>
          <p:nvPr/>
        </p:nvSpPr>
        <p:spPr>
          <a:xfrm>
            <a:off x="0" y="0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2CC14-43E8-4B93-9DF3-9A512A27E9FE}"/>
              </a:ext>
            </a:extLst>
          </p:cNvPr>
          <p:cNvSpPr/>
          <p:nvPr/>
        </p:nvSpPr>
        <p:spPr>
          <a:xfrm>
            <a:off x="11734800" y="6927"/>
            <a:ext cx="457200" cy="6864927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75A95-4A38-441D-A5F6-45A01EAB17D8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                  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BEE71D-5929-48F4-92FE-8FF6976EFA4C}"/>
              </a:ext>
            </a:extLst>
          </p:cNvPr>
          <p:cNvSpPr/>
          <p:nvPr/>
        </p:nvSpPr>
        <p:spPr>
          <a:xfrm>
            <a:off x="-18473" y="-10832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6DA39B-E576-4CC8-8FD3-FED38BACE4B6}"/>
              </a:ext>
            </a:extLst>
          </p:cNvPr>
          <p:cNvSpPr/>
          <p:nvPr/>
        </p:nvSpPr>
        <p:spPr>
          <a:xfrm>
            <a:off x="0" y="6385519"/>
            <a:ext cx="12192000" cy="145473"/>
          </a:xfrm>
          <a:prstGeom prst="rect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ordArt 3">
            <a:extLst>
              <a:ext uri="{FF2B5EF4-FFF2-40B4-BE49-F238E27FC236}">
                <a16:creationId xmlns:a16="http://schemas.microsoft.com/office/drawing/2014/main" id="{82E61D52-5829-4C48-B43C-53FB77ED0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63500" dir="2212194" algn="ctr" rotWithShape="0">
                    <a:srgbClr val="FF9933">
                      <a:alpha val="50000"/>
                    </a:srgbClr>
                  </a:outerShdw>
                </a:effectLst>
                <a:latin typeface="Calibri" panose="020F0502020204030204" pitchFamily="34" charset="0"/>
              </a:rPr>
              <a:t>Must Abide in the Word of Christ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2B32A0B-6285-41D2-9350-E8C48686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5626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John 8:31</a:t>
            </a:r>
          </a:p>
        </p:txBody>
      </p:sp>
      <p:sp>
        <p:nvSpPr>
          <p:cNvPr id="13" name="WordArt 5">
            <a:extLst>
              <a:ext uri="{FF2B5EF4-FFF2-40B4-BE49-F238E27FC236}">
                <a16:creationId xmlns:a16="http://schemas.microsoft.com/office/drawing/2014/main" id="{FB141F57-85D2-44C8-B14A-BE7753CF4B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66900" y="3124200"/>
            <a:ext cx="8458200" cy="2285999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53882" dir="2700000" algn="ctr" rotWithShape="0">
                    <a:schemeClr val="bg1"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“If you abide in My word,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53882" dir="2700000" algn="ctr" rotWithShape="0">
                    <a:schemeClr val="bg1">
                      <a:alpha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My disciples indeed.”</a:t>
            </a: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AC6E6674-CF63-4919-8661-FCA4E86645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1500" y="1277938"/>
            <a:ext cx="3429000" cy="13890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71842" dir="2700000" algn="ctr" rotWithShape="0">
                    <a:schemeClr val="bg1">
                      <a:alpha val="50000"/>
                    </a:schemeClr>
                  </a:outerShdw>
                </a:effectLst>
                <a:latin typeface="Calibri" panose="020F0502020204030204" pitchFamily="34" charset="0"/>
              </a:rPr>
              <a:t>John 15:1-8</a:t>
            </a:r>
          </a:p>
        </p:txBody>
      </p:sp>
    </p:spTree>
    <p:extLst>
      <p:ext uri="{BB962C8B-B14F-4D97-AF65-F5344CB8AC3E}">
        <p14:creationId xmlns:p14="http://schemas.microsoft.com/office/powerpoint/2010/main" val="98998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312</TotalTime>
  <Words>140</Words>
  <Application>Microsoft Office PowerPoint</Application>
  <PresentationFormat>Widescreen</PresentationFormat>
  <Paragraphs>37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Default Design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Richie Thetford</dc:creator>
  <cp:lastModifiedBy>Richard Thetford</cp:lastModifiedBy>
  <cp:revision>26</cp:revision>
  <dcterms:created xsi:type="dcterms:W3CDTF">2004-01-26T16:32:59Z</dcterms:created>
  <dcterms:modified xsi:type="dcterms:W3CDTF">2018-05-20T22:09:35Z</dcterms:modified>
</cp:coreProperties>
</file>