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B9BFF"/>
    <a:srgbClr val="0000CC"/>
    <a:srgbClr val="FCCE5A"/>
    <a:srgbClr val="FBD07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lackrag_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6096000" cy="1879600"/>
          </a:xfrm>
        </p:spPr>
        <p:txBody>
          <a:bodyPr anchor="b"/>
          <a:lstStyle>
            <a:lvl1pPr>
              <a:lnSpc>
                <a:spcPct val="95000"/>
              </a:lnSpc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82750" y="4076700"/>
            <a:ext cx="5861050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48E0BF-9952-4D85-872D-A75AF5648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81ABF-1308-471D-A18A-804CD6A25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D8CFA-A19B-4F23-98AE-0C9205978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335DB-A68E-467D-B820-55D111E9E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35636-59A6-4C6C-8D9B-37337F122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B6E36-E1EA-4609-830B-F097E93B7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4A0C5-C453-4B93-896D-219A2C56A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68F0D-4D3F-4FBF-AE7F-EF7F48391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5E9B1-F00C-4DF6-8FA0-19B1E3CE6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E9EF8-AA56-453B-B16F-9E9EEF8BC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8E7B4-4028-4A2A-B679-425042514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5EC9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F5EC9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5EC9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852F119-1F08-4973-8B6E-E1C5C620A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9" name="FormatShape" descr="SKIIN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5EC91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spd="slow">
    <p:cover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5EC9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5EC9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5EC9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5EC9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5EC9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5EC9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5EC9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5EC9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5EC9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397000"/>
            <a:ext cx="7239000" cy="1879600"/>
          </a:xfrm>
          <a:effectLst>
            <a:outerShdw dist="35921" dir="2700000" algn="ctr" rotWithShape="0">
              <a:srgbClr val="FF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ambria" pitchFamily="18" charset="0"/>
              </a:rPr>
              <a:t>The Bride of Christ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533400" y="4267200"/>
            <a:ext cx="8077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600" dirty="0">
                <a:solidFill>
                  <a:srgbClr val="F5EC91"/>
                </a:solidFill>
                <a:latin typeface="Cambria" pitchFamily="18" charset="0"/>
              </a:rPr>
              <a:t>The spiritual marriage relationship between Christ and man is </a:t>
            </a:r>
            <a:r>
              <a:rPr lang="en-US" sz="3600" dirty="0" smtClean="0">
                <a:solidFill>
                  <a:srgbClr val="F5EC91"/>
                </a:solidFill>
                <a:latin typeface="Cambria" pitchFamily="18" charset="0"/>
              </a:rPr>
              <a:t>necessary</a:t>
            </a:r>
            <a:br>
              <a:rPr lang="en-US" sz="3600" dirty="0" smtClean="0">
                <a:solidFill>
                  <a:srgbClr val="F5EC91"/>
                </a:solidFill>
                <a:latin typeface="Cambria" pitchFamily="18" charset="0"/>
              </a:rPr>
            </a:br>
            <a:r>
              <a:rPr lang="en-US" sz="3600" dirty="0" smtClean="0">
                <a:solidFill>
                  <a:srgbClr val="F5EC91"/>
                </a:solidFill>
                <a:latin typeface="Cambria" pitchFamily="18" charset="0"/>
              </a:rPr>
              <a:t>in </a:t>
            </a:r>
            <a:r>
              <a:rPr lang="en-US" sz="3600" dirty="0">
                <a:solidFill>
                  <a:srgbClr val="F5EC91"/>
                </a:solidFill>
                <a:latin typeface="Cambria" pitchFamily="18" charset="0"/>
              </a:rPr>
              <a:t>order to obtain eternal salvation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459629">
            <a:off x="2058988" y="1227138"/>
            <a:ext cx="4037012" cy="2735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990600" y="457200"/>
            <a:ext cx="72390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0000"/>
            </a:outerShdw>
          </a:effectLst>
        </p:spPr>
        <p:txBody>
          <a:bodyPr anchor="b"/>
          <a:lstStyle/>
          <a:p>
            <a:pPr algn="ctr">
              <a:lnSpc>
                <a:spcPct val="95000"/>
              </a:lnSpc>
              <a:defRPr/>
            </a:pPr>
            <a:r>
              <a:rPr lang="en-US" sz="6000" b="1" dirty="0">
                <a:solidFill>
                  <a:srgbClr val="FCCE5A"/>
                </a:solidFill>
                <a:latin typeface="Cambria" pitchFamily="18" charset="0"/>
                <a:cs typeface="Arial" charset="0"/>
              </a:rPr>
              <a:t>The Bride of Christ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24000"/>
            <a:ext cx="28067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0525" y="1524000"/>
            <a:ext cx="2682875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048000" y="2524780"/>
            <a:ext cx="25908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Galatians </a:t>
            </a:r>
            <a:r>
              <a:rPr lang="en-US" sz="2800" b="1" dirty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3:27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09600" y="5562600"/>
            <a:ext cx="3276600" cy="884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FCCE5A"/>
                </a:solidFill>
                <a:latin typeface="Cambria" pitchFamily="18" charset="0"/>
              </a:rPr>
              <a:t>The Bride</a:t>
            </a:r>
          </a:p>
          <a:p>
            <a:pPr algn="ctr"/>
            <a:r>
              <a:rPr lang="en-US" dirty="0" smtClean="0">
                <a:solidFill>
                  <a:srgbClr val="FCCE5A"/>
                </a:solidFill>
                <a:latin typeface="Cambria" pitchFamily="18" charset="0"/>
              </a:rPr>
              <a:t>Revelation </a:t>
            </a:r>
            <a:r>
              <a:rPr lang="en-US" dirty="0">
                <a:solidFill>
                  <a:srgbClr val="FCCE5A"/>
                </a:solidFill>
                <a:latin typeface="Cambria" pitchFamily="18" charset="0"/>
              </a:rPr>
              <a:t>21:9; 19:7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876800" y="5562600"/>
            <a:ext cx="3810000" cy="8925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CCE5A"/>
                </a:solidFill>
                <a:latin typeface="Cambria" pitchFamily="18" charset="0"/>
              </a:rPr>
              <a:t>The Bridegroom</a:t>
            </a:r>
          </a:p>
          <a:p>
            <a:pPr algn="ctr"/>
            <a:r>
              <a:rPr lang="en-US" dirty="0" smtClean="0">
                <a:solidFill>
                  <a:srgbClr val="FCCE5A"/>
                </a:solidFill>
                <a:latin typeface="Cambria" pitchFamily="18" charset="0"/>
              </a:rPr>
              <a:t>Revelation </a:t>
            </a:r>
            <a:r>
              <a:rPr lang="en-US" dirty="0">
                <a:solidFill>
                  <a:srgbClr val="FCCE5A"/>
                </a:solidFill>
                <a:latin typeface="Cambria" pitchFamily="18" charset="0"/>
              </a:rPr>
              <a:t>19:7; John 3:29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8" grpId="0"/>
      <p:bldP spid="10249" grpId="0"/>
      <p:bldP spid="102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8686800" cy="4038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Before a man got married, he bought his wife</a:t>
            </a:r>
          </a:p>
          <a:p>
            <a:pPr lvl="1" eaLnBrk="1" hangingPunct="1"/>
            <a:r>
              <a:rPr lang="en-US" sz="3000" dirty="0" smtClean="0">
                <a:solidFill>
                  <a:srgbClr val="FBD079"/>
                </a:solidFill>
                <a:latin typeface="Cambria" pitchFamily="18" charset="0"/>
              </a:rPr>
              <a:t>Dowry: “a gift by a man to his bride”</a:t>
            </a:r>
          </a:p>
          <a:p>
            <a:pPr lvl="1" eaLnBrk="1" hangingPunct="1"/>
            <a:r>
              <a:rPr lang="en-US" sz="3000" dirty="0" smtClean="0">
                <a:solidFill>
                  <a:srgbClr val="FBD079"/>
                </a:solidFill>
                <a:latin typeface="Cambria" pitchFamily="18" charset="0"/>
              </a:rPr>
              <a:t>Abraham – Genesis 24:10, 53</a:t>
            </a:r>
          </a:p>
          <a:p>
            <a:pPr lvl="1" eaLnBrk="1" hangingPunct="1"/>
            <a:r>
              <a:rPr lang="en-US" sz="3000" dirty="0" smtClean="0">
                <a:solidFill>
                  <a:srgbClr val="FBD079"/>
                </a:solidFill>
                <a:latin typeface="Cambria" pitchFamily="18" charset="0"/>
              </a:rPr>
              <a:t>Jacob – Genesis 29:18-30; 31:41</a:t>
            </a:r>
          </a:p>
          <a:p>
            <a:pPr lvl="1" eaLnBrk="1" hangingPunct="1"/>
            <a:r>
              <a:rPr lang="en-US" sz="3000" dirty="0" smtClean="0">
                <a:solidFill>
                  <a:srgbClr val="FBD079"/>
                </a:solidFill>
                <a:latin typeface="Cambria" pitchFamily="18" charset="0"/>
              </a:rPr>
              <a:t>David – 1 Samuel 17:25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After “bought” by dowry, then engaged</a:t>
            </a:r>
          </a:p>
          <a:p>
            <a:pPr lvl="1" eaLnBrk="1" hangingPunct="1"/>
            <a:r>
              <a:rPr lang="en-US" sz="3000" dirty="0" smtClean="0">
                <a:solidFill>
                  <a:srgbClr val="FBD079"/>
                </a:solidFill>
                <a:latin typeface="Cambria" pitchFamily="18" charset="0"/>
              </a:rPr>
              <a:t>Matthew 1:19; Deuteronomy 22:23-30</a:t>
            </a:r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15900"/>
            <a:ext cx="2298700" cy="2243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124" name="WordArt 5" descr="White marble"/>
          <p:cNvSpPr>
            <a:spLocks noChangeArrowheads="1" noChangeShapeType="1" noTextEdit="1"/>
          </p:cNvSpPr>
          <p:nvPr/>
        </p:nvSpPr>
        <p:spPr bwMode="auto">
          <a:xfrm>
            <a:off x="533400" y="457200"/>
            <a:ext cx="57150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514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71842" dir="2700000" algn="ctr" rotWithShape="0">
                    <a:srgbClr val="FCCE5A"/>
                  </a:outerShdw>
                </a:effectLst>
                <a:latin typeface="Cambria" pitchFamily="18" charset="0"/>
              </a:rPr>
              <a:t>Marriage Customs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71842" dir="2700000" algn="ctr" rotWithShape="0">
                    <a:srgbClr val="FCCE5A"/>
                  </a:outerShdw>
                </a:effectLst>
                <a:latin typeface="Cambria" pitchFamily="18" charset="0"/>
              </a:rPr>
              <a:t>of Ancient Days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438400"/>
            <a:ext cx="86868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When engaged – referred to as husband/wife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 smtClean="0">
                <a:solidFill>
                  <a:srgbClr val="FBD079"/>
                </a:solidFill>
                <a:latin typeface="Cambria" pitchFamily="18" charset="0"/>
              </a:rPr>
              <a:t>Matthew 1:18, 24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If the wife would become unfaithful: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 smtClean="0">
                <a:solidFill>
                  <a:srgbClr val="FBD079"/>
                </a:solidFill>
                <a:latin typeface="Cambria" pitchFamily="18" charset="0"/>
              </a:rPr>
              <a:t>Could be stoned – Deuteronomy 22:23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 smtClean="0">
                <a:solidFill>
                  <a:srgbClr val="FBD079"/>
                </a:solidFill>
                <a:latin typeface="Cambria" pitchFamily="18" charset="0"/>
              </a:rPr>
              <a:t>Put Away – Matthew 1:19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Wedding feast at the end of the engagement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 smtClean="0">
                <a:solidFill>
                  <a:srgbClr val="FBD079"/>
                </a:solidFill>
                <a:latin typeface="Cambria" pitchFamily="18" charset="0"/>
              </a:rPr>
              <a:t>Son’s wedding – Matthew 22:1-14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After wedding feast, then they lived together</a:t>
            </a:r>
          </a:p>
        </p:txBody>
      </p:sp>
      <p:sp>
        <p:nvSpPr>
          <p:cNvPr id="6147" name="WordArt 4" descr="White marble"/>
          <p:cNvSpPr>
            <a:spLocks noChangeArrowheads="1" noChangeShapeType="1" noTextEdit="1"/>
          </p:cNvSpPr>
          <p:nvPr/>
        </p:nvSpPr>
        <p:spPr bwMode="auto">
          <a:xfrm>
            <a:off x="3124200" y="457200"/>
            <a:ext cx="54102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71842" dir="2700000" algn="ctr" rotWithShape="0">
                    <a:srgbClr val="FCCE5A"/>
                  </a:outerShdw>
                </a:effectLst>
                <a:latin typeface="Cambria" pitchFamily="18" charset="0"/>
              </a:rPr>
              <a:t>Marriage Customs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71842" dir="2700000" algn="ctr" rotWithShape="0">
                    <a:srgbClr val="FCCE5A"/>
                  </a:outerShdw>
                </a:effectLst>
                <a:latin typeface="Cambria" pitchFamily="18" charset="0"/>
              </a:rPr>
              <a:t>of Ancient Days</a:t>
            </a: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300" y="228600"/>
            <a:ext cx="2451100" cy="2262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534400" cy="3962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Father purposed her to be the bride from the beginning</a:t>
            </a:r>
          </a:p>
          <a:p>
            <a:pPr lvl="1" eaLnBrk="1" hangingPunct="1"/>
            <a:r>
              <a:rPr lang="en-US" sz="3000" dirty="0" smtClean="0">
                <a:solidFill>
                  <a:srgbClr val="FBD079"/>
                </a:solidFill>
                <a:latin typeface="Cambria" pitchFamily="18" charset="0"/>
              </a:rPr>
              <a:t>Ephesians 3:7-11, 21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Jesus FIRST bought his bride</a:t>
            </a:r>
            <a:br>
              <a:rPr lang="en-US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with His own blood</a:t>
            </a:r>
          </a:p>
          <a:p>
            <a:pPr lvl="1" eaLnBrk="1" hangingPunct="1"/>
            <a:r>
              <a:rPr lang="en-US" sz="3000" dirty="0" smtClean="0">
                <a:solidFill>
                  <a:srgbClr val="FBD079"/>
                </a:solidFill>
                <a:latin typeface="Cambria" pitchFamily="18" charset="0"/>
              </a:rPr>
              <a:t>Acts 20:28; Ephesians 5:25</a:t>
            </a:r>
          </a:p>
        </p:txBody>
      </p:sp>
      <p:sp>
        <p:nvSpPr>
          <p:cNvPr id="7171" name="WordArt 5"/>
          <p:cNvSpPr>
            <a:spLocks noChangeArrowheads="1" noChangeShapeType="1" noTextEdit="1"/>
          </p:cNvSpPr>
          <p:nvPr/>
        </p:nvSpPr>
        <p:spPr bwMode="auto">
          <a:xfrm>
            <a:off x="1981200" y="381000"/>
            <a:ext cx="6705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BD079"/>
                    </a:gs>
                    <a:gs pos="100000">
                      <a:srgbClr val="FCCE5A"/>
                    </a:gs>
                  </a:gsLst>
                  <a:lin ang="5400000" scaled="1"/>
                </a:gradFill>
                <a:effectLst>
                  <a:outerShdw dist="74053" dir="3542175" algn="ctr" rotWithShape="0">
                    <a:schemeClr val="bg1"/>
                  </a:outerShdw>
                </a:effectLst>
                <a:latin typeface="Cambria" pitchFamily="18" charset="0"/>
              </a:rPr>
              <a:t>Jesus came to get a wife</a:t>
            </a:r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13716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173" name="WordArt 7"/>
          <p:cNvSpPr>
            <a:spLocks noChangeArrowheads="1" noChangeShapeType="1" noTextEdit="1"/>
          </p:cNvSpPr>
          <p:nvPr/>
        </p:nvSpPr>
        <p:spPr bwMode="auto">
          <a:xfrm>
            <a:off x="1981200" y="1562100"/>
            <a:ext cx="67056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71842" dir="2700000" algn="ctr" rotWithShape="0">
                    <a:srgbClr val="FCCE5A"/>
                  </a:outerShdw>
                </a:effectLst>
                <a:latin typeface="Cambria" pitchFamily="18" charset="0"/>
              </a:rPr>
              <a:t>THE CHURCH</a:t>
            </a:r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>
            <a:off x="381000" y="2590800"/>
            <a:ext cx="8458200" cy="0"/>
          </a:xfrm>
          <a:prstGeom prst="line">
            <a:avLst/>
          </a:prstGeom>
          <a:noFill/>
          <a:ln w="38100">
            <a:solidFill>
              <a:srgbClr val="FCCE5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" name="Picture 8" descr="Bible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352800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590800"/>
            <a:ext cx="85344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Church and Christ referred to</a:t>
            </a:r>
            <a:br>
              <a:rPr lang="en-US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as husband and wife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 smtClean="0">
                <a:solidFill>
                  <a:srgbClr val="FBD079"/>
                </a:solidFill>
                <a:latin typeface="Cambria" pitchFamily="18" charset="0"/>
              </a:rPr>
              <a:t>Revelation 19:6-9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If church is “unfaithful” upon His return</a:t>
            </a:r>
            <a:br>
              <a:rPr lang="en-US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– can have her stoned – cast into </a:t>
            </a:r>
            <a:r>
              <a:rPr lang="en-US" b="1" dirty="0" smtClean="0">
                <a:solidFill>
                  <a:srgbClr val="FFFF00"/>
                </a:solidFill>
                <a:latin typeface="Cambria" pitchFamily="18" charset="0"/>
              </a:rPr>
              <a:t>hell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 smtClean="0">
                <a:solidFill>
                  <a:srgbClr val="FBD079"/>
                </a:solidFill>
                <a:latin typeface="Cambria" pitchFamily="18" charset="0"/>
              </a:rPr>
              <a:t>2 Corinthians 11:2-3; Revelation 20:11-15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Cambria" pitchFamily="18" charset="0"/>
              </a:rPr>
              <a:t>Marriage supper to take place upon return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 smtClean="0">
                <a:solidFill>
                  <a:srgbClr val="FBD079"/>
                </a:solidFill>
                <a:latin typeface="Cambria" pitchFamily="18" charset="0"/>
              </a:rPr>
              <a:t>Revelation 19:6-9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1981200" y="381000"/>
            <a:ext cx="6705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BD079"/>
                    </a:gs>
                    <a:gs pos="100000">
                      <a:srgbClr val="FCCE5A"/>
                    </a:gs>
                  </a:gsLst>
                  <a:lin ang="5400000" scaled="1"/>
                </a:gradFill>
                <a:effectLst>
                  <a:outerShdw dist="74053" dir="3542175" algn="ctr" rotWithShape="0">
                    <a:schemeClr val="bg1"/>
                  </a:outerShdw>
                </a:effectLst>
                <a:latin typeface="Cambria" pitchFamily="18" charset="0"/>
              </a:rPr>
              <a:t>Jesus came to get a wife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13716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1981200" y="1600200"/>
            <a:ext cx="6705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71842" dir="2700000" algn="ctr" rotWithShape="0">
                    <a:srgbClr val="FCCE5A"/>
                  </a:outerShdw>
                </a:effectLst>
                <a:latin typeface="Cambria" pitchFamily="18" charset="0"/>
              </a:rPr>
              <a:t>THE CHURCH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81000" y="2590800"/>
            <a:ext cx="8458200" cy="0"/>
          </a:xfrm>
          <a:prstGeom prst="line">
            <a:avLst/>
          </a:prstGeom>
          <a:noFill/>
          <a:ln w="38100">
            <a:solidFill>
              <a:srgbClr val="FCCE5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" name="Picture 8" descr="BibleWeb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743200"/>
            <a:ext cx="2667000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828800" y="3276600"/>
            <a:ext cx="6705600" cy="0"/>
          </a:xfrm>
          <a:prstGeom prst="line">
            <a:avLst/>
          </a:prstGeom>
          <a:noFill/>
          <a:ln w="76200">
            <a:solidFill>
              <a:srgbClr val="FCCE5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9" name="WordArt 6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83058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CCE5A"/>
                </a:solidFill>
                <a:effectLst>
                  <a:outerShdw dist="71842" dir="2700000" algn="ctr" rotWithShape="0">
                    <a:schemeClr val="bg1"/>
                  </a:outerShdw>
                </a:effectLst>
                <a:latin typeface="Cambria" pitchFamily="18" charset="0"/>
              </a:rPr>
              <a:t>The Relationship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0" y="1828800"/>
            <a:ext cx="91440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00CC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FCCE5A"/>
                </a:solidFill>
                <a:latin typeface="Cambria" pitchFamily="18" charset="0"/>
                <a:cs typeface="Arial" charset="0"/>
              </a:rPr>
              <a:t>Old Testament</a:t>
            </a:r>
            <a:r>
              <a:rPr lang="en-US" sz="4000" dirty="0">
                <a:solidFill>
                  <a:srgbClr val="FCCE5A"/>
                </a:solidFill>
                <a:latin typeface="Cambria" pitchFamily="18" charset="0"/>
                <a:cs typeface="Arial" charset="0"/>
              </a:rPr>
              <a:t> – Man and Woman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0" y="4191000"/>
            <a:ext cx="91440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charset="0"/>
              </a:rPr>
              <a:t>New Testament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charset="0"/>
              </a:rPr>
              <a:t> – Christ and Church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1828800" y="2743200"/>
            <a:ext cx="0" cy="1066800"/>
          </a:xfrm>
          <a:prstGeom prst="line">
            <a:avLst/>
          </a:prstGeom>
          <a:noFill/>
          <a:ln w="76200">
            <a:solidFill>
              <a:srgbClr val="FCCE5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33400" y="2667000"/>
            <a:ext cx="1295400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CCE5A"/>
                </a:solidFill>
                <a:latin typeface="Cambria" pitchFamily="18" charset="0"/>
              </a:rPr>
              <a:t>Dowry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ambria" pitchFamily="18" charset="0"/>
              </a:rPr>
              <a:t>(Paid)</a:t>
            </a:r>
          </a:p>
          <a:p>
            <a:pPr algn="ctr"/>
            <a:r>
              <a:rPr lang="en-US" dirty="0">
                <a:solidFill>
                  <a:srgbClr val="9B9BFF"/>
                </a:solidFill>
                <a:latin typeface="Cambria" pitchFamily="18" charset="0"/>
              </a:rPr>
              <a:t>Gifts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828800" y="2743200"/>
            <a:ext cx="3200400" cy="492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>
                <a:solidFill>
                  <a:srgbClr val="FCCE5A"/>
                </a:solidFill>
                <a:latin typeface="Cambria" pitchFamily="18" charset="0"/>
              </a:rPr>
              <a:t>Betrothed (Engaged)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400800" y="2743200"/>
            <a:ext cx="2209800" cy="492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>
                <a:solidFill>
                  <a:srgbClr val="FCCE5A"/>
                </a:solidFill>
                <a:latin typeface="Cambria" pitchFamily="18" charset="0"/>
              </a:rPr>
              <a:t>Live Together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4876800" y="2743200"/>
            <a:ext cx="1524000" cy="990600"/>
          </a:xfrm>
          <a:prstGeom prst="rect">
            <a:avLst/>
          </a:prstGeom>
          <a:solidFill>
            <a:srgbClr val="FBD07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876800" y="2819400"/>
            <a:ext cx="1524000" cy="8925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>
                <a:latin typeface="Cambria" pitchFamily="18" charset="0"/>
              </a:rPr>
              <a:t>Wedding Feast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1828800" y="5638800"/>
            <a:ext cx="6705600" cy="0"/>
          </a:xfrm>
          <a:prstGeom prst="line">
            <a:avLst/>
          </a:prstGeom>
          <a:noFill/>
          <a:ln w="76200">
            <a:solidFill>
              <a:srgbClr val="FCCE5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33400" y="5029200"/>
            <a:ext cx="1295400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CCE5A"/>
                </a:solidFill>
                <a:latin typeface="Cambria" pitchFamily="18" charset="0"/>
              </a:rPr>
              <a:t>Dowry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ambria" pitchFamily="18" charset="0"/>
              </a:rPr>
              <a:t>(Paid)</a:t>
            </a:r>
          </a:p>
          <a:p>
            <a:pPr algn="ctr"/>
            <a:r>
              <a:rPr lang="en-US" b="1" dirty="0">
                <a:solidFill>
                  <a:srgbClr val="FFFF00"/>
                </a:solidFill>
                <a:latin typeface="Cambria" pitchFamily="18" charset="0"/>
              </a:rPr>
              <a:t>Blood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1828800" y="5105400"/>
            <a:ext cx="0" cy="1066800"/>
          </a:xfrm>
          <a:prstGeom prst="line">
            <a:avLst/>
          </a:prstGeom>
          <a:noFill/>
          <a:ln w="76200">
            <a:solidFill>
              <a:srgbClr val="FCCE5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1828800" y="5105400"/>
            <a:ext cx="3200400" cy="492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>
                <a:solidFill>
                  <a:srgbClr val="FCCE5A"/>
                </a:solidFill>
                <a:latin typeface="Cambria" pitchFamily="18" charset="0"/>
              </a:rPr>
              <a:t>Betrothed (Engaged)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4876800" y="5105400"/>
            <a:ext cx="1524000" cy="990600"/>
          </a:xfrm>
          <a:prstGeom prst="rect">
            <a:avLst/>
          </a:prstGeom>
          <a:solidFill>
            <a:srgbClr val="FBD07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876800" y="5181600"/>
            <a:ext cx="1524000" cy="8925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>
                <a:latin typeface="Cambria" pitchFamily="18" charset="0"/>
              </a:rPr>
              <a:t>Wedding Feast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6400800" y="5105400"/>
            <a:ext cx="2209800" cy="492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>
                <a:solidFill>
                  <a:srgbClr val="FCCE5A"/>
                </a:solidFill>
                <a:latin typeface="Cambria" pitchFamily="18" charset="0"/>
              </a:rPr>
              <a:t>Live Together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1" grpId="0"/>
      <p:bldP spid="16392" grpId="0"/>
      <p:bldP spid="16393" grpId="0" animBg="1"/>
      <p:bldP spid="16394" grpId="0"/>
      <p:bldP spid="16395" grpId="0"/>
      <p:bldP spid="16396" grpId="0"/>
      <p:bldP spid="16397" grpId="0" animBg="1"/>
      <p:bldP spid="16398" grpId="0"/>
      <p:bldP spid="16399" grpId="0" animBg="1"/>
      <p:bldP spid="16400" grpId="0"/>
      <p:bldP spid="16401" grpId="0" animBg="1"/>
      <p:bldP spid="16402" grpId="0"/>
      <p:bldP spid="16403" grpId="0" animBg="1"/>
      <p:bldP spid="16404" grpId="0"/>
      <p:bldP spid="164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533400" y="381000"/>
            <a:ext cx="8001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Cambria" pitchFamily="18" charset="0"/>
              </a:rPr>
              <a:t>Ephesians 5:22-33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1600"/>
            <a:ext cx="2895600" cy="2462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038600"/>
            <a:ext cx="16002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038600"/>
            <a:ext cx="16637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7416" name="WordArt 8" descr="White marble"/>
          <p:cNvSpPr>
            <a:spLocks noChangeArrowheads="1" noChangeShapeType="1" noTextEdit="1"/>
          </p:cNvSpPr>
          <p:nvPr/>
        </p:nvSpPr>
        <p:spPr bwMode="auto">
          <a:xfrm>
            <a:off x="4191000" y="1905000"/>
            <a:ext cx="3962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22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effectLst>
                  <a:outerShdw dist="71842" dir="2700000" algn="ctr" rotWithShape="0">
                    <a:srgbClr val="FCCE5A"/>
                  </a:outerShdw>
                </a:effectLst>
                <a:latin typeface="Cambria" pitchFamily="18" charset="0"/>
              </a:rPr>
              <a:t>Husband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effectLst>
                  <a:outerShdw dist="71842" dir="2700000" algn="ctr" rotWithShape="0">
                    <a:srgbClr val="FCCE5A"/>
                  </a:outerShdw>
                </a:effectLst>
                <a:latin typeface="Cambria" pitchFamily="18" charset="0"/>
              </a:rPr>
              <a:t>Wife</a:t>
            </a:r>
          </a:p>
        </p:txBody>
      </p:sp>
      <p:sp>
        <p:nvSpPr>
          <p:cNvPr id="17417" name="WordArt 9"/>
          <p:cNvSpPr>
            <a:spLocks noChangeArrowheads="1" noChangeShapeType="1" noTextEdit="1"/>
          </p:cNvSpPr>
          <p:nvPr/>
        </p:nvSpPr>
        <p:spPr bwMode="auto">
          <a:xfrm>
            <a:off x="4267200" y="4038600"/>
            <a:ext cx="3886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71842" dir="2700000" algn="ctr" rotWithShape="0">
                    <a:srgbClr val="FCCE5A"/>
                  </a:outerShdw>
                </a:effectLst>
                <a:latin typeface="Cambria" pitchFamily="18" charset="0"/>
              </a:rPr>
              <a:t>Christ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71842" dir="2700000" algn="ctr" rotWithShape="0">
                    <a:srgbClr val="FCCE5A"/>
                  </a:outerShdw>
                </a:effectLst>
                <a:latin typeface="Cambria" pitchFamily="18" charset="0"/>
              </a:rPr>
              <a:t>Church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5715000" y="1295400"/>
            <a:ext cx="9906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5715000" y="3276600"/>
            <a:ext cx="990600" cy="838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657600" y="5638800"/>
            <a:ext cx="5257800" cy="8925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dirty="0">
                <a:solidFill>
                  <a:schemeClr val="bg1"/>
                </a:solidFill>
                <a:latin typeface="Cambria" pitchFamily="18" charset="0"/>
              </a:rPr>
              <a:t>“This is a great mystery, but I speak concerning Christ and the church.”</a:t>
            </a: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/>
      <p:bldP spid="17417" grpId="0" animBg="1"/>
      <p:bldP spid="17418" grpId="0" animBg="1"/>
      <p:bldP spid="17419" grpId="0" animBg="1"/>
      <p:bldP spid="17420" grpId="0"/>
    </p:bldLst>
  </p:timing>
</p:sld>
</file>

<file path=ppt/theme/theme1.xml><?xml version="1.0" encoding="utf-8"?>
<a:theme xmlns:a="http://schemas.openxmlformats.org/drawingml/2006/main" name="Black Rag">
  <a:themeElements>
    <a:clrScheme name="Black Rag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Black Ra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ck Rag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Rag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Rag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Rag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Rag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Rag</Template>
  <TotalTime>715</TotalTime>
  <Words>248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Cambria</vt:lpstr>
      <vt:lpstr>Black Rag</vt:lpstr>
      <vt:lpstr>The Bride of Christ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Bride of Christ</dc:title>
  <dc:creator>Richard Thetford</dc:creator>
  <cp:lastModifiedBy>Richard Thetford</cp:lastModifiedBy>
  <cp:revision>27</cp:revision>
  <dcterms:created xsi:type="dcterms:W3CDTF">2004-11-17T02:11:47Z</dcterms:created>
  <dcterms:modified xsi:type="dcterms:W3CDTF">2013-03-30T23:02:28Z</dcterms:modified>
</cp:coreProperties>
</file>