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C87-1CE4-4D9E-95B2-6EB76E4F32D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6A6C-162E-4379-A239-B14F9DB9C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C87-1CE4-4D9E-95B2-6EB76E4F32D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6A6C-162E-4379-A239-B14F9DB9C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C87-1CE4-4D9E-95B2-6EB76E4F32D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6A6C-162E-4379-A239-B14F9DB9C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C87-1CE4-4D9E-95B2-6EB76E4F32D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6A6C-162E-4379-A239-B14F9DB9C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C87-1CE4-4D9E-95B2-6EB76E4F32D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6A6C-162E-4379-A239-B14F9DB9C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C87-1CE4-4D9E-95B2-6EB76E4F32D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6A6C-162E-4379-A239-B14F9DB9C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C87-1CE4-4D9E-95B2-6EB76E4F32D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6A6C-162E-4379-A239-B14F9DB9C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C87-1CE4-4D9E-95B2-6EB76E4F32D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6A6C-162E-4379-A239-B14F9DB9C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C87-1CE4-4D9E-95B2-6EB76E4F32D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6A6C-162E-4379-A239-B14F9DB9C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C87-1CE4-4D9E-95B2-6EB76E4F32D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6A6C-162E-4379-A239-B14F9DB9C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C87-1CE4-4D9E-95B2-6EB76E4F32D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6A6C-162E-4379-A239-B14F9DB9C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11C87-1CE4-4D9E-95B2-6EB76E4F32D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6A6C-162E-4379-A239-B14F9DB9C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2286000"/>
            <a:ext cx="2743200" cy="2438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Required before one can hope to be saved!</a:t>
            </a:r>
            <a:endParaRPr lang="en-US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12576757242086599306secretlondon_pink_heart_svg_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7398" y="1219200"/>
            <a:ext cx="5581435" cy="49674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245893">
            <a:off x="-678085" y="1721306"/>
            <a:ext cx="7772400" cy="3276599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lish111 Adagio BT" pitchFamily="66" charset="0"/>
              </a:rPr>
              <a:t>The Change</a:t>
            </a:r>
            <a:b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lish111 Adagio BT" pitchFamily="66" charset="0"/>
              </a:rPr>
            </a:b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lish111 Adagio BT" pitchFamily="66" charset="0"/>
              </a:rPr>
              <a:t>of Heart</a:t>
            </a:r>
            <a:endParaRPr lang="en-US" sz="8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lish111 Adagio BT" pitchFamily="66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029200"/>
          </a:xfrm>
        </p:spPr>
        <p:txBody>
          <a:bodyPr/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Heart to do good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Hebrews 8:10</a:t>
            </a:r>
          </a:p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Heart to do evil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Exodus 14:5</a:t>
            </a:r>
          </a:p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Heart open to do God’s will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Acts 16:14</a:t>
            </a:r>
          </a:p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Evil hearts must be changed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Jeremiah 17:9-10</a:t>
            </a:r>
            <a:endParaRPr lang="en-US" sz="30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Change of Heart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12576757242086599306secretlondon_pink_heart_svg_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2964"/>
            <a:ext cx="1008580" cy="897636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029200"/>
          </a:xfrm>
        </p:spPr>
        <p:txBody>
          <a:bodyPr/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God looks upon the heart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1 Samuel 16:7</a:t>
            </a:r>
          </a:p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“Heartfelt” religion not sufficient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Acts 26:9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Acts 23:1</a:t>
            </a:r>
          </a:p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Heart is the source of all conduct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Proverbs 4:23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Matthew 12:34</a:t>
            </a:r>
            <a:endParaRPr lang="en-US" sz="30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Change of Heart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12576757242086599306secretlondon_pink_heart_svg_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2964"/>
            <a:ext cx="1008580" cy="897636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3505200"/>
          </a:xfrm>
        </p:spPr>
        <p:txBody>
          <a:bodyPr/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Both kinds of acts can be “heartfelt”</a:t>
            </a:r>
          </a:p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Solomon: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Proverbs 23:7</a:t>
            </a:r>
          </a:p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Jesus: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Matthew 15:19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Matthew 5:28</a:t>
            </a:r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Change of Heart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12576757242086599306secretlondon_pink_heart_svg_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2964"/>
            <a:ext cx="1008580" cy="897636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57200" y="1219200"/>
            <a:ext cx="8229600" cy="533400"/>
          </a:xfrm>
          <a:prstGeom prst="roundRect">
            <a:avLst/>
          </a:prstGeom>
          <a:solidFill>
            <a:srgbClr val="C0000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1167825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Heart is the Source of Good and Evil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5334000"/>
            <a:ext cx="8229600" cy="838200"/>
          </a:xfrm>
          <a:prstGeom prst="roundRect">
            <a:avLst/>
          </a:prstGeom>
          <a:solidFill>
            <a:srgbClr val="C0000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54864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A person’s conversion must first begin in the mind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The heart (mind) is made up of three main areas: </a:t>
            </a:r>
            <a:r>
              <a:rPr 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intellect, emotions, will</a:t>
            </a:r>
          </a:p>
          <a:p>
            <a:r>
              <a:rPr 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Intellect:</a:t>
            </a:r>
          </a:p>
          <a:p>
            <a:pPr lvl="1"/>
            <a:r>
              <a:rPr lang="en-US" sz="3000" b="1" dirty="0" smtClean="0">
                <a:latin typeface="Segoe UI" pitchFamily="34" charset="0"/>
                <a:cs typeface="Segoe UI" pitchFamily="34" charset="0"/>
              </a:rPr>
              <a:t>Thinks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Proverbs 23:7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Matthew 22:42</a:t>
            </a:r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Change of Heart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12576757242086599306secretlondon_pink_heart_svg_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2964"/>
            <a:ext cx="1008580" cy="897636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57200" y="1219200"/>
            <a:ext cx="8229600" cy="533400"/>
          </a:xfrm>
          <a:prstGeom prst="roundRect">
            <a:avLst/>
          </a:prstGeom>
          <a:solidFill>
            <a:srgbClr val="C0000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1167825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Process of Change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Intellect:</a:t>
            </a:r>
          </a:p>
          <a:p>
            <a:pPr lvl="1"/>
            <a:r>
              <a:rPr lang="en-US" sz="3000" b="1" dirty="0" smtClean="0">
                <a:latin typeface="Segoe UI" pitchFamily="34" charset="0"/>
                <a:cs typeface="Segoe UI" pitchFamily="34" charset="0"/>
              </a:rPr>
              <a:t>Understands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Matthew 13:15; Ephesians 5:17;</a:t>
            </a:r>
            <a:b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Ephesians 3:3-4</a:t>
            </a:r>
          </a:p>
          <a:p>
            <a:pPr lvl="1"/>
            <a:r>
              <a:rPr lang="en-US" sz="3000" b="1" dirty="0" smtClean="0">
                <a:latin typeface="Segoe UI" pitchFamily="34" charset="0"/>
                <a:cs typeface="Segoe UI" pitchFamily="34" charset="0"/>
              </a:rPr>
              <a:t>Believes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Acts 16:34; John 12:42; Romans 10:10;</a:t>
            </a:r>
            <a:b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James 2:19-20; James 2:26</a:t>
            </a:r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Change of Heart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12576757242086599306secretlondon_pink_heart_svg_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2964"/>
            <a:ext cx="1008580" cy="897636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57200" y="1219200"/>
            <a:ext cx="8229600" cy="533400"/>
          </a:xfrm>
          <a:prstGeom prst="roundRect">
            <a:avLst/>
          </a:prstGeom>
          <a:solidFill>
            <a:srgbClr val="C0000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1167825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Process of Change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Emotions:</a:t>
            </a:r>
          </a:p>
          <a:p>
            <a:pPr lvl="1"/>
            <a:r>
              <a:rPr lang="en-US" sz="3000" b="1" dirty="0" smtClean="0">
                <a:latin typeface="Segoe UI" pitchFamily="34" charset="0"/>
                <a:cs typeface="Segoe UI" pitchFamily="34" charset="0"/>
              </a:rPr>
              <a:t>Desire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Romans 10:1; 1 Peter 2:2</a:t>
            </a:r>
          </a:p>
          <a:p>
            <a:pPr lvl="1"/>
            <a:r>
              <a:rPr lang="en-US" sz="3000" b="1" dirty="0" smtClean="0">
                <a:latin typeface="Segoe UI" pitchFamily="34" charset="0"/>
                <a:cs typeface="Segoe UI" pitchFamily="34" charset="0"/>
              </a:rPr>
              <a:t>Loves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Matthew 22:37</a:t>
            </a:r>
          </a:p>
          <a:p>
            <a:pPr lvl="1"/>
            <a:r>
              <a:rPr lang="en-US" sz="3000" b="1" dirty="0" smtClean="0">
                <a:latin typeface="Segoe UI" pitchFamily="34" charset="0"/>
                <a:cs typeface="Segoe UI" pitchFamily="34" charset="0"/>
              </a:rPr>
              <a:t>Trusts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2 Timothy 1:12; Proverbs 3:5;</a:t>
            </a:r>
            <a:b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2 Corinthians 3:4-5; Hebrews 11:17-19</a:t>
            </a:r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Change of Heart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12576757242086599306secretlondon_pink_heart_svg_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2964"/>
            <a:ext cx="1008580" cy="897636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57200" y="1219200"/>
            <a:ext cx="8229600" cy="533400"/>
          </a:xfrm>
          <a:prstGeom prst="roundRect">
            <a:avLst/>
          </a:prstGeom>
          <a:solidFill>
            <a:srgbClr val="C0000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1167825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Process of Change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Will:</a:t>
            </a:r>
          </a:p>
          <a:p>
            <a:pPr lvl="1"/>
            <a:r>
              <a:rPr lang="en-US" sz="3000" b="1" dirty="0" smtClean="0">
                <a:latin typeface="Segoe UI" pitchFamily="34" charset="0"/>
                <a:cs typeface="Segoe UI" pitchFamily="34" charset="0"/>
              </a:rPr>
              <a:t>Purposes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2 Corinthians 9:7; 2 Corinthians 8:11-12</a:t>
            </a:r>
          </a:p>
          <a:p>
            <a:pPr lvl="1"/>
            <a:r>
              <a:rPr lang="en-US" sz="3000" b="1" dirty="0" smtClean="0">
                <a:latin typeface="Segoe UI" pitchFamily="34" charset="0"/>
                <a:cs typeface="Segoe UI" pitchFamily="34" charset="0"/>
              </a:rPr>
              <a:t>Determines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1 Corinthians 7:37; Acts 11:29</a:t>
            </a:r>
          </a:p>
          <a:p>
            <a:pPr lvl="1"/>
            <a:r>
              <a:rPr lang="en-US" sz="3000" b="1" dirty="0" smtClean="0">
                <a:latin typeface="Segoe UI" pitchFamily="34" charset="0"/>
                <a:cs typeface="Segoe UI" pitchFamily="34" charset="0"/>
              </a:rPr>
              <a:t>Obeys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Romans 6:17; 1 Peter 3:20-21</a:t>
            </a:r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Change of Heart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12576757242086599306secretlondon_pink_heart_svg_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2964"/>
            <a:ext cx="1008580" cy="897636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57200" y="1219200"/>
            <a:ext cx="8229600" cy="533400"/>
          </a:xfrm>
          <a:prstGeom prst="roundRect">
            <a:avLst/>
          </a:prstGeom>
          <a:solidFill>
            <a:srgbClr val="C0000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1167825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Process of Change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A need for the change of heart in men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Acts 8:37</a:t>
            </a:r>
          </a:p>
          <a:p>
            <a:r>
              <a:rPr lang="en-US" sz="3200" b="1" dirty="0" smtClean="0">
                <a:latin typeface="Segoe UI" pitchFamily="34" charset="0"/>
                <a:cs typeface="Segoe UI" pitchFamily="34" charset="0"/>
              </a:rPr>
              <a:t>Many conversions only effect the intellect and/or emotions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The </a:t>
            </a:r>
            <a:r>
              <a:rPr lang="en-US" sz="30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WILL</a:t>
            </a:r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of the heart must</a:t>
            </a:r>
            <a:b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</a:br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also be changed</a:t>
            </a:r>
          </a:p>
          <a:p>
            <a:pPr lvl="1"/>
            <a:endParaRPr lang="en-US" sz="2800" dirty="0" smtClean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Change of Heart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12576757242086599306secretlondon_pink_heart_svg_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2964"/>
            <a:ext cx="1008580" cy="897636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57200" y="1219200"/>
            <a:ext cx="8229600" cy="533400"/>
          </a:xfrm>
          <a:prstGeom prst="roundRect">
            <a:avLst/>
          </a:prstGeom>
          <a:solidFill>
            <a:srgbClr val="C0000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1167825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Need for Today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5181600"/>
            <a:ext cx="8229600" cy="990600"/>
          </a:xfrm>
          <a:prstGeom prst="roundRect">
            <a:avLst/>
          </a:prstGeom>
          <a:solidFill>
            <a:srgbClr val="C0000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5203448"/>
            <a:ext cx="8077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Be determined within your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heart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 to make the changes that are necessary unto salvation!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292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Change of Heart</vt:lpstr>
      <vt:lpstr>The Change of Heart</vt:lpstr>
      <vt:lpstr>The Change of Heart</vt:lpstr>
      <vt:lpstr>The Change of Heart</vt:lpstr>
      <vt:lpstr>The Change of Heart</vt:lpstr>
      <vt:lpstr>The Change of Heart</vt:lpstr>
      <vt:lpstr>The Change of Heart</vt:lpstr>
      <vt:lpstr>The Change of Heart</vt:lpstr>
      <vt:lpstr>The Change of Heart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Change of Heart</dc:title>
  <dc:creator>Richard Thetford</dc:creator>
  <cp:lastModifiedBy>Richard Thetford</cp:lastModifiedBy>
  <cp:revision>11</cp:revision>
  <dcterms:created xsi:type="dcterms:W3CDTF">2012-10-09T19:18:32Z</dcterms:created>
  <dcterms:modified xsi:type="dcterms:W3CDTF">2012-12-08T03:52:46Z</dcterms:modified>
</cp:coreProperties>
</file>