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0" r:id="rId5"/>
    <p:sldId id="259" r:id="rId6"/>
    <p:sldId id="260" r:id="rId7"/>
    <p:sldId id="261" r:id="rId8"/>
    <p:sldId id="271" r:id="rId9"/>
    <p:sldId id="262" r:id="rId10"/>
    <p:sldId id="272" r:id="rId11"/>
    <p:sldId id="263" r:id="rId12"/>
    <p:sldId id="264" r:id="rId13"/>
    <p:sldId id="26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vantGarde Md BT" pitchFamily="34" charset="0"/>
        <a:ea typeface="+mn-ea"/>
        <a:cs typeface="+mn-cs"/>
      </a:defRPr>
    </a:lvl1pPr>
    <a:lvl2pPr marL="457200" algn="l" rtl="0" fontAlgn="base">
      <a:spcBef>
        <a:spcPct val="0"/>
      </a:spcBef>
      <a:spcAft>
        <a:spcPct val="0"/>
      </a:spcAft>
      <a:defRPr kern="1200">
        <a:solidFill>
          <a:schemeClr val="tx1"/>
        </a:solidFill>
        <a:latin typeface="AvantGarde Md BT" pitchFamily="34" charset="0"/>
        <a:ea typeface="+mn-ea"/>
        <a:cs typeface="+mn-cs"/>
      </a:defRPr>
    </a:lvl2pPr>
    <a:lvl3pPr marL="914400" algn="l" rtl="0" fontAlgn="base">
      <a:spcBef>
        <a:spcPct val="0"/>
      </a:spcBef>
      <a:spcAft>
        <a:spcPct val="0"/>
      </a:spcAft>
      <a:defRPr kern="1200">
        <a:solidFill>
          <a:schemeClr val="tx1"/>
        </a:solidFill>
        <a:latin typeface="AvantGarde Md BT" pitchFamily="34" charset="0"/>
        <a:ea typeface="+mn-ea"/>
        <a:cs typeface="+mn-cs"/>
      </a:defRPr>
    </a:lvl3pPr>
    <a:lvl4pPr marL="1371600" algn="l" rtl="0" fontAlgn="base">
      <a:spcBef>
        <a:spcPct val="0"/>
      </a:spcBef>
      <a:spcAft>
        <a:spcPct val="0"/>
      </a:spcAft>
      <a:defRPr kern="1200">
        <a:solidFill>
          <a:schemeClr val="tx1"/>
        </a:solidFill>
        <a:latin typeface="AvantGarde Md BT" pitchFamily="34" charset="0"/>
        <a:ea typeface="+mn-ea"/>
        <a:cs typeface="+mn-cs"/>
      </a:defRPr>
    </a:lvl4pPr>
    <a:lvl5pPr marL="1828800" algn="l" rtl="0" fontAlgn="base">
      <a:spcBef>
        <a:spcPct val="0"/>
      </a:spcBef>
      <a:spcAft>
        <a:spcPct val="0"/>
      </a:spcAft>
      <a:defRPr kern="1200">
        <a:solidFill>
          <a:schemeClr val="tx1"/>
        </a:solidFill>
        <a:latin typeface="AvantGarde Md BT" pitchFamily="34" charset="0"/>
        <a:ea typeface="+mn-ea"/>
        <a:cs typeface="+mn-cs"/>
      </a:defRPr>
    </a:lvl5pPr>
    <a:lvl6pPr marL="2286000" algn="l" defTabSz="914400" rtl="0" eaLnBrk="1" latinLnBrk="0" hangingPunct="1">
      <a:defRPr kern="1200">
        <a:solidFill>
          <a:schemeClr val="tx1"/>
        </a:solidFill>
        <a:latin typeface="AvantGarde Md BT" pitchFamily="34" charset="0"/>
        <a:ea typeface="+mn-ea"/>
        <a:cs typeface="+mn-cs"/>
      </a:defRPr>
    </a:lvl6pPr>
    <a:lvl7pPr marL="2743200" algn="l" defTabSz="914400" rtl="0" eaLnBrk="1" latinLnBrk="0" hangingPunct="1">
      <a:defRPr kern="1200">
        <a:solidFill>
          <a:schemeClr val="tx1"/>
        </a:solidFill>
        <a:latin typeface="AvantGarde Md BT" pitchFamily="34" charset="0"/>
        <a:ea typeface="+mn-ea"/>
        <a:cs typeface="+mn-cs"/>
      </a:defRPr>
    </a:lvl7pPr>
    <a:lvl8pPr marL="3200400" algn="l" defTabSz="914400" rtl="0" eaLnBrk="1" latinLnBrk="0" hangingPunct="1">
      <a:defRPr kern="1200">
        <a:solidFill>
          <a:schemeClr val="tx1"/>
        </a:solidFill>
        <a:latin typeface="AvantGarde Md BT" pitchFamily="34" charset="0"/>
        <a:ea typeface="+mn-ea"/>
        <a:cs typeface="+mn-cs"/>
      </a:defRPr>
    </a:lvl8pPr>
    <a:lvl9pPr marL="3657600" algn="l" defTabSz="914400" rtl="0" eaLnBrk="1" latinLnBrk="0" hangingPunct="1">
      <a:defRPr kern="1200">
        <a:solidFill>
          <a:schemeClr val="tx1"/>
        </a:solidFill>
        <a:latin typeface="AvantGarde Md B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5FF"/>
    <a:srgbClr val="FFB9FF"/>
    <a:srgbClr val="FF8BFF"/>
    <a:srgbClr val="660066"/>
    <a:srgbClr val="D000D0"/>
    <a:srgbClr val="CC0000"/>
    <a:srgbClr val="FFFF00"/>
    <a:srgbClr val="FF0000"/>
    <a:srgbClr val="FFFF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0CC649-2722-4674-9E70-FD104BA8A4F4}"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4E4520-13BD-49CA-A38D-856F23E49E6D}"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5D7F02-EBE2-4DA6-9CA0-1CBEE3C4BC23}"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651941-22FC-4246-8309-CBDD42755596}"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E29824-FFAD-4BBD-9992-C88B22CC1020}"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AB034A-9357-41EB-A04F-CBB7FB6F655D}"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8C99FB0-F7CB-4507-9AD7-D34EDC03187D}"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41AB72A-4614-47E6-B8AF-76E52C5CDBBC}"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44FF22B-764F-4F28-87F6-FA447AE4B8EF}"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48FEB9-3487-4827-8968-A991238FECE8}"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C451FE-7733-4DF0-9C91-7FBBBEFA6738}"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5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Roboto" pitchFamily="2" charset="0"/>
              </a:defRPr>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Roboto" pitchFamily="2" charset="0"/>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Roboto" pitchFamily="2" charset="0"/>
              </a:defRPr>
            </a:lvl1pPr>
          </a:lstStyle>
          <a:p>
            <a:fld id="{D7C25E8B-DC09-43AB-841C-A3A8513C1FA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xStyles>
    <p:titleStyle>
      <a:lvl1pPr algn="ctr" rtl="0" fontAlgn="base">
        <a:spcBef>
          <a:spcPct val="0"/>
        </a:spcBef>
        <a:spcAft>
          <a:spcPct val="0"/>
        </a:spcAft>
        <a:defRPr sz="4400">
          <a:solidFill>
            <a:schemeClr val="tx2"/>
          </a:solidFill>
          <a:latin typeface="Roboto" pitchFamily="2" charset="0"/>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Roboto" pitchFamily="2" charset="0"/>
          <a:ea typeface="+mn-ea"/>
          <a:cs typeface="+mn-cs"/>
        </a:defRPr>
      </a:lvl1pPr>
      <a:lvl2pPr marL="742950" indent="-285750" algn="l" rtl="0" fontAlgn="base">
        <a:spcBef>
          <a:spcPct val="20000"/>
        </a:spcBef>
        <a:spcAft>
          <a:spcPct val="0"/>
        </a:spcAft>
        <a:buChar char="–"/>
        <a:defRPr sz="2800">
          <a:solidFill>
            <a:schemeClr val="tx1"/>
          </a:solidFill>
          <a:latin typeface="Roboto" pitchFamily="2" charset="0"/>
        </a:defRPr>
      </a:lvl2pPr>
      <a:lvl3pPr marL="1143000" indent="-228600" algn="l" rtl="0" fontAlgn="base">
        <a:spcBef>
          <a:spcPct val="20000"/>
        </a:spcBef>
        <a:spcAft>
          <a:spcPct val="0"/>
        </a:spcAft>
        <a:buChar char="•"/>
        <a:defRPr sz="2400">
          <a:solidFill>
            <a:schemeClr val="tx1"/>
          </a:solidFill>
          <a:latin typeface="Roboto" pitchFamily="2" charset="0"/>
        </a:defRPr>
      </a:lvl3pPr>
      <a:lvl4pPr marL="1600200" indent="-228600" algn="l" rtl="0" fontAlgn="base">
        <a:spcBef>
          <a:spcPct val="20000"/>
        </a:spcBef>
        <a:spcAft>
          <a:spcPct val="0"/>
        </a:spcAft>
        <a:buChar char="–"/>
        <a:defRPr sz="2000">
          <a:solidFill>
            <a:schemeClr val="tx1"/>
          </a:solidFill>
          <a:latin typeface="Roboto" pitchFamily="2" charset="0"/>
        </a:defRPr>
      </a:lvl4pPr>
      <a:lvl5pPr marL="2057400" indent="-228600" algn="l" rtl="0" fontAlgn="base">
        <a:spcBef>
          <a:spcPct val="20000"/>
        </a:spcBef>
        <a:spcAft>
          <a:spcPct val="0"/>
        </a:spcAft>
        <a:buChar char="»"/>
        <a:defRPr sz="2000">
          <a:solidFill>
            <a:schemeClr val="tx1"/>
          </a:solidFill>
          <a:latin typeface="Roboto" pitchFamily="2"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AutoShape 8"/>
          <p:cNvSpPr>
            <a:spLocks noChangeArrowheads="1"/>
          </p:cNvSpPr>
          <p:nvPr/>
        </p:nvSpPr>
        <p:spPr bwMode="auto">
          <a:xfrm rot="16200000">
            <a:off x="266700" y="2542044"/>
            <a:ext cx="3810000" cy="3429000"/>
          </a:xfrm>
          <a:prstGeom prst="homePlate">
            <a:avLst>
              <a:gd name="adj" fmla="val 27778"/>
            </a:avLst>
          </a:prstGeom>
          <a:solidFill>
            <a:srgbClr val="FF8BFF"/>
          </a:solidFill>
          <a:ln w="28575">
            <a:solidFill>
              <a:schemeClr val="tx1"/>
            </a:solidFill>
            <a:miter lim="800000"/>
            <a:headEnd/>
            <a:tailEnd/>
          </a:ln>
          <a:effectLst/>
        </p:spPr>
        <p:txBody>
          <a:bodyPr wrap="none" anchor="ctr"/>
          <a:lstStyle/>
          <a:p>
            <a:endParaRPr lang="en-US"/>
          </a:p>
        </p:txBody>
      </p:sp>
      <p:sp>
        <p:nvSpPr>
          <p:cNvPr id="2057" name="Text Box 9"/>
          <p:cNvSpPr txBox="1">
            <a:spLocks noChangeArrowheads="1"/>
          </p:cNvSpPr>
          <p:nvPr/>
        </p:nvSpPr>
        <p:spPr bwMode="auto">
          <a:xfrm>
            <a:off x="533400" y="3494544"/>
            <a:ext cx="3276600" cy="2677656"/>
          </a:xfrm>
          <a:prstGeom prst="rect">
            <a:avLst/>
          </a:prstGeom>
          <a:noFill/>
          <a:ln w="9525">
            <a:noFill/>
            <a:miter lim="800000"/>
            <a:headEnd/>
            <a:tailEnd/>
          </a:ln>
          <a:effectLst/>
        </p:spPr>
        <p:txBody>
          <a:bodyPr wrap="square">
            <a:spAutoFit/>
          </a:bodyPr>
          <a:lstStyle/>
          <a:p>
            <a:pPr algn="ctr">
              <a:spcBef>
                <a:spcPct val="50000"/>
              </a:spcBef>
            </a:pPr>
            <a:r>
              <a:rPr lang="en-US" sz="2800" dirty="0">
                <a:latin typeface="Roboto" pitchFamily="2" charset="0"/>
                <a:cs typeface="Segoe UI" panose="020B0502040204020203" pitchFamily="34" charset="0"/>
              </a:rPr>
              <a:t>“to do what one has to do as if from inclination – likened to courage which is the quality of being fearless.”</a:t>
            </a:r>
          </a:p>
        </p:txBody>
      </p:sp>
      <p:sp>
        <p:nvSpPr>
          <p:cNvPr id="2059" name="Text Box 11"/>
          <p:cNvSpPr txBox="1">
            <a:spLocks noChangeArrowheads="1"/>
          </p:cNvSpPr>
          <p:nvPr/>
        </p:nvSpPr>
        <p:spPr bwMode="auto">
          <a:xfrm>
            <a:off x="4114800" y="2743200"/>
            <a:ext cx="4572000" cy="3416320"/>
          </a:xfrm>
          <a:prstGeom prst="rect">
            <a:avLst/>
          </a:prstGeom>
          <a:noFill/>
          <a:ln w="9525">
            <a:noFill/>
            <a:miter lim="800000"/>
            <a:headEnd/>
            <a:tailEnd/>
          </a:ln>
          <a:effectLst/>
        </p:spPr>
        <p:txBody>
          <a:bodyPr wrap="square">
            <a:spAutoFit/>
          </a:bodyPr>
          <a:lstStyle/>
          <a:p>
            <a:pPr algn="ctr">
              <a:spcBef>
                <a:spcPct val="50000"/>
              </a:spcBef>
            </a:pPr>
            <a:r>
              <a:rPr lang="en-US" sz="3600" dirty="0">
                <a:latin typeface="Roboto" pitchFamily="2" charset="0"/>
                <a:cs typeface="Segoe UI" panose="020B0502040204020203" pitchFamily="34" charset="0"/>
              </a:rPr>
              <a:t>“Standing up for</a:t>
            </a:r>
            <a:br>
              <a:rPr lang="en-US" sz="3600" dirty="0">
                <a:latin typeface="Roboto" pitchFamily="2" charset="0"/>
                <a:cs typeface="Segoe UI" panose="020B0502040204020203" pitchFamily="34" charset="0"/>
              </a:rPr>
            </a:br>
            <a:r>
              <a:rPr lang="en-US" sz="3600" dirty="0">
                <a:latin typeface="Roboto" pitchFamily="2" charset="0"/>
                <a:cs typeface="Segoe UI" panose="020B0502040204020203" pitchFamily="34" charset="0"/>
              </a:rPr>
              <a:t>what is right regardless of</a:t>
            </a:r>
            <a:br>
              <a:rPr lang="en-US" sz="3600" dirty="0">
                <a:latin typeface="Roboto" pitchFamily="2" charset="0"/>
                <a:cs typeface="Segoe UI" panose="020B0502040204020203" pitchFamily="34" charset="0"/>
              </a:rPr>
            </a:br>
            <a:r>
              <a:rPr lang="en-US" sz="3600" dirty="0">
                <a:latin typeface="Roboto" pitchFamily="2" charset="0"/>
                <a:cs typeface="Segoe UI" panose="020B0502040204020203" pitchFamily="34" charset="0"/>
              </a:rPr>
              <a:t>what others</a:t>
            </a:r>
            <a:br>
              <a:rPr lang="en-US" sz="3600" dirty="0">
                <a:latin typeface="Roboto" pitchFamily="2" charset="0"/>
                <a:cs typeface="Segoe UI" panose="020B0502040204020203" pitchFamily="34" charset="0"/>
              </a:rPr>
            </a:br>
            <a:r>
              <a:rPr lang="en-US" sz="3600" dirty="0">
                <a:latin typeface="Roboto" pitchFamily="2" charset="0"/>
                <a:cs typeface="Segoe UI" panose="020B0502040204020203" pitchFamily="34" charset="0"/>
              </a:rPr>
              <a:t>think or what</a:t>
            </a:r>
            <a:br>
              <a:rPr lang="en-US" sz="3600" dirty="0">
                <a:latin typeface="Roboto" pitchFamily="2" charset="0"/>
                <a:cs typeface="Segoe UI" panose="020B0502040204020203" pitchFamily="34" charset="0"/>
              </a:rPr>
            </a:br>
            <a:r>
              <a:rPr lang="en-US" sz="3600" dirty="0">
                <a:latin typeface="Roboto" pitchFamily="2" charset="0"/>
                <a:cs typeface="Segoe UI" panose="020B0502040204020203" pitchFamily="34" charset="0"/>
              </a:rPr>
              <a:t>will happen to us.”</a:t>
            </a:r>
          </a:p>
        </p:txBody>
      </p:sp>
      <p:sp>
        <p:nvSpPr>
          <p:cNvPr id="11" name="Rectangle 10"/>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2" name="Rectangle 11"/>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3" name="Rectangle 12"/>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5" name="Rounded Rectangle 14"/>
          <p:cNvSpPr/>
          <p:nvPr/>
        </p:nvSpPr>
        <p:spPr>
          <a:xfrm>
            <a:off x="457200" y="457200"/>
            <a:ext cx="8229600" cy="1600200"/>
          </a:xfrm>
          <a:prstGeom prst="round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6" name="TextBox 15"/>
          <p:cNvSpPr txBox="1"/>
          <p:nvPr/>
        </p:nvSpPr>
        <p:spPr>
          <a:xfrm>
            <a:off x="228600" y="457200"/>
            <a:ext cx="8686800" cy="1661993"/>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Roboto" pitchFamily="2" charset="0"/>
              </a:rPr>
              <a:t>Christian Characteristics</a:t>
            </a:r>
            <a:endParaRPr lang="en-US" sz="4800" b="1" dirty="0">
              <a:solidFill>
                <a:srgbClr val="FFFF00"/>
              </a:solidFill>
              <a:effectLst>
                <a:outerShdw blurRad="38100" dist="38100" dir="2700000" algn="tl">
                  <a:srgbClr val="000000">
                    <a:alpha val="43137"/>
                  </a:srgbClr>
                </a:outerShdw>
              </a:effectLst>
              <a:latin typeface="Roboto" pitchFamily="2" charset="0"/>
            </a:endParaRPr>
          </a:p>
          <a:p>
            <a:pPr algn="ctr"/>
            <a:r>
              <a:rPr lang="en-US" sz="5400" b="1" dirty="0">
                <a:solidFill>
                  <a:srgbClr val="FFFF00"/>
                </a:solidFill>
                <a:effectLst>
                  <a:outerShdw blurRad="38100" dist="38100" dir="2700000" algn="tl">
                    <a:srgbClr val="000000">
                      <a:alpha val="43137"/>
                    </a:srgbClr>
                  </a:outerShdw>
                </a:effectLst>
                <a:latin typeface="Roboto" pitchFamily="2" charset="0"/>
              </a:rPr>
              <a:t>VIRTUE</a:t>
            </a:r>
          </a:p>
        </p:txBody>
      </p:sp>
      <p:sp>
        <p:nvSpPr>
          <p:cNvPr id="18" name="TextBox 17"/>
          <p:cNvSpPr txBox="1"/>
          <p:nvPr/>
        </p:nvSpPr>
        <p:spPr>
          <a:xfrm>
            <a:off x="533400" y="2540437"/>
            <a:ext cx="3352800" cy="1077218"/>
          </a:xfrm>
          <a:prstGeom prst="rect">
            <a:avLst/>
          </a:prstGeom>
          <a:noFill/>
        </p:spPr>
        <p:txBody>
          <a:bodyPr wrap="square" rtlCol="0">
            <a:spAutoFit/>
          </a:bodyPr>
          <a:lstStyle/>
          <a:p>
            <a:pPr algn="ctr"/>
            <a:r>
              <a:rPr lang="en-US" sz="3200" b="1" dirty="0">
                <a:ln>
                  <a:solidFill>
                    <a:srgbClr val="000000"/>
                  </a:solidFill>
                </a:ln>
                <a:solidFill>
                  <a:schemeClr val="bg1"/>
                </a:solidFill>
                <a:effectLst>
                  <a:outerShdw blurRad="38100" dist="38100" dir="2700000" algn="tl">
                    <a:srgbClr val="000000">
                      <a:alpha val="43137"/>
                    </a:srgbClr>
                  </a:outerShdw>
                </a:effectLst>
              </a:rPr>
              <a:t>Moral</a:t>
            </a:r>
          </a:p>
          <a:p>
            <a:pPr algn="ctr"/>
            <a:r>
              <a:rPr lang="en-US" sz="3200" b="1" dirty="0">
                <a:ln>
                  <a:solidFill>
                    <a:srgbClr val="000000"/>
                  </a:solidFill>
                </a:ln>
                <a:solidFill>
                  <a:schemeClr val="bg1"/>
                </a:solidFill>
                <a:effectLst>
                  <a:outerShdw blurRad="38100" dist="38100" dir="2700000" algn="tl">
                    <a:srgbClr val="000000">
                      <a:alpha val="43137"/>
                    </a:srgbClr>
                  </a:outerShdw>
                </a:effectLst>
              </a:rPr>
              <a:t>Excellence</a:t>
            </a:r>
          </a:p>
        </p:txBody>
      </p:sp>
      <p:sp>
        <p:nvSpPr>
          <p:cNvPr id="19" name="TextBox 18"/>
          <p:cNvSpPr txBox="1"/>
          <p:nvPr/>
        </p:nvSpPr>
        <p:spPr>
          <a:xfrm>
            <a:off x="228600" y="2057400"/>
            <a:ext cx="8686800" cy="707886"/>
          </a:xfrm>
          <a:prstGeom prst="rect">
            <a:avLst/>
          </a:prstGeom>
          <a:noFill/>
        </p:spPr>
        <p:txBody>
          <a:bodyPr wrap="square" rtlCol="0">
            <a:spAutoFit/>
          </a:bodyPr>
          <a:lstStyle/>
          <a:p>
            <a:pPr algn="ctr"/>
            <a:r>
              <a:rPr lang="en-US" sz="4000" b="1" dirty="0">
                <a:ln w="12700">
                  <a:solidFill>
                    <a:srgbClr val="000000"/>
                  </a:solidFill>
                </a:ln>
                <a:solidFill>
                  <a:schemeClr val="bg1"/>
                </a:solidFill>
                <a:latin typeface="Roboto" pitchFamily="2" charset="0"/>
              </a:rPr>
              <a:t>2 Peter 1:5-10</a:t>
            </a:r>
          </a:p>
        </p:txBody>
      </p:sp>
      <p:sp>
        <p:nvSpPr>
          <p:cNvPr id="17" name="TextBox 16"/>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20" name="Rectangle 19"/>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6"/>
                                        </p:tgtEl>
                                        <p:attrNameLst>
                                          <p:attrName>style.visibility</p:attrName>
                                        </p:attrNameLst>
                                      </p:cBhvr>
                                      <p:to>
                                        <p:strVal val="visible"/>
                                      </p:to>
                                    </p:set>
                                    <p:anim calcmode="lin" valueType="num">
                                      <p:cBhvr>
                                        <p:cTn id="7" dur="500" fill="hold"/>
                                        <p:tgtEl>
                                          <p:spTgt spid="2056"/>
                                        </p:tgtEl>
                                        <p:attrNameLst>
                                          <p:attrName>ppt_w</p:attrName>
                                        </p:attrNameLst>
                                      </p:cBhvr>
                                      <p:tavLst>
                                        <p:tav tm="0">
                                          <p:val>
                                            <p:fltVal val="0"/>
                                          </p:val>
                                        </p:tav>
                                        <p:tav tm="100000">
                                          <p:val>
                                            <p:strVal val="#ppt_w"/>
                                          </p:val>
                                        </p:tav>
                                      </p:tavLst>
                                    </p:anim>
                                    <p:anim calcmode="lin" valueType="num">
                                      <p:cBhvr>
                                        <p:cTn id="8" dur="500" fill="hold"/>
                                        <p:tgtEl>
                                          <p:spTgt spid="205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057"/>
                                        </p:tgtEl>
                                        <p:attrNameLst>
                                          <p:attrName>style.visibility</p:attrName>
                                        </p:attrNameLst>
                                      </p:cBhvr>
                                      <p:to>
                                        <p:strVal val="visible"/>
                                      </p:to>
                                    </p:set>
                                    <p:anim calcmode="lin" valueType="num">
                                      <p:cBhvr>
                                        <p:cTn id="15" dur="500" fill="hold"/>
                                        <p:tgtEl>
                                          <p:spTgt spid="2057"/>
                                        </p:tgtEl>
                                        <p:attrNameLst>
                                          <p:attrName>ppt_w</p:attrName>
                                        </p:attrNameLst>
                                      </p:cBhvr>
                                      <p:tavLst>
                                        <p:tav tm="0">
                                          <p:val>
                                            <p:fltVal val="0"/>
                                          </p:val>
                                        </p:tav>
                                        <p:tav tm="100000">
                                          <p:val>
                                            <p:strVal val="#ppt_w"/>
                                          </p:val>
                                        </p:tav>
                                      </p:tavLst>
                                    </p:anim>
                                    <p:anim calcmode="lin" valueType="num">
                                      <p:cBhvr>
                                        <p:cTn id="16" dur="500" fill="hold"/>
                                        <p:tgtEl>
                                          <p:spTgt spid="2057"/>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2059"/>
                                        </p:tgtEl>
                                        <p:attrNameLst>
                                          <p:attrName>style.visibility</p:attrName>
                                        </p:attrNameLst>
                                      </p:cBhvr>
                                      <p:to>
                                        <p:strVal val="visible"/>
                                      </p:to>
                                    </p:set>
                                    <p:anim calcmode="lin" valueType="num">
                                      <p:cBhvr>
                                        <p:cTn id="21" dur="1000" fill="hold"/>
                                        <p:tgtEl>
                                          <p:spTgt spid="2059"/>
                                        </p:tgtEl>
                                        <p:attrNameLst>
                                          <p:attrName>ppt_w</p:attrName>
                                        </p:attrNameLst>
                                      </p:cBhvr>
                                      <p:tavLst>
                                        <p:tav tm="0">
                                          <p:val>
                                            <p:fltVal val="0"/>
                                          </p:val>
                                        </p:tav>
                                        <p:tav tm="100000">
                                          <p:val>
                                            <p:strVal val="#ppt_w"/>
                                          </p:val>
                                        </p:tav>
                                      </p:tavLst>
                                    </p:anim>
                                    <p:anim calcmode="lin" valueType="num">
                                      <p:cBhvr>
                                        <p:cTn id="22" dur="1000" fill="hold"/>
                                        <p:tgtEl>
                                          <p:spTgt spid="2059"/>
                                        </p:tgtEl>
                                        <p:attrNameLst>
                                          <p:attrName>ppt_h</p:attrName>
                                        </p:attrNameLst>
                                      </p:cBhvr>
                                      <p:tavLst>
                                        <p:tav tm="0">
                                          <p:val>
                                            <p:fltVal val="0"/>
                                          </p:val>
                                        </p:tav>
                                        <p:tav tm="100000">
                                          <p:val>
                                            <p:strVal val="#ppt_h"/>
                                          </p:val>
                                        </p:tav>
                                      </p:tavLst>
                                    </p:anim>
                                    <p:anim calcmode="lin" valueType="num">
                                      <p:cBhvr>
                                        <p:cTn id="23" dur="1000" fill="hold"/>
                                        <p:tgtEl>
                                          <p:spTgt spid="2059"/>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05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animBg="1"/>
      <p:bldP spid="2057" grpId="0"/>
      <p:bldP spid="2059"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04800" y="304800"/>
            <a:ext cx="8534400" cy="1066800"/>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15363" name="Rectangle 3"/>
          <p:cNvSpPr>
            <a:spLocks noGrp="1" noChangeArrowheads="1"/>
          </p:cNvSpPr>
          <p:nvPr>
            <p:ph type="title"/>
          </p:nvPr>
        </p:nvSpPr>
        <p:spPr>
          <a:xfrm>
            <a:off x="304800" y="304800"/>
            <a:ext cx="8534400" cy="1066800"/>
          </a:xfrm>
          <a:effectLst>
            <a:outerShdw dist="53882" dir="2700000" algn="ctr" rotWithShape="0">
              <a:schemeClr val="tx1"/>
            </a:outerShdw>
          </a:effectLst>
        </p:spPr>
        <p:txBody>
          <a:bodyPr/>
          <a:lstStyle/>
          <a:p>
            <a:r>
              <a:rPr lang="en-US" sz="5000" b="1" dirty="0">
                <a:solidFill>
                  <a:schemeClr val="bg1"/>
                </a:solidFill>
                <a:effectLst>
                  <a:outerShdw blurRad="38100" dist="38100" dir="2700000" algn="tl">
                    <a:srgbClr val="000000">
                      <a:alpha val="43137"/>
                    </a:srgbClr>
                  </a:outerShdw>
                </a:effectLst>
                <a:cs typeface="Segoe UI" panose="020B0502040204020203" pitchFamily="34" charset="0"/>
              </a:rPr>
              <a:t>We Are Virtuous When We:</a:t>
            </a:r>
          </a:p>
        </p:txBody>
      </p:sp>
      <p:sp>
        <p:nvSpPr>
          <p:cNvPr id="15364" name="Rectangle 4"/>
          <p:cNvSpPr>
            <a:spLocks noGrp="1" noChangeArrowheads="1"/>
          </p:cNvSpPr>
          <p:nvPr>
            <p:ph type="body" idx="1"/>
          </p:nvPr>
        </p:nvSpPr>
        <p:spPr>
          <a:xfrm>
            <a:off x="304800" y="1371600"/>
            <a:ext cx="8610600" cy="2133600"/>
          </a:xfrm>
        </p:spPr>
        <p:txBody>
          <a:bodyPr/>
          <a:lstStyle/>
          <a:p>
            <a:r>
              <a:rPr lang="en-US" sz="4000" b="1" dirty="0"/>
              <a:t>Have courage to reprove</a:t>
            </a:r>
            <a:br>
              <a:rPr lang="en-US" sz="4000" b="1" dirty="0"/>
            </a:br>
            <a:r>
              <a:rPr lang="en-US" sz="4000" b="1" dirty="0"/>
              <a:t>those who sin</a:t>
            </a:r>
          </a:p>
          <a:p>
            <a:pPr lvl="1"/>
            <a:r>
              <a:rPr lang="en-US" sz="3600" dirty="0">
                <a:solidFill>
                  <a:srgbClr val="660066"/>
                </a:solidFill>
                <a:cs typeface="Segoe UI Semibold" panose="020B0702040204020203" pitchFamily="34" charset="0"/>
              </a:rPr>
              <a:t>Examples of courage of this kind:</a:t>
            </a:r>
          </a:p>
        </p:txBody>
      </p:sp>
      <p:sp>
        <p:nvSpPr>
          <p:cNvPr id="15365" name="Text Box 5"/>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pic>
        <p:nvPicPr>
          <p:cNvPr id="15366" name="Picture 6" descr="Nathan and David"/>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791200" y="3429000"/>
            <a:ext cx="3733800" cy="2781300"/>
          </a:xfrm>
          <a:prstGeom prst="rect">
            <a:avLst/>
          </a:prstGeom>
          <a:noFill/>
        </p:spPr>
      </p:pic>
      <p:sp>
        <p:nvSpPr>
          <p:cNvPr id="15367" name="Rectangle 7"/>
          <p:cNvSpPr>
            <a:spLocks noChangeArrowheads="1"/>
          </p:cNvSpPr>
          <p:nvPr/>
        </p:nvSpPr>
        <p:spPr bwMode="auto">
          <a:xfrm>
            <a:off x="2133600" y="3429000"/>
            <a:ext cx="4343400" cy="990600"/>
          </a:xfrm>
          <a:prstGeom prst="rect">
            <a:avLst/>
          </a:prstGeom>
          <a:solidFill>
            <a:srgbClr val="FFFF00"/>
          </a:solidFill>
          <a:ln w="9525">
            <a:solidFill>
              <a:srgbClr val="660066"/>
            </a:solidFill>
            <a:miter lim="800000"/>
            <a:headEnd/>
            <a:tailEnd/>
          </a:ln>
          <a:effectLst/>
        </p:spPr>
        <p:txBody>
          <a:bodyPr wrap="none" anchor="ctr"/>
          <a:lstStyle/>
          <a:p>
            <a:endParaRPr lang="en-US"/>
          </a:p>
        </p:txBody>
      </p:sp>
      <p:sp>
        <p:nvSpPr>
          <p:cNvPr id="15368" name="Text Box 8"/>
          <p:cNvSpPr txBox="1">
            <a:spLocks noChangeArrowheads="1"/>
          </p:cNvSpPr>
          <p:nvPr/>
        </p:nvSpPr>
        <p:spPr bwMode="auto">
          <a:xfrm>
            <a:off x="2133600" y="3429000"/>
            <a:ext cx="4343400" cy="990600"/>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lgn="ctr"/>
            <a:r>
              <a:rPr lang="en-US" sz="2800" b="1" dirty="0">
                <a:effectLst>
                  <a:outerShdw blurRad="38100" dist="38100" dir="2700000" algn="tl">
                    <a:srgbClr val="000000">
                      <a:alpha val="43137"/>
                    </a:srgbClr>
                  </a:outerShdw>
                </a:effectLst>
                <a:latin typeface="Roboto" pitchFamily="2" charset="0"/>
              </a:rPr>
              <a:t>Nathan Rebuking David</a:t>
            </a:r>
          </a:p>
          <a:p>
            <a:pPr algn="ctr"/>
            <a:r>
              <a:rPr lang="en-US" sz="2800" b="1" dirty="0">
                <a:solidFill>
                  <a:srgbClr val="CC0000"/>
                </a:solidFill>
                <a:effectLst>
                  <a:outerShdw blurRad="38100" dist="38100" dir="2700000" algn="tl">
                    <a:srgbClr val="000000">
                      <a:alpha val="43137"/>
                    </a:srgbClr>
                  </a:outerShdw>
                </a:effectLst>
                <a:latin typeface="Roboto" pitchFamily="2" charset="0"/>
              </a:rPr>
              <a:t>2 Samuel 12:1-7</a:t>
            </a:r>
          </a:p>
        </p:txBody>
      </p:sp>
      <p:sp>
        <p:nvSpPr>
          <p:cNvPr id="15369" name="Text Box 9"/>
          <p:cNvSpPr txBox="1">
            <a:spLocks noChangeArrowheads="1"/>
          </p:cNvSpPr>
          <p:nvPr/>
        </p:nvSpPr>
        <p:spPr bwMode="auto">
          <a:xfrm>
            <a:off x="304800" y="4495800"/>
            <a:ext cx="6324600" cy="1815882"/>
          </a:xfrm>
          <a:prstGeom prst="rect">
            <a:avLst/>
          </a:prstGeom>
          <a:noFill/>
          <a:ln w="9525">
            <a:noFill/>
            <a:miter lim="800000"/>
            <a:headEnd/>
            <a:tailEnd/>
          </a:ln>
          <a:effectLst/>
        </p:spPr>
        <p:txBody>
          <a:bodyPr wrap="square">
            <a:spAutoFit/>
          </a:bodyPr>
          <a:lstStyle/>
          <a:p>
            <a:pPr algn="ctr"/>
            <a:r>
              <a:rPr lang="en-US" sz="2800" b="1" dirty="0">
                <a:effectLst>
                  <a:outerShdw blurRad="38100" dist="38100" dir="2700000" algn="tl">
                    <a:srgbClr val="000000">
                      <a:alpha val="43137"/>
                    </a:srgbClr>
                  </a:outerShdw>
                </a:effectLst>
                <a:latin typeface="Roboto" pitchFamily="2" charset="0"/>
              </a:rPr>
              <a:t>Peter Rebuking Ananias &amp; </a:t>
            </a:r>
            <a:r>
              <a:rPr lang="en-US" sz="2800" b="1" dirty="0" err="1">
                <a:effectLst>
                  <a:outerShdw blurRad="38100" dist="38100" dir="2700000" algn="tl">
                    <a:srgbClr val="000000">
                      <a:alpha val="43137"/>
                    </a:srgbClr>
                  </a:outerShdw>
                </a:effectLst>
                <a:latin typeface="Roboto" pitchFamily="2" charset="0"/>
              </a:rPr>
              <a:t>Sapphira</a:t>
            </a:r>
            <a:endParaRPr lang="en-US" sz="2800" b="1" dirty="0">
              <a:effectLst>
                <a:outerShdw blurRad="38100" dist="38100" dir="2700000" algn="tl">
                  <a:srgbClr val="000000">
                    <a:alpha val="43137"/>
                  </a:srgbClr>
                </a:outerShdw>
              </a:effectLst>
              <a:latin typeface="Roboto" pitchFamily="2" charset="0"/>
            </a:endParaRPr>
          </a:p>
          <a:p>
            <a:pPr algn="ctr"/>
            <a:r>
              <a:rPr lang="en-US" sz="2800" dirty="0">
                <a:solidFill>
                  <a:srgbClr val="CC0000"/>
                </a:solidFill>
                <a:latin typeface="Roboto" pitchFamily="2" charset="0"/>
                <a:cs typeface="Segoe UI Semibold" panose="020B0702040204020203" pitchFamily="34" charset="0"/>
              </a:rPr>
              <a:t>Acts 5:1-5</a:t>
            </a:r>
          </a:p>
          <a:p>
            <a:pPr algn="ctr"/>
            <a:r>
              <a:rPr lang="en-US" sz="2800" b="1" dirty="0">
                <a:effectLst>
                  <a:outerShdw blurRad="38100" dist="38100" dir="2700000" algn="tl">
                    <a:srgbClr val="000000">
                      <a:alpha val="43137"/>
                    </a:srgbClr>
                  </a:outerShdw>
                </a:effectLst>
                <a:latin typeface="Roboto" pitchFamily="2" charset="0"/>
              </a:rPr>
              <a:t>Peter Rebuking Simon</a:t>
            </a:r>
          </a:p>
          <a:p>
            <a:pPr algn="ctr"/>
            <a:r>
              <a:rPr lang="en-US" sz="2800" dirty="0">
                <a:solidFill>
                  <a:srgbClr val="CC0000"/>
                </a:solidFill>
                <a:latin typeface="Roboto" pitchFamily="2" charset="0"/>
                <a:cs typeface="Segoe UI Semibold" panose="020B0702040204020203" pitchFamily="34" charset="0"/>
              </a:rPr>
              <a:t>Acts 8:20-23</a:t>
            </a:r>
          </a:p>
        </p:txBody>
      </p:sp>
      <p:sp>
        <p:nvSpPr>
          <p:cNvPr id="12" name="Rectangle 11"/>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3" name="Rectangle 12"/>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4" name="Rectangle 13"/>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6" name="TextBox 15"/>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7" name="Rectangle 16"/>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5369">
                                            <p:txEl>
                                              <p:pRg st="0" end="0"/>
                                            </p:txEl>
                                          </p:spTgt>
                                        </p:tgtEl>
                                        <p:attrNameLst>
                                          <p:attrName>style.visibility</p:attrName>
                                        </p:attrNameLst>
                                      </p:cBhvr>
                                      <p:to>
                                        <p:strVal val="visible"/>
                                      </p:to>
                                    </p:set>
                                    <p:anim calcmode="lin" valueType="num">
                                      <p:cBhvr>
                                        <p:cTn id="7" dur="500" fill="hold"/>
                                        <p:tgtEl>
                                          <p:spTgt spid="1536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9">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5369">
                                            <p:txEl>
                                              <p:pRg st="1" end="1"/>
                                            </p:txEl>
                                          </p:spTgt>
                                        </p:tgtEl>
                                        <p:attrNameLst>
                                          <p:attrName>style.visibility</p:attrName>
                                        </p:attrNameLst>
                                      </p:cBhvr>
                                      <p:to>
                                        <p:strVal val="visible"/>
                                      </p:to>
                                    </p:set>
                                    <p:anim calcmode="lin" valueType="num">
                                      <p:cBhvr>
                                        <p:cTn id="12" dur="500" fill="hold"/>
                                        <p:tgtEl>
                                          <p:spTgt spid="1536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536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15369">
                                            <p:txEl>
                                              <p:pRg st="2" end="2"/>
                                            </p:txEl>
                                          </p:spTgt>
                                        </p:tgtEl>
                                        <p:attrNameLst>
                                          <p:attrName>style.visibility</p:attrName>
                                        </p:attrNameLst>
                                      </p:cBhvr>
                                      <p:to>
                                        <p:strVal val="visible"/>
                                      </p:to>
                                    </p:set>
                                    <p:anim calcmode="lin" valueType="num">
                                      <p:cBhvr>
                                        <p:cTn id="18" dur="500" fill="hold"/>
                                        <p:tgtEl>
                                          <p:spTgt spid="15369">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15369">
                                            <p:txEl>
                                              <p:pRg st="2" end="2"/>
                                            </p:txEl>
                                          </p:spTgt>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23" presetClass="entr" presetSubtype="16" fill="hold" nodeType="afterEffect">
                                  <p:stCondLst>
                                    <p:cond delay="0"/>
                                  </p:stCondLst>
                                  <p:childTnLst>
                                    <p:set>
                                      <p:cBhvr>
                                        <p:cTn id="22" dur="1" fill="hold">
                                          <p:stCondLst>
                                            <p:cond delay="0"/>
                                          </p:stCondLst>
                                        </p:cTn>
                                        <p:tgtEl>
                                          <p:spTgt spid="15369">
                                            <p:txEl>
                                              <p:pRg st="3" end="3"/>
                                            </p:txEl>
                                          </p:spTgt>
                                        </p:tgtEl>
                                        <p:attrNameLst>
                                          <p:attrName>style.visibility</p:attrName>
                                        </p:attrNameLst>
                                      </p:cBhvr>
                                      <p:to>
                                        <p:strVal val="visible"/>
                                      </p:to>
                                    </p:set>
                                    <p:anim calcmode="lin" valueType="num">
                                      <p:cBhvr>
                                        <p:cTn id="23" dur="500" fill="hold"/>
                                        <p:tgtEl>
                                          <p:spTgt spid="15369">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15369">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381000" y="4114800"/>
            <a:ext cx="5943600" cy="21336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6388" name="Rectangle 4"/>
          <p:cNvSpPr>
            <a:spLocks noGrp="1" noChangeArrowheads="1"/>
          </p:cNvSpPr>
          <p:nvPr>
            <p:ph type="body" idx="1"/>
          </p:nvPr>
        </p:nvSpPr>
        <p:spPr>
          <a:xfrm>
            <a:off x="304800" y="1447800"/>
            <a:ext cx="8610600" cy="1143000"/>
          </a:xfrm>
        </p:spPr>
        <p:txBody>
          <a:bodyPr/>
          <a:lstStyle/>
          <a:p>
            <a:r>
              <a:rPr lang="en-US" sz="4000" b="1" dirty="0"/>
              <a:t>Are able to preach and teach</a:t>
            </a:r>
            <a:br>
              <a:rPr lang="en-US" sz="4000" b="1" dirty="0"/>
            </a:br>
            <a:r>
              <a:rPr lang="en-US" sz="4000" b="1" dirty="0"/>
              <a:t>the truth</a:t>
            </a:r>
          </a:p>
          <a:p>
            <a:pPr lvl="1"/>
            <a:r>
              <a:rPr lang="en-US" sz="3600" dirty="0">
                <a:solidFill>
                  <a:srgbClr val="660066"/>
                </a:solidFill>
                <a:cs typeface="Segoe UI Semibold" panose="020B0702040204020203" pitchFamily="34" charset="0"/>
              </a:rPr>
              <a:t>Ready to endure persecution</a:t>
            </a:r>
          </a:p>
        </p:txBody>
      </p:sp>
      <p:sp>
        <p:nvSpPr>
          <p:cNvPr id="16389" name="Text Box 5"/>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sp>
        <p:nvSpPr>
          <p:cNvPr id="16394" name="Rectangle 10"/>
          <p:cNvSpPr>
            <a:spLocks noChangeArrowheads="1"/>
          </p:cNvSpPr>
          <p:nvPr/>
        </p:nvSpPr>
        <p:spPr bwMode="auto">
          <a:xfrm>
            <a:off x="152400" y="3429000"/>
            <a:ext cx="8839200" cy="609600"/>
          </a:xfrm>
          <a:prstGeom prst="rect">
            <a:avLst/>
          </a:prstGeom>
          <a:solidFill>
            <a:srgbClr val="660066"/>
          </a:solidFill>
          <a:ln w="9525">
            <a:solidFill>
              <a:schemeClr val="tx1"/>
            </a:solidFill>
            <a:miter lim="800000"/>
            <a:headEnd/>
            <a:tailEnd/>
          </a:ln>
          <a:effectLst/>
        </p:spPr>
        <p:txBody>
          <a:bodyPr wrap="none" anchor="ctr"/>
          <a:lstStyle/>
          <a:p>
            <a:endParaRPr lang="en-US"/>
          </a:p>
        </p:txBody>
      </p:sp>
      <p:sp>
        <p:nvSpPr>
          <p:cNvPr id="16395" name="Text Box 11"/>
          <p:cNvSpPr txBox="1">
            <a:spLocks noChangeArrowheads="1"/>
          </p:cNvSpPr>
          <p:nvPr/>
        </p:nvSpPr>
        <p:spPr bwMode="auto">
          <a:xfrm>
            <a:off x="228600" y="3469957"/>
            <a:ext cx="8686800" cy="492443"/>
          </a:xfrm>
          <a:prstGeom prst="rect">
            <a:avLst/>
          </a:prstGeom>
          <a:noFill/>
          <a:ln w="9525">
            <a:noFill/>
            <a:miter lim="800000"/>
            <a:headEnd/>
            <a:tailEnd/>
          </a:ln>
          <a:effectLst/>
        </p:spPr>
        <p:txBody>
          <a:bodyPr wrap="square">
            <a:spAutoFit/>
          </a:bodyPr>
          <a:lstStyle/>
          <a:p>
            <a:pPr algn="ctr">
              <a:spcBef>
                <a:spcPct val="50000"/>
              </a:spcBef>
            </a:pPr>
            <a:r>
              <a:rPr lang="en-US" sz="2600" b="1" dirty="0">
                <a:solidFill>
                  <a:srgbClr val="FFFF00"/>
                </a:solidFill>
                <a:latin typeface="Roboto" pitchFamily="2" charset="0"/>
              </a:rPr>
              <a:t>“be ready to stand for what we believe in at all cost.”</a:t>
            </a:r>
          </a:p>
        </p:txBody>
      </p:sp>
      <p:sp>
        <p:nvSpPr>
          <p:cNvPr id="16397" name="Text Box 13"/>
          <p:cNvSpPr txBox="1">
            <a:spLocks noChangeArrowheads="1"/>
          </p:cNvSpPr>
          <p:nvPr/>
        </p:nvSpPr>
        <p:spPr bwMode="auto">
          <a:xfrm>
            <a:off x="381000" y="4191000"/>
            <a:ext cx="5943600" cy="2133600"/>
          </a:xfrm>
          <a:prstGeom prst="rect">
            <a:avLst/>
          </a:prstGeom>
          <a:noFill/>
          <a:ln w="9525">
            <a:noFill/>
            <a:miter lim="800000"/>
            <a:headEnd/>
            <a:tailEnd/>
          </a:ln>
          <a:effectLst/>
        </p:spPr>
        <p:txBody>
          <a:bodyPr wrap="square">
            <a:spAutoFit/>
          </a:bodyPr>
          <a:lstStyle/>
          <a:p>
            <a:pPr algn="ctr"/>
            <a:r>
              <a:rPr lang="en-US" sz="3200" b="1" dirty="0">
                <a:effectLst>
                  <a:outerShdw blurRad="38100" dist="38100" dir="2700000" algn="tl">
                    <a:srgbClr val="000000">
                      <a:alpha val="43137"/>
                    </a:srgbClr>
                  </a:outerShdw>
                </a:effectLst>
                <a:latin typeface="Roboto" pitchFamily="2" charset="0"/>
                <a:cs typeface="Segoe UI" panose="020B0502040204020203" pitchFamily="34" charset="0"/>
              </a:rPr>
              <a:t>Stephen</a:t>
            </a:r>
          </a:p>
          <a:p>
            <a:pPr algn="ctr"/>
            <a:r>
              <a:rPr lang="en-US" sz="3200" dirty="0">
                <a:solidFill>
                  <a:srgbClr val="CC0000"/>
                </a:solidFill>
                <a:latin typeface="Roboto" pitchFamily="2" charset="0"/>
                <a:cs typeface="Segoe UI Semibold" panose="020B0702040204020203" pitchFamily="34" charset="0"/>
              </a:rPr>
              <a:t>Acts 7</a:t>
            </a:r>
          </a:p>
          <a:p>
            <a:pPr algn="ctr"/>
            <a:r>
              <a:rPr lang="en-US" sz="3200" b="1" dirty="0">
                <a:effectLst>
                  <a:outerShdw blurRad="38100" dist="38100" dir="2700000" algn="tl">
                    <a:srgbClr val="000000">
                      <a:alpha val="43137"/>
                    </a:srgbClr>
                  </a:outerShdw>
                </a:effectLst>
                <a:latin typeface="Roboto" pitchFamily="2" charset="0"/>
                <a:cs typeface="Segoe UI" panose="020B0502040204020203" pitchFamily="34" charset="0"/>
              </a:rPr>
              <a:t>Apostle Paul</a:t>
            </a:r>
          </a:p>
          <a:p>
            <a:pPr algn="ctr"/>
            <a:r>
              <a:rPr lang="en-US" sz="3200" dirty="0">
                <a:solidFill>
                  <a:srgbClr val="CC0000"/>
                </a:solidFill>
                <a:latin typeface="Roboto" pitchFamily="2" charset="0"/>
                <a:cs typeface="Segoe UI Semibold" panose="020B0702040204020203" pitchFamily="34" charset="0"/>
              </a:rPr>
              <a:t>Acts 20:22-24</a:t>
            </a:r>
          </a:p>
        </p:txBody>
      </p:sp>
      <p:sp>
        <p:nvSpPr>
          <p:cNvPr id="12" name="Rectangle 11"/>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3" name="Rectangle 12"/>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4" name="Rectangle 13"/>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8" name="Rectangle 2"/>
          <p:cNvSpPr>
            <a:spLocks noChangeArrowheads="1"/>
          </p:cNvSpPr>
          <p:nvPr/>
        </p:nvSpPr>
        <p:spPr bwMode="auto">
          <a:xfrm>
            <a:off x="304800" y="304800"/>
            <a:ext cx="8534400" cy="1066800"/>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19" name="Rectangle 3"/>
          <p:cNvSpPr>
            <a:spLocks noGrp="1" noChangeArrowheads="1"/>
          </p:cNvSpPr>
          <p:nvPr>
            <p:ph type="title"/>
          </p:nvPr>
        </p:nvSpPr>
        <p:spPr>
          <a:xfrm>
            <a:off x="304800" y="304800"/>
            <a:ext cx="8534400" cy="1066800"/>
          </a:xfrm>
          <a:effectLst>
            <a:outerShdw dist="53882" dir="2700000" algn="ctr" rotWithShape="0">
              <a:schemeClr val="tx1"/>
            </a:outerShdw>
          </a:effectLst>
        </p:spPr>
        <p:txBody>
          <a:bodyPr/>
          <a:lstStyle/>
          <a:p>
            <a:r>
              <a:rPr lang="en-US" sz="5000" b="1" dirty="0">
                <a:solidFill>
                  <a:schemeClr val="bg1"/>
                </a:solidFill>
                <a:effectLst>
                  <a:outerShdw blurRad="38100" dist="38100" dir="2700000" algn="tl">
                    <a:srgbClr val="000000">
                      <a:alpha val="43137"/>
                    </a:srgbClr>
                  </a:outerShdw>
                </a:effectLst>
                <a:cs typeface="Segoe UI" panose="020B0502040204020203" pitchFamily="34" charset="0"/>
              </a:rPr>
              <a:t>We Are Virtuous When We:</a:t>
            </a:r>
          </a:p>
        </p:txBody>
      </p:sp>
      <p:pic>
        <p:nvPicPr>
          <p:cNvPr id="20" name="Picture 19" descr="BibleOld.jpg"/>
          <p:cNvPicPr>
            <a:picLocks noChangeAspect="1"/>
          </p:cNvPicPr>
          <p:nvPr/>
        </p:nvPicPr>
        <p:blipFill>
          <a:blip r:embed="rId2" cstate="print">
            <a:clrChange>
              <a:clrFrom>
                <a:srgbClr val="FFFFFF"/>
              </a:clrFrom>
              <a:clrTo>
                <a:srgbClr val="FFFFFF">
                  <a:alpha val="0"/>
                </a:srgbClr>
              </a:clrTo>
            </a:clrChange>
          </a:blip>
          <a:stretch>
            <a:fillRect/>
          </a:stretch>
        </p:blipFill>
        <p:spPr>
          <a:xfrm>
            <a:off x="6331497" y="4060262"/>
            <a:ext cx="2583903" cy="2264338"/>
          </a:xfrm>
          <a:prstGeom prst="rect">
            <a:avLst/>
          </a:prstGeom>
        </p:spPr>
      </p:pic>
      <p:sp>
        <p:nvSpPr>
          <p:cNvPr id="16" name="TextBox 15"/>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7" name="Rectangle 16"/>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blinds(horizontal)">
                                      <p:cBhvr>
                                        <p:cTn id="7" dur="500"/>
                                        <p:tgtEl>
                                          <p:spTgt spid="1639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395"/>
                                        </p:tgtEl>
                                        <p:attrNameLst>
                                          <p:attrName>style.visibility</p:attrName>
                                        </p:attrNameLst>
                                      </p:cBhvr>
                                      <p:to>
                                        <p:strVal val="visible"/>
                                      </p:to>
                                    </p:set>
                                    <p:animEffect transition="in" filter="blinds(horizontal)">
                                      <p:cBhvr>
                                        <p:cTn id="10" dur="500"/>
                                        <p:tgtEl>
                                          <p:spTgt spid="16395"/>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20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0"/>
                                  </p:stCondLst>
                                  <p:childTnLst>
                                    <p:set>
                                      <p:cBhvr>
                                        <p:cTn id="21" dur="1" fill="hold">
                                          <p:stCondLst>
                                            <p:cond delay="0"/>
                                          </p:stCondLst>
                                        </p:cTn>
                                        <p:tgtEl>
                                          <p:spTgt spid="16397">
                                            <p:txEl>
                                              <p:pRg st="0" end="0"/>
                                            </p:txEl>
                                          </p:spTgt>
                                        </p:tgtEl>
                                        <p:attrNameLst>
                                          <p:attrName>style.visibility</p:attrName>
                                        </p:attrNameLst>
                                      </p:cBhvr>
                                      <p:to>
                                        <p:strVal val="visible"/>
                                      </p:to>
                                    </p:set>
                                    <p:anim calcmode="lin" valueType="num">
                                      <p:cBhvr>
                                        <p:cTn id="22" dur="500" fill="hold"/>
                                        <p:tgtEl>
                                          <p:spTgt spid="16397">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16397">
                                            <p:txEl>
                                              <p:pRg st="0" end="0"/>
                                            </p:txEl>
                                          </p:spTgt>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16397">
                                            <p:txEl>
                                              <p:pRg st="1" end="1"/>
                                            </p:txEl>
                                          </p:spTgt>
                                        </p:tgtEl>
                                        <p:attrNameLst>
                                          <p:attrName>style.visibility</p:attrName>
                                        </p:attrNameLst>
                                      </p:cBhvr>
                                      <p:to>
                                        <p:strVal val="visible"/>
                                      </p:to>
                                    </p:set>
                                    <p:anim calcmode="lin" valueType="num">
                                      <p:cBhvr>
                                        <p:cTn id="26" dur="500" fill="hold"/>
                                        <p:tgtEl>
                                          <p:spTgt spid="16397">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1639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16397">
                                            <p:txEl>
                                              <p:pRg st="2" end="2"/>
                                            </p:txEl>
                                          </p:spTgt>
                                        </p:tgtEl>
                                        <p:attrNameLst>
                                          <p:attrName>style.visibility</p:attrName>
                                        </p:attrNameLst>
                                      </p:cBhvr>
                                      <p:to>
                                        <p:strVal val="visible"/>
                                      </p:to>
                                    </p:set>
                                    <p:anim calcmode="lin" valueType="num">
                                      <p:cBhvr>
                                        <p:cTn id="32" dur="500" fill="hold"/>
                                        <p:tgtEl>
                                          <p:spTgt spid="16397">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6397">
                                            <p:txEl>
                                              <p:pRg st="2" end="2"/>
                                            </p:txEl>
                                          </p:spTgt>
                                        </p:tgtEl>
                                        <p:attrNameLst>
                                          <p:attrName>ppt_h</p:attrName>
                                        </p:attrNameLst>
                                      </p:cBhvr>
                                      <p:tavLst>
                                        <p:tav tm="0">
                                          <p:val>
                                            <p:fltVal val="0"/>
                                          </p:val>
                                        </p:tav>
                                        <p:tav tm="100000">
                                          <p:val>
                                            <p:strVal val="#ppt_h"/>
                                          </p:val>
                                        </p:tav>
                                      </p:tavLst>
                                    </p:anim>
                                  </p:childTnLst>
                                </p:cTn>
                              </p:par>
                            </p:childTnLst>
                          </p:cTn>
                        </p:par>
                        <p:par>
                          <p:cTn id="34" fill="hold">
                            <p:stCondLst>
                              <p:cond delay="500"/>
                            </p:stCondLst>
                            <p:childTnLst>
                              <p:par>
                                <p:cTn id="35" presetID="23" presetClass="entr" presetSubtype="16" fill="hold" nodeType="afterEffect">
                                  <p:stCondLst>
                                    <p:cond delay="0"/>
                                  </p:stCondLst>
                                  <p:childTnLst>
                                    <p:set>
                                      <p:cBhvr>
                                        <p:cTn id="36" dur="1" fill="hold">
                                          <p:stCondLst>
                                            <p:cond delay="0"/>
                                          </p:stCondLst>
                                        </p:cTn>
                                        <p:tgtEl>
                                          <p:spTgt spid="16397">
                                            <p:txEl>
                                              <p:pRg st="3" end="3"/>
                                            </p:txEl>
                                          </p:spTgt>
                                        </p:tgtEl>
                                        <p:attrNameLst>
                                          <p:attrName>style.visibility</p:attrName>
                                        </p:attrNameLst>
                                      </p:cBhvr>
                                      <p:to>
                                        <p:strVal val="visible"/>
                                      </p:to>
                                    </p:set>
                                    <p:anim calcmode="lin" valueType="num">
                                      <p:cBhvr>
                                        <p:cTn id="37" dur="500" fill="hold"/>
                                        <p:tgtEl>
                                          <p:spTgt spid="16397">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1639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6394" grpId="0" animBg="1"/>
      <p:bldP spid="1639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2" name="AutoShape 14"/>
          <p:cNvSpPr>
            <a:spLocks noChangeArrowheads="1"/>
          </p:cNvSpPr>
          <p:nvPr/>
        </p:nvSpPr>
        <p:spPr bwMode="auto">
          <a:xfrm>
            <a:off x="457200" y="4495800"/>
            <a:ext cx="8305800" cy="1752600"/>
          </a:xfrm>
          <a:prstGeom prst="horizontalScroll">
            <a:avLst>
              <a:gd name="adj" fmla="val 12500"/>
            </a:avLst>
          </a:prstGeom>
          <a:solidFill>
            <a:schemeClr val="bg1"/>
          </a:solidFill>
          <a:ln w="9525">
            <a:solidFill>
              <a:schemeClr val="tx1"/>
            </a:solidFill>
            <a:round/>
            <a:headEnd/>
            <a:tailEnd/>
          </a:ln>
          <a:effectLst/>
        </p:spPr>
        <p:txBody>
          <a:bodyPr wrap="none" anchor="ctr"/>
          <a:lstStyle/>
          <a:p>
            <a:endParaRPr lang="en-US"/>
          </a:p>
        </p:txBody>
      </p:sp>
      <p:sp>
        <p:nvSpPr>
          <p:cNvPr id="17410" name="Rectangle 2"/>
          <p:cNvSpPr>
            <a:spLocks noChangeArrowheads="1"/>
          </p:cNvSpPr>
          <p:nvPr/>
        </p:nvSpPr>
        <p:spPr bwMode="auto">
          <a:xfrm>
            <a:off x="304800" y="304800"/>
            <a:ext cx="8534400" cy="1066800"/>
          </a:xfrm>
          <a:prstGeom prst="rect">
            <a:avLst/>
          </a:prstGeom>
          <a:solidFill>
            <a:srgbClr val="660066"/>
          </a:solidFill>
          <a:ln w="9525">
            <a:solidFill>
              <a:schemeClr val="tx1"/>
            </a:solidFill>
            <a:miter lim="800000"/>
            <a:headEnd/>
            <a:tailEnd/>
          </a:ln>
          <a:effectLst/>
        </p:spPr>
        <p:txBody>
          <a:bodyPr wrap="none" anchor="ctr"/>
          <a:lstStyle/>
          <a:p>
            <a:endParaRPr lang="en-US"/>
          </a:p>
        </p:txBody>
      </p:sp>
      <p:sp>
        <p:nvSpPr>
          <p:cNvPr id="17411" name="Rectangle 3"/>
          <p:cNvSpPr>
            <a:spLocks noGrp="1" noChangeArrowheads="1"/>
          </p:cNvSpPr>
          <p:nvPr>
            <p:ph type="title"/>
          </p:nvPr>
        </p:nvSpPr>
        <p:spPr>
          <a:xfrm>
            <a:off x="304800" y="304800"/>
            <a:ext cx="8534400" cy="1066800"/>
          </a:xfrm>
          <a:effectLst>
            <a:outerShdw dist="53882" dir="2700000" algn="ctr" rotWithShape="0">
              <a:schemeClr val="tx1"/>
            </a:outerShdw>
          </a:effectLst>
        </p:spPr>
        <p:txBody>
          <a:bodyPr/>
          <a:lstStyle/>
          <a:p>
            <a:r>
              <a:rPr lang="en-US" sz="6000" b="1" dirty="0">
                <a:solidFill>
                  <a:srgbClr val="FFFF00"/>
                </a:solidFill>
                <a:effectLst>
                  <a:outerShdw blurRad="38100" dist="38100" dir="2700000" algn="tl">
                    <a:srgbClr val="000000">
                      <a:alpha val="43137"/>
                    </a:srgbClr>
                  </a:outerShdw>
                </a:effectLst>
              </a:rPr>
              <a:t>The Results of Virtue</a:t>
            </a:r>
          </a:p>
        </p:txBody>
      </p:sp>
      <p:sp>
        <p:nvSpPr>
          <p:cNvPr id="17412" name="Rectangle 4"/>
          <p:cNvSpPr>
            <a:spLocks noGrp="1" noChangeArrowheads="1"/>
          </p:cNvSpPr>
          <p:nvPr>
            <p:ph type="body" idx="1"/>
          </p:nvPr>
        </p:nvSpPr>
        <p:spPr>
          <a:xfrm>
            <a:off x="304800" y="1371600"/>
            <a:ext cx="8610600" cy="3352800"/>
          </a:xfrm>
        </p:spPr>
        <p:txBody>
          <a:bodyPr/>
          <a:lstStyle/>
          <a:p>
            <a:r>
              <a:rPr lang="en-US" sz="4000" b="1" dirty="0"/>
              <a:t>Proves our sincerity to others</a:t>
            </a:r>
          </a:p>
          <a:p>
            <a:pPr lvl="1"/>
            <a:r>
              <a:rPr lang="en-US" sz="3600" dirty="0">
                <a:solidFill>
                  <a:srgbClr val="CC0000"/>
                </a:solidFill>
                <a:cs typeface="Segoe UI Semibold" panose="020B0702040204020203" pitchFamily="34" charset="0"/>
              </a:rPr>
              <a:t>Acts 4:13</a:t>
            </a:r>
          </a:p>
          <a:p>
            <a:r>
              <a:rPr lang="en-US" sz="4000" b="1" dirty="0"/>
              <a:t>Will mean everything to us after our life on this earth is over</a:t>
            </a:r>
          </a:p>
          <a:p>
            <a:pPr lvl="1"/>
            <a:r>
              <a:rPr lang="en-US" sz="3600" dirty="0">
                <a:solidFill>
                  <a:srgbClr val="CC0000"/>
                </a:solidFill>
                <a:cs typeface="Segoe UI Semibold" panose="020B0702040204020203" pitchFamily="34" charset="0"/>
              </a:rPr>
              <a:t>Revelation 2:10</a:t>
            </a:r>
          </a:p>
        </p:txBody>
      </p:sp>
      <p:sp>
        <p:nvSpPr>
          <p:cNvPr id="17413" name="Text Box 5"/>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sp>
        <p:nvSpPr>
          <p:cNvPr id="17420" name="Text Box 12"/>
          <p:cNvSpPr txBox="1">
            <a:spLocks noChangeArrowheads="1"/>
          </p:cNvSpPr>
          <p:nvPr/>
        </p:nvSpPr>
        <p:spPr bwMode="auto">
          <a:xfrm>
            <a:off x="685800" y="4648200"/>
            <a:ext cx="8077200" cy="1384995"/>
          </a:xfrm>
          <a:prstGeom prst="rect">
            <a:avLst/>
          </a:prstGeom>
          <a:noFill/>
          <a:ln w="9525">
            <a:noFill/>
            <a:miter lim="800000"/>
            <a:headEnd/>
            <a:tailEnd/>
          </a:ln>
          <a:effectLst/>
        </p:spPr>
        <p:txBody>
          <a:bodyPr wrap="square">
            <a:spAutoFit/>
          </a:bodyPr>
          <a:lstStyle/>
          <a:p>
            <a:pPr algn="ctr">
              <a:spcBef>
                <a:spcPct val="50000"/>
              </a:spcBef>
            </a:pPr>
            <a:r>
              <a:rPr lang="en-US" sz="2800" dirty="0">
                <a:latin typeface="Roboto" pitchFamily="2" charset="0"/>
                <a:cs typeface="Segoe UI" panose="020B0502040204020203" pitchFamily="34" charset="0"/>
              </a:rPr>
              <a:t>I would define true courage to be a perfect sensibility of the measure of danger, and a mental willingness to endure it. --- </a:t>
            </a:r>
            <a:r>
              <a:rPr lang="en-US" sz="2400" b="1" dirty="0">
                <a:solidFill>
                  <a:srgbClr val="660066"/>
                </a:solidFill>
                <a:latin typeface="Roboto" pitchFamily="2" charset="0"/>
                <a:cs typeface="Segoe UI" panose="020B0502040204020203" pitchFamily="34" charset="0"/>
              </a:rPr>
              <a:t>W. T. Sherman</a:t>
            </a:r>
          </a:p>
        </p:txBody>
      </p:sp>
      <p:sp>
        <p:nvSpPr>
          <p:cNvPr id="10" name="Rectangle 9"/>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1" name="Rectangle 10"/>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2" name="Rectangle 11"/>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4" name="TextBox 13"/>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5" name="Rectangle 14"/>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412">
                                            <p:txEl>
                                              <p:pRg st="2" end="2"/>
                                            </p:txEl>
                                          </p:spTgt>
                                        </p:tgtEl>
                                        <p:attrNameLst>
                                          <p:attrName>style.visibility</p:attrName>
                                        </p:attrNameLst>
                                      </p:cBhvr>
                                      <p:to>
                                        <p:strVal val="visible"/>
                                      </p:to>
                                    </p:set>
                                    <p:anim calcmode="lin" valueType="num">
                                      <p:cBhvr>
                                        <p:cTn id="7" dur="500" fill="hold"/>
                                        <p:tgtEl>
                                          <p:spTgt spid="1741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7412">
                                            <p:txEl>
                                              <p:pRg st="2" end="2"/>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17412">
                                            <p:txEl>
                                              <p:pRg st="3" end="3"/>
                                            </p:txEl>
                                          </p:spTgt>
                                        </p:tgtEl>
                                        <p:attrNameLst>
                                          <p:attrName>style.visibility</p:attrName>
                                        </p:attrNameLst>
                                      </p:cBhvr>
                                      <p:to>
                                        <p:strVal val="visible"/>
                                      </p:to>
                                    </p:set>
                                    <p:animEffect transition="in" filter="dissolve">
                                      <p:cBhvr>
                                        <p:cTn id="12" dur="500"/>
                                        <p:tgtEl>
                                          <p:spTgt spid="1741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22"/>
                                        </p:tgtEl>
                                        <p:attrNameLst>
                                          <p:attrName>style.visibility</p:attrName>
                                        </p:attrNameLst>
                                      </p:cBhvr>
                                      <p:to>
                                        <p:strVal val="visible"/>
                                      </p:to>
                                    </p:set>
                                    <p:animEffect transition="in" filter="wipe(left)">
                                      <p:cBhvr>
                                        <p:cTn id="17" dur="2000"/>
                                        <p:tgtEl>
                                          <p:spTgt spid="17422"/>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7420"/>
                                        </p:tgtEl>
                                        <p:attrNameLst>
                                          <p:attrName>style.visibility</p:attrName>
                                        </p:attrNameLst>
                                      </p:cBhvr>
                                      <p:to>
                                        <p:strVal val="visible"/>
                                      </p:to>
                                    </p:set>
                                    <p:animEffect transition="in" filter="wipe(left)">
                                      <p:cBhvr>
                                        <p:cTn id="20" dur="2000"/>
                                        <p:tgtEl>
                                          <p:spTgt spid="17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2" grpId="0" animBg="1"/>
      <p:bldP spid="174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304800" y="304800"/>
            <a:ext cx="8534400" cy="990600"/>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18436" name="Rectangle 4"/>
          <p:cNvSpPr>
            <a:spLocks noGrp="1" noChangeArrowheads="1"/>
          </p:cNvSpPr>
          <p:nvPr>
            <p:ph type="title"/>
          </p:nvPr>
        </p:nvSpPr>
        <p:spPr>
          <a:xfrm>
            <a:off x="304800" y="304800"/>
            <a:ext cx="8534400" cy="990600"/>
          </a:xfrm>
          <a:effectLst>
            <a:outerShdw dist="53882" dir="2700000" algn="ctr" rotWithShape="0">
              <a:schemeClr val="tx1"/>
            </a:outerShdw>
          </a:effectLst>
        </p:spPr>
        <p:txBody>
          <a:bodyPr/>
          <a:lstStyle/>
          <a:p>
            <a:r>
              <a:rPr lang="en-US" sz="5400" b="1" dirty="0">
                <a:solidFill>
                  <a:srgbClr val="660066"/>
                </a:solidFill>
                <a:effectLst>
                  <a:outerShdw blurRad="38100" dist="38100" dir="2700000" algn="tl">
                    <a:srgbClr val="000000">
                      <a:alpha val="43137"/>
                    </a:srgbClr>
                  </a:outerShdw>
                </a:effectLst>
                <a:cs typeface="Segoe UI" panose="020B0502040204020203" pitchFamily="34" charset="0"/>
              </a:rPr>
              <a:t>CONCLUSION</a:t>
            </a:r>
          </a:p>
        </p:txBody>
      </p:sp>
      <p:sp>
        <p:nvSpPr>
          <p:cNvPr id="18437" name="Rectangle 5"/>
          <p:cNvSpPr>
            <a:spLocks noGrp="1" noChangeArrowheads="1"/>
          </p:cNvSpPr>
          <p:nvPr>
            <p:ph type="body" idx="1"/>
          </p:nvPr>
        </p:nvSpPr>
        <p:spPr>
          <a:xfrm>
            <a:off x="304800" y="1371600"/>
            <a:ext cx="8610600" cy="1371600"/>
          </a:xfrm>
        </p:spPr>
        <p:txBody>
          <a:bodyPr/>
          <a:lstStyle/>
          <a:p>
            <a:r>
              <a:rPr lang="en-US" sz="4000" b="1" dirty="0">
                <a:cs typeface="Segoe UI" panose="020B0502040204020203" pitchFamily="34" charset="0"/>
              </a:rPr>
              <a:t>Proper faith in God will give</a:t>
            </a:r>
            <a:br>
              <a:rPr lang="en-US" sz="4000" b="1" dirty="0">
                <a:cs typeface="Segoe UI" panose="020B0502040204020203" pitchFamily="34" charset="0"/>
              </a:rPr>
            </a:br>
            <a:r>
              <a:rPr lang="en-US" sz="4000" b="1" dirty="0">
                <a:cs typeface="Segoe UI" panose="020B0502040204020203" pitchFamily="34" charset="0"/>
              </a:rPr>
              <a:t>us Virtue</a:t>
            </a:r>
            <a:endParaRPr lang="en-US" sz="4000" b="1" dirty="0">
              <a:solidFill>
                <a:srgbClr val="CC0000"/>
              </a:solidFill>
              <a:cs typeface="Segoe UI" panose="020B0502040204020203" pitchFamily="34" charset="0"/>
            </a:endParaRPr>
          </a:p>
        </p:txBody>
      </p:sp>
      <p:sp>
        <p:nvSpPr>
          <p:cNvPr id="18438" name="Text Box 6"/>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pic>
        <p:nvPicPr>
          <p:cNvPr id="18440" name="Picture 8"/>
          <p:cNvPicPr>
            <a:picLocks noChangeAspect="1" noChangeArrowheads="1"/>
          </p:cNvPicPr>
          <p:nvPr/>
        </p:nvPicPr>
        <p:blipFill>
          <a:blip r:embed="rId2" cstate="print"/>
          <a:srcRect/>
          <a:stretch>
            <a:fillRect/>
          </a:stretch>
        </p:blipFill>
        <p:spPr bwMode="auto">
          <a:xfrm>
            <a:off x="3810000" y="1969770"/>
            <a:ext cx="4953000" cy="3821430"/>
          </a:xfrm>
          <a:prstGeom prst="rect">
            <a:avLst/>
          </a:prstGeom>
          <a:noFill/>
          <a:ln w="9525">
            <a:noFill/>
            <a:miter lim="800000"/>
            <a:headEnd/>
            <a:tailEnd/>
          </a:ln>
          <a:effectLst/>
        </p:spPr>
      </p:pic>
      <p:sp>
        <p:nvSpPr>
          <p:cNvPr id="18442" name="Text Box 10"/>
          <p:cNvSpPr txBox="1">
            <a:spLocks noChangeArrowheads="1"/>
          </p:cNvSpPr>
          <p:nvPr/>
        </p:nvSpPr>
        <p:spPr bwMode="auto">
          <a:xfrm>
            <a:off x="4267200" y="2438400"/>
            <a:ext cx="4038600" cy="2400657"/>
          </a:xfrm>
          <a:prstGeom prst="rect">
            <a:avLst/>
          </a:prstGeom>
          <a:noFill/>
          <a:ln w="9525">
            <a:noFill/>
            <a:miter lim="800000"/>
            <a:headEnd/>
            <a:tailEnd/>
          </a:ln>
          <a:effectLst/>
        </p:spPr>
        <p:txBody>
          <a:bodyPr wrap="square">
            <a:spAutoFit/>
          </a:bodyPr>
          <a:lstStyle/>
          <a:p>
            <a:pPr algn="ctr">
              <a:spcBef>
                <a:spcPct val="50000"/>
              </a:spcBef>
            </a:pPr>
            <a:r>
              <a:rPr lang="en-US" sz="3000" dirty="0">
                <a:latin typeface="Roboto" pitchFamily="2" charset="0"/>
                <a:cs typeface="Segoe UI" panose="020B0502040204020203" pitchFamily="34" charset="0"/>
              </a:rPr>
              <a:t>“In the fear of the LORD there is </a:t>
            </a:r>
            <a:r>
              <a:rPr lang="en-US" sz="3000" b="1" dirty="0">
                <a:solidFill>
                  <a:srgbClr val="CC0000"/>
                </a:solidFill>
                <a:latin typeface="Roboto" pitchFamily="2" charset="0"/>
                <a:cs typeface="Segoe UI" panose="020B0502040204020203" pitchFamily="34" charset="0"/>
              </a:rPr>
              <a:t>strong confidence</a:t>
            </a:r>
            <a:r>
              <a:rPr lang="en-US" sz="3000" dirty="0">
                <a:latin typeface="Roboto" pitchFamily="2" charset="0"/>
                <a:cs typeface="Segoe UI" panose="020B0502040204020203" pitchFamily="34" charset="0"/>
              </a:rPr>
              <a:t>, and His children will have a place of refuge.”</a:t>
            </a:r>
          </a:p>
        </p:txBody>
      </p:sp>
      <p:sp>
        <p:nvSpPr>
          <p:cNvPr id="18443" name="Rectangle 11"/>
          <p:cNvSpPr>
            <a:spLocks noChangeArrowheads="1"/>
          </p:cNvSpPr>
          <p:nvPr/>
        </p:nvSpPr>
        <p:spPr bwMode="auto">
          <a:xfrm>
            <a:off x="228600" y="5867400"/>
            <a:ext cx="8686800" cy="533400"/>
          </a:xfrm>
          <a:prstGeom prst="rect">
            <a:avLst/>
          </a:prstGeom>
          <a:solidFill>
            <a:srgbClr val="660066"/>
          </a:solidFill>
          <a:ln w="9525">
            <a:solidFill>
              <a:schemeClr val="tx1"/>
            </a:solidFill>
            <a:miter lim="800000"/>
            <a:headEnd/>
            <a:tailEnd/>
          </a:ln>
          <a:effectLst/>
        </p:spPr>
        <p:txBody>
          <a:bodyPr wrap="none" anchor="ctr"/>
          <a:lstStyle/>
          <a:p>
            <a:endParaRPr lang="en-US"/>
          </a:p>
        </p:txBody>
      </p:sp>
      <p:sp>
        <p:nvSpPr>
          <p:cNvPr id="18444" name="Rectangle 12"/>
          <p:cNvSpPr>
            <a:spLocks noChangeArrowheads="1"/>
          </p:cNvSpPr>
          <p:nvPr/>
        </p:nvSpPr>
        <p:spPr bwMode="auto">
          <a:xfrm>
            <a:off x="228600" y="5867400"/>
            <a:ext cx="8686800" cy="457200"/>
          </a:xfrm>
          <a:prstGeom prst="rect">
            <a:avLst/>
          </a:prstGeom>
          <a:noFill/>
          <a:ln w="9525">
            <a:noFill/>
            <a:miter lim="800000"/>
            <a:headEnd/>
            <a:tailEnd/>
          </a:ln>
          <a:effectLst/>
        </p:spPr>
        <p:txBody>
          <a:bodyPr anchor="ctr"/>
          <a:lstStyle/>
          <a:p>
            <a:pPr algn="ctr"/>
            <a:r>
              <a:rPr lang="en-US" sz="2400" b="1" dirty="0">
                <a:solidFill>
                  <a:srgbClr val="FFFF00"/>
                </a:solidFill>
                <a:effectLst>
                  <a:outerShdw blurRad="38100" dist="38100" dir="2700000" algn="tl">
                    <a:srgbClr val="000000">
                      <a:alpha val="43137"/>
                    </a:srgbClr>
                  </a:outerShdw>
                </a:effectLst>
                <a:latin typeface="Roboto" pitchFamily="2" charset="0"/>
                <a:cs typeface="Segoe UI" panose="020B0502040204020203" pitchFamily="34" charset="0"/>
              </a:rPr>
              <a:t>We can do all things through Christ who strengthens us!</a:t>
            </a:r>
          </a:p>
        </p:txBody>
      </p:sp>
      <p:sp>
        <p:nvSpPr>
          <p:cNvPr id="13" name="Rectangle 12"/>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4" name="Rectangle 13"/>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5" name="Rectangle 14"/>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7" name="Right Arrow 16"/>
          <p:cNvSpPr/>
          <p:nvPr/>
        </p:nvSpPr>
        <p:spPr>
          <a:xfrm>
            <a:off x="381000" y="3200400"/>
            <a:ext cx="4038600" cy="914400"/>
          </a:xfrm>
          <a:prstGeom prst="rightArrow">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6" name="Rectangle 15"/>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8441" name="WordArt 9"/>
          <p:cNvSpPr>
            <a:spLocks noChangeArrowheads="1" noChangeShapeType="1" noTextEdit="1"/>
          </p:cNvSpPr>
          <p:nvPr/>
        </p:nvSpPr>
        <p:spPr bwMode="auto">
          <a:xfrm>
            <a:off x="533400" y="3505200"/>
            <a:ext cx="2914650" cy="304800"/>
          </a:xfrm>
          <a:prstGeom prst="rect">
            <a:avLst/>
          </a:prstGeom>
        </p:spPr>
        <p:txBody>
          <a:bodyPr wrap="none" fromWordArt="1">
            <a:prstTxWarp prst="textPlain">
              <a:avLst>
                <a:gd name="adj" fmla="val 50000"/>
              </a:avLst>
            </a:prstTxWarp>
          </a:bodyPr>
          <a:lstStyle/>
          <a:p>
            <a:pPr algn="ctr"/>
            <a:r>
              <a:rPr lang="en-US" sz="3600" b="1" kern="10" dirty="0">
                <a:ln w="19050">
                  <a:solidFill>
                    <a:srgbClr val="000000"/>
                  </a:solidFill>
                  <a:round/>
                  <a:headEnd/>
                  <a:tailEnd/>
                </a:ln>
                <a:solidFill>
                  <a:srgbClr val="FFFFFF"/>
                </a:solidFill>
                <a:latin typeface="Roboto" pitchFamily="2" charset="0"/>
                <a:cs typeface="Segoe UI" panose="020B0502040204020203" pitchFamily="34" charset="0"/>
              </a:rPr>
              <a:t>Proverbs 14:26</a:t>
            </a:r>
          </a:p>
        </p:txBody>
      </p:sp>
      <p:sp>
        <p:nvSpPr>
          <p:cNvPr id="2" name="TextBox 1"/>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43"/>
                                        </p:tgtEl>
                                        <p:attrNameLst>
                                          <p:attrName>style.visibility</p:attrName>
                                        </p:attrNameLst>
                                      </p:cBhvr>
                                      <p:to>
                                        <p:strVal val="visible"/>
                                      </p:to>
                                    </p:set>
                                    <p:animEffect transition="in" filter="blinds(horizontal)">
                                      <p:cBhvr>
                                        <p:cTn id="7" dur="500"/>
                                        <p:tgtEl>
                                          <p:spTgt spid="1844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444"/>
                                        </p:tgtEl>
                                        <p:attrNameLst>
                                          <p:attrName>style.visibility</p:attrName>
                                        </p:attrNameLst>
                                      </p:cBhvr>
                                      <p:to>
                                        <p:strVal val="visible"/>
                                      </p:to>
                                    </p:set>
                                    <p:animEffect transition="in" filter="blinds(horizontal)">
                                      <p:cBhvr>
                                        <p:cTn id="10" dur="500"/>
                                        <p:tgtEl>
                                          <p:spTgt spid="18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animBg="1"/>
      <p:bldP spid="184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ChangeArrowheads="1"/>
          </p:cNvSpPr>
          <p:nvPr/>
        </p:nvSpPr>
        <p:spPr bwMode="auto">
          <a:xfrm>
            <a:off x="533400" y="1143000"/>
            <a:ext cx="8153400" cy="5029200"/>
          </a:xfrm>
          <a:prstGeom prst="rect">
            <a:avLst/>
          </a:prstGeom>
          <a:solidFill>
            <a:srgbClr val="FFFF00"/>
          </a:solidFill>
          <a:ln w="9525">
            <a:noFill/>
            <a:miter lim="800000"/>
            <a:headEnd/>
            <a:tailEnd/>
          </a:ln>
          <a:effectLst/>
        </p:spPr>
        <p:txBody>
          <a:bodyPr wrap="none" anchor="ctr"/>
          <a:lstStyle/>
          <a:p>
            <a:endParaRPr lang="en-US"/>
          </a:p>
        </p:txBody>
      </p:sp>
      <p:sp>
        <p:nvSpPr>
          <p:cNvPr id="11266" name="Rectangle 2"/>
          <p:cNvSpPr>
            <a:spLocks noGrp="1" noChangeArrowheads="1"/>
          </p:cNvSpPr>
          <p:nvPr>
            <p:ph type="title"/>
          </p:nvPr>
        </p:nvSpPr>
        <p:spPr>
          <a:xfrm>
            <a:off x="228600" y="228600"/>
            <a:ext cx="8686800" cy="914400"/>
          </a:xfrm>
          <a:effectLst>
            <a:outerShdw dist="35921" dir="2700000" algn="ctr" rotWithShape="0">
              <a:srgbClr val="FFFF79"/>
            </a:outerShdw>
          </a:effectLst>
        </p:spPr>
        <p:txBody>
          <a:bodyPr/>
          <a:lstStyle/>
          <a:p>
            <a:r>
              <a:rPr lang="en-US" dirty="0">
                <a:latin typeface="Roboto Bk" pitchFamily="2" charset="0"/>
                <a:ea typeface="Roboto Bk" pitchFamily="2" charset="0"/>
              </a:rPr>
              <a:t>Ralph Waldo Emerson</a:t>
            </a:r>
          </a:p>
        </p:txBody>
      </p:sp>
      <p:sp>
        <p:nvSpPr>
          <p:cNvPr id="11268" name="Text Box 4"/>
          <p:cNvSpPr txBox="1">
            <a:spLocks noChangeArrowheads="1"/>
          </p:cNvSpPr>
          <p:nvPr/>
        </p:nvSpPr>
        <p:spPr bwMode="auto">
          <a:xfrm>
            <a:off x="533400" y="1143000"/>
            <a:ext cx="8153400" cy="5016758"/>
          </a:xfrm>
          <a:prstGeom prst="rect">
            <a:avLst/>
          </a:prstGeom>
          <a:noFill/>
          <a:ln w="9525">
            <a:noFill/>
            <a:miter lim="800000"/>
            <a:headEnd/>
            <a:tailEnd/>
          </a:ln>
          <a:effectLst/>
        </p:spPr>
        <p:txBody>
          <a:bodyPr wrap="square">
            <a:spAutoFit/>
          </a:bodyPr>
          <a:lstStyle/>
          <a:p>
            <a:pPr algn="ctr">
              <a:spcBef>
                <a:spcPct val="50000"/>
              </a:spcBef>
            </a:pPr>
            <a:r>
              <a:rPr lang="en-US" sz="3200" dirty="0">
                <a:latin typeface="Roboto" pitchFamily="2" charset="0"/>
              </a:rPr>
              <a:t>“Whatever you do, you need courage. Whatever course you decide upon, there is always someone to tell you that you are wrong. There are always difficulties arising that tempt you to believe your critics are right. To map out a course of action and follow it to an end requires some of the same courage that a soldier needs. Peace has its victories, but it takes brave men</a:t>
            </a:r>
            <a:br>
              <a:rPr lang="en-US" sz="3200" dirty="0">
                <a:latin typeface="Roboto" pitchFamily="2" charset="0"/>
              </a:rPr>
            </a:br>
            <a:r>
              <a:rPr lang="en-US" sz="3200" dirty="0">
                <a:latin typeface="Roboto" pitchFamily="2" charset="0"/>
              </a:rPr>
              <a:t>and women to win them.”</a:t>
            </a:r>
          </a:p>
        </p:txBody>
      </p:sp>
      <p:sp>
        <p:nvSpPr>
          <p:cNvPr id="7" name="Rectangle 6"/>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8" name="Rectangle 7"/>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9" name="Rectangle 8"/>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1" name="TextBox 10"/>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2" name="Rectangle 11"/>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ChangeArrowheads="1"/>
          </p:cNvSpPr>
          <p:nvPr/>
        </p:nvSpPr>
        <p:spPr bwMode="auto">
          <a:xfrm>
            <a:off x="304800" y="304800"/>
            <a:ext cx="8534400" cy="1066800"/>
          </a:xfrm>
          <a:prstGeom prst="rect">
            <a:avLst/>
          </a:prstGeom>
          <a:solidFill>
            <a:srgbClr val="FF00FF"/>
          </a:solidFill>
          <a:ln w="9525">
            <a:noFill/>
            <a:miter lim="800000"/>
            <a:headEnd/>
            <a:tailEnd/>
          </a:ln>
          <a:effectLst/>
        </p:spPr>
        <p:txBody>
          <a:bodyPr wrap="none" anchor="ctr"/>
          <a:lstStyle/>
          <a:p>
            <a:endParaRPr lang="en-US"/>
          </a:p>
        </p:txBody>
      </p:sp>
      <p:sp>
        <p:nvSpPr>
          <p:cNvPr id="10242" name="Rectangle 2"/>
          <p:cNvSpPr>
            <a:spLocks noGrp="1" noChangeArrowheads="1"/>
          </p:cNvSpPr>
          <p:nvPr>
            <p:ph type="title"/>
          </p:nvPr>
        </p:nvSpPr>
        <p:spPr>
          <a:xfrm>
            <a:off x="304800" y="304800"/>
            <a:ext cx="8534400" cy="990600"/>
          </a:xfrm>
          <a:effectLst>
            <a:outerShdw dist="53882" dir="2700000" algn="ctr" rotWithShape="0">
              <a:schemeClr val="tx1"/>
            </a:outerShdw>
          </a:effectLst>
        </p:spPr>
        <p:txBody>
          <a:bodyPr/>
          <a:lstStyle/>
          <a:p>
            <a:r>
              <a:rPr lang="en-US" sz="6000" b="1" dirty="0">
                <a:solidFill>
                  <a:srgbClr val="FFFF00"/>
                </a:solidFill>
                <a:effectLst>
                  <a:outerShdw blurRad="38100" dist="38100" dir="2700000" algn="tl">
                    <a:srgbClr val="000000">
                      <a:alpha val="43137"/>
                    </a:srgbClr>
                  </a:outerShdw>
                </a:effectLst>
                <a:cs typeface="Segoe UI" panose="020B0502040204020203" pitchFamily="34" charset="0"/>
              </a:rPr>
              <a:t>Courage Ordered</a:t>
            </a:r>
          </a:p>
        </p:txBody>
      </p:sp>
      <p:sp>
        <p:nvSpPr>
          <p:cNvPr id="10243" name="Rectangle 3"/>
          <p:cNvSpPr>
            <a:spLocks noGrp="1" noChangeArrowheads="1"/>
          </p:cNvSpPr>
          <p:nvPr>
            <p:ph type="body" idx="1"/>
          </p:nvPr>
        </p:nvSpPr>
        <p:spPr>
          <a:xfrm>
            <a:off x="304800" y="1524000"/>
            <a:ext cx="4572000" cy="5029200"/>
          </a:xfrm>
        </p:spPr>
        <p:txBody>
          <a:bodyPr/>
          <a:lstStyle/>
          <a:p>
            <a:pPr>
              <a:lnSpc>
                <a:spcPct val="90000"/>
              </a:lnSpc>
            </a:pPr>
            <a:r>
              <a:rPr lang="en-US" sz="4000" b="1" dirty="0"/>
              <a:t>Old Testament</a:t>
            </a:r>
          </a:p>
          <a:p>
            <a:pPr lvl="1">
              <a:lnSpc>
                <a:spcPct val="90000"/>
              </a:lnSpc>
            </a:pPr>
            <a:r>
              <a:rPr lang="en-US" sz="3600" dirty="0">
                <a:solidFill>
                  <a:srgbClr val="660066"/>
                </a:solidFill>
                <a:cs typeface="Segoe UI Semibold" panose="020B0702040204020203" pitchFamily="34" charset="0"/>
              </a:rPr>
              <a:t>Joshua</a:t>
            </a:r>
          </a:p>
          <a:p>
            <a:pPr lvl="2">
              <a:lnSpc>
                <a:spcPct val="90000"/>
              </a:lnSpc>
            </a:pPr>
            <a:r>
              <a:rPr lang="en-US" sz="3400" dirty="0">
                <a:solidFill>
                  <a:srgbClr val="C00000"/>
                </a:solidFill>
                <a:cs typeface="Segoe UI Semibold" panose="020B0702040204020203" pitchFamily="34" charset="0"/>
              </a:rPr>
              <a:t>Joshua 1:6-9</a:t>
            </a:r>
          </a:p>
          <a:p>
            <a:pPr lvl="1">
              <a:lnSpc>
                <a:spcPct val="90000"/>
              </a:lnSpc>
            </a:pPr>
            <a:r>
              <a:rPr lang="en-US" sz="3600" dirty="0">
                <a:solidFill>
                  <a:srgbClr val="660066"/>
                </a:solidFill>
                <a:cs typeface="Segoe UI Semibold" panose="020B0702040204020203" pitchFamily="34" charset="0"/>
              </a:rPr>
              <a:t>Israel</a:t>
            </a:r>
          </a:p>
          <a:p>
            <a:pPr lvl="2">
              <a:lnSpc>
                <a:spcPct val="90000"/>
              </a:lnSpc>
            </a:pPr>
            <a:r>
              <a:rPr lang="en-US" sz="3400" dirty="0">
                <a:solidFill>
                  <a:srgbClr val="C00000"/>
                </a:solidFill>
                <a:cs typeface="Segoe UI Semibold" panose="020B0702040204020203" pitchFamily="34" charset="0"/>
              </a:rPr>
              <a:t>Joshua 23:1-6</a:t>
            </a:r>
          </a:p>
        </p:txBody>
      </p:sp>
      <p:sp>
        <p:nvSpPr>
          <p:cNvPr id="10248" name="Text Box 8"/>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sp>
        <p:nvSpPr>
          <p:cNvPr id="10" name="Rectangle 9"/>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1" name="Rectangle 10"/>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2" name="Rectangle 11"/>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pic>
        <p:nvPicPr>
          <p:cNvPr id="15" name="Picture 14" descr="Strong and courageous.jpg"/>
          <p:cNvPicPr>
            <a:picLocks noChangeAspect="1"/>
          </p:cNvPicPr>
          <p:nvPr/>
        </p:nvPicPr>
        <p:blipFill>
          <a:blip r:embed="rId2" cstate="print"/>
          <a:stretch>
            <a:fillRect/>
          </a:stretch>
        </p:blipFill>
        <p:spPr>
          <a:xfrm>
            <a:off x="4495800" y="1524000"/>
            <a:ext cx="4200525" cy="4200525"/>
          </a:xfrm>
          <a:prstGeom prst="rect">
            <a:avLst/>
          </a:prstGeom>
        </p:spPr>
      </p:pic>
      <p:sp>
        <p:nvSpPr>
          <p:cNvPr id="14" name="TextBox 13"/>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6" name="Rectangle 15"/>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anim calcmode="lin" valueType="num">
                                      <p:cBhvr>
                                        <p:cTn id="7"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3" end="3"/>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243">
                                            <p:txEl>
                                              <p:pRg st="4" end="4"/>
                                            </p:txEl>
                                          </p:spTgt>
                                        </p:tgtEl>
                                        <p:attrNameLst>
                                          <p:attrName>style.visibility</p:attrName>
                                        </p:attrNameLst>
                                      </p:cBhvr>
                                      <p:to>
                                        <p:strVal val="visible"/>
                                      </p:to>
                                    </p:set>
                                    <p:anim calcmode="lin" valueType="num">
                                      <p:cBhvr>
                                        <p:cTn id="12"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ChangeArrowheads="1"/>
          </p:cNvSpPr>
          <p:nvPr/>
        </p:nvSpPr>
        <p:spPr bwMode="auto">
          <a:xfrm>
            <a:off x="304800" y="304800"/>
            <a:ext cx="8534400" cy="1066800"/>
          </a:xfrm>
          <a:prstGeom prst="rect">
            <a:avLst/>
          </a:prstGeom>
          <a:solidFill>
            <a:srgbClr val="FF00FF"/>
          </a:solidFill>
          <a:ln w="9525">
            <a:noFill/>
            <a:miter lim="800000"/>
            <a:headEnd/>
            <a:tailEnd/>
          </a:ln>
          <a:effectLst/>
        </p:spPr>
        <p:txBody>
          <a:bodyPr wrap="none" anchor="ctr"/>
          <a:lstStyle/>
          <a:p>
            <a:endParaRPr lang="en-US"/>
          </a:p>
        </p:txBody>
      </p:sp>
      <p:sp>
        <p:nvSpPr>
          <p:cNvPr id="10242" name="Rectangle 2"/>
          <p:cNvSpPr>
            <a:spLocks noGrp="1" noChangeArrowheads="1"/>
          </p:cNvSpPr>
          <p:nvPr>
            <p:ph type="title"/>
          </p:nvPr>
        </p:nvSpPr>
        <p:spPr>
          <a:xfrm>
            <a:off x="304800" y="304800"/>
            <a:ext cx="8534400" cy="990600"/>
          </a:xfrm>
          <a:effectLst>
            <a:outerShdw dist="53882" dir="2700000" algn="ctr" rotWithShape="0">
              <a:schemeClr val="tx1"/>
            </a:outerShdw>
          </a:effectLst>
        </p:spPr>
        <p:txBody>
          <a:bodyPr/>
          <a:lstStyle/>
          <a:p>
            <a:r>
              <a:rPr lang="en-US" sz="6000" b="1" dirty="0">
                <a:solidFill>
                  <a:srgbClr val="FFFF00"/>
                </a:solidFill>
                <a:effectLst>
                  <a:outerShdw blurRad="38100" dist="38100" dir="2700000" algn="tl">
                    <a:srgbClr val="000000">
                      <a:alpha val="43137"/>
                    </a:srgbClr>
                  </a:outerShdw>
                </a:effectLst>
                <a:cs typeface="Segoe UI" panose="020B0502040204020203" pitchFamily="34" charset="0"/>
              </a:rPr>
              <a:t>Courage Ordered</a:t>
            </a:r>
          </a:p>
        </p:txBody>
      </p:sp>
      <p:pic>
        <p:nvPicPr>
          <p:cNvPr id="10244" name="Picture 4"/>
          <p:cNvPicPr>
            <a:picLocks noChangeAspect="1" noChangeArrowheads="1"/>
          </p:cNvPicPr>
          <p:nvPr/>
        </p:nvPicPr>
        <p:blipFill>
          <a:blip r:embed="rId2" cstate="print"/>
          <a:srcRect/>
          <a:stretch>
            <a:fillRect/>
          </a:stretch>
        </p:blipFill>
        <p:spPr bwMode="auto">
          <a:xfrm>
            <a:off x="4648200" y="1295400"/>
            <a:ext cx="4191000" cy="3657600"/>
          </a:xfrm>
          <a:prstGeom prst="rect">
            <a:avLst/>
          </a:prstGeom>
          <a:noFill/>
          <a:ln w="9525">
            <a:noFill/>
            <a:miter lim="800000"/>
            <a:headEnd/>
            <a:tailEnd/>
          </a:ln>
          <a:effectLst/>
        </p:spPr>
      </p:pic>
      <p:sp>
        <p:nvSpPr>
          <p:cNvPr id="10248" name="Text Box 8"/>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sp>
        <p:nvSpPr>
          <p:cNvPr id="10249" name="Text Box 9"/>
          <p:cNvSpPr txBox="1">
            <a:spLocks noChangeArrowheads="1"/>
          </p:cNvSpPr>
          <p:nvPr/>
        </p:nvSpPr>
        <p:spPr bwMode="auto">
          <a:xfrm>
            <a:off x="5029200" y="1447800"/>
            <a:ext cx="3352800" cy="2893100"/>
          </a:xfrm>
          <a:prstGeom prst="rect">
            <a:avLst/>
          </a:prstGeom>
          <a:noFill/>
          <a:ln w="9525">
            <a:noFill/>
            <a:miter lim="800000"/>
            <a:headEnd/>
            <a:tailEnd/>
          </a:ln>
          <a:effectLst/>
        </p:spPr>
        <p:txBody>
          <a:bodyPr wrap="square">
            <a:spAutoFit/>
          </a:bodyPr>
          <a:lstStyle/>
          <a:p>
            <a:pPr algn="ctr"/>
            <a:r>
              <a:rPr lang="en-US" sz="2600" dirty="0">
                <a:latin typeface="Roboto" pitchFamily="2" charset="0"/>
              </a:rPr>
              <a:t>“And do not fear those who kill the body but cannot kill the soul. But rather fear Him who is able to destroy both soul and body in hell”.</a:t>
            </a:r>
          </a:p>
        </p:txBody>
      </p:sp>
      <p:sp>
        <p:nvSpPr>
          <p:cNvPr id="10" name="Rectangle 9"/>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1" name="Rectangle 10"/>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2" name="Rectangle 11"/>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4" name="TextBox 13"/>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5" name="Rectangle 14"/>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0243" name="Rectangle 3"/>
          <p:cNvSpPr>
            <a:spLocks noGrp="1" noChangeArrowheads="1"/>
          </p:cNvSpPr>
          <p:nvPr>
            <p:ph type="body" idx="1"/>
          </p:nvPr>
        </p:nvSpPr>
        <p:spPr>
          <a:xfrm>
            <a:off x="304800" y="1447800"/>
            <a:ext cx="5029200" cy="5105400"/>
          </a:xfrm>
        </p:spPr>
        <p:txBody>
          <a:bodyPr/>
          <a:lstStyle/>
          <a:p>
            <a:pPr>
              <a:lnSpc>
                <a:spcPct val="90000"/>
              </a:lnSpc>
            </a:pPr>
            <a:r>
              <a:rPr lang="en-US" sz="4000" b="1" dirty="0"/>
              <a:t>New Testament</a:t>
            </a:r>
          </a:p>
          <a:p>
            <a:pPr lvl="1">
              <a:lnSpc>
                <a:spcPct val="90000"/>
              </a:lnSpc>
            </a:pPr>
            <a:r>
              <a:rPr lang="en-US" sz="3600" dirty="0">
                <a:solidFill>
                  <a:srgbClr val="660066"/>
                </a:solidFill>
                <a:cs typeface="Segoe UI Semibold" panose="020B0702040204020203" pitchFamily="34" charset="0"/>
              </a:rPr>
              <a:t>Upon the</a:t>
            </a:r>
            <a:br>
              <a:rPr lang="en-US" sz="3600" dirty="0">
                <a:solidFill>
                  <a:srgbClr val="660066"/>
                </a:solidFill>
                <a:cs typeface="Segoe UI Semibold" panose="020B0702040204020203" pitchFamily="34" charset="0"/>
              </a:rPr>
            </a:br>
            <a:r>
              <a:rPr lang="en-US" sz="3600" dirty="0">
                <a:solidFill>
                  <a:srgbClr val="660066"/>
                </a:solidFill>
                <a:cs typeface="Segoe UI Semibold" panose="020B0702040204020203" pitchFamily="34" charset="0"/>
              </a:rPr>
              <a:t>Disciples</a:t>
            </a:r>
            <a:br>
              <a:rPr lang="en-US" sz="3600" dirty="0">
                <a:solidFill>
                  <a:srgbClr val="660066"/>
                </a:solidFill>
                <a:cs typeface="Segoe UI Semibold" panose="020B0702040204020203" pitchFamily="34" charset="0"/>
              </a:rPr>
            </a:br>
            <a:r>
              <a:rPr lang="en-US" sz="3600" dirty="0">
                <a:solidFill>
                  <a:srgbClr val="660066"/>
                </a:solidFill>
                <a:cs typeface="Segoe UI Semibold" panose="020B0702040204020203" pitchFamily="34" charset="0"/>
              </a:rPr>
              <a:t>of Christ</a:t>
            </a:r>
          </a:p>
          <a:p>
            <a:pPr lvl="2">
              <a:lnSpc>
                <a:spcPct val="90000"/>
              </a:lnSpc>
            </a:pPr>
            <a:r>
              <a:rPr lang="en-US" sz="3200" dirty="0">
                <a:solidFill>
                  <a:srgbClr val="CC0000"/>
                </a:solidFill>
                <a:cs typeface="Segoe UI Semibold" panose="020B0702040204020203" pitchFamily="34" charset="0"/>
              </a:rPr>
              <a:t>Matthew 10:28</a:t>
            </a:r>
          </a:p>
          <a:p>
            <a:pPr lvl="1">
              <a:lnSpc>
                <a:spcPct val="90000"/>
              </a:lnSpc>
            </a:pPr>
            <a:r>
              <a:rPr lang="en-US" sz="3600" dirty="0">
                <a:solidFill>
                  <a:srgbClr val="660066"/>
                </a:solidFill>
                <a:cs typeface="Segoe UI Semibold" panose="020B0702040204020203" pitchFamily="34" charset="0"/>
              </a:rPr>
              <a:t>Ordered by Paul</a:t>
            </a:r>
          </a:p>
          <a:p>
            <a:pPr lvl="2">
              <a:lnSpc>
                <a:spcPct val="90000"/>
              </a:lnSpc>
            </a:pPr>
            <a:r>
              <a:rPr lang="en-US" sz="3200" dirty="0">
                <a:solidFill>
                  <a:srgbClr val="CC0000"/>
                </a:solidFill>
                <a:cs typeface="Segoe UI Semibold" panose="020B0702040204020203" pitchFamily="34" charset="0"/>
              </a:rPr>
              <a:t>1 Corinthians 16:13</a:t>
            </a:r>
          </a:p>
          <a:p>
            <a:pPr lvl="2">
              <a:lnSpc>
                <a:spcPct val="90000"/>
              </a:lnSpc>
            </a:pPr>
            <a:r>
              <a:rPr lang="en-US" sz="3200" dirty="0">
                <a:solidFill>
                  <a:srgbClr val="CC0000"/>
                </a:solidFill>
                <a:cs typeface="Segoe UI Semibold" panose="020B0702040204020203" pitchFamily="34" charset="0"/>
              </a:rPr>
              <a:t>Philippians 1:27-28</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anim calcmode="lin" valueType="num">
                                      <p:cBhvr>
                                        <p:cTn id="7"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3" end="3"/>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243">
                                            <p:txEl>
                                              <p:pRg st="4" end="4"/>
                                            </p:txEl>
                                          </p:spTgt>
                                        </p:tgtEl>
                                        <p:attrNameLst>
                                          <p:attrName>style.visibility</p:attrName>
                                        </p:attrNameLst>
                                      </p:cBhvr>
                                      <p:to>
                                        <p:strVal val="visible"/>
                                      </p:to>
                                    </p:set>
                                    <p:anim calcmode="lin" valueType="num">
                                      <p:cBhvr>
                                        <p:cTn id="12"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anim calcmode="lin" valueType="num">
                                      <p:cBhvr>
                                        <p:cTn id="17" dur="5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1024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533400" y="3505200"/>
            <a:ext cx="8077200" cy="2590800"/>
          </a:xfrm>
          <a:prstGeom prst="roundRect">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2290" name="Rectangle 2"/>
          <p:cNvSpPr>
            <a:spLocks noChangeArrowheads="1"/>
          </p:cNvSpPr>
          <p:nvPr/>
        </p:nvSpPr>
        <p:spPr bwMode="auto">
          <a:xfrm>
            <a:off x="304800" y="304800"/>
            <a:ext cx="8534400" cy="1066800"/>
          </a:xfrm>
          <a:prstGeom prst="rect">
            <a:avLst/>
          </a:prstGeom>
          <a:solidFill>
            <a:srgbClr val="FFFF00"/>
          </a:solidFill>
          <a:ln w="9525">
            <a:noFill/>
            <a:miter lim="800000"/>
            <a:headEnd/>
            <a:tailEnd/>
          </a:ln>
          <a:effectLst/>
        </p:spPr>
        <p:txBody>
          <a:bodyPr wrap="none" anchor="ctr"/>
          <a:lstStyle/>
          <a:p>
            <a:endParaRPr lang="en-US"/>
          </a:p>
        </p:txBody>
      </p:sp>
      <p:sp>
        <p:nvSpPr>
          <p:cNvPr id="12291" name="Rectangle 3"/>
          <p:cNvSpPr>
            <a:spLocks noGrp="1" noChangeArrowheads="1"/>
          </p:cNvSpPr>
          <p:nvPr>
            <p:ph type="title"/>
          </p:nvPr>
        </p:nvSpPr>
        <p:spPr>
          <a:xfrm>
            <a:off x="304800" y="304800"/>
            <a:ext cx="8534400" cy="1066800"/>
          </a:xfrm>
          <a:ln>
            <a:noFill/>
          </a:ln>
          <a:effectLst>
            <a:outerShdw dist="53882" dir="2700000" algn="ctr" rotWithShape="0">
              <a:schemeClr val="tx1"/>
            </a:outerShdw>
          </a:effectLst>
        </p:spPr>
        <p:txBody>
          <a:bodyPr/>
          <a:lstStyle/>
          <a:p>
            <a:r>
              <a:rPr lang="en-US" sz="6000" b="1" dirty="0">
                <a:solidFill>
                  <a:srgbClr val="FF00FF"/>
                </a:solidFill>
                <a:effectLst>
                  <a:outerShdw blurRad="38100" dist="38100" dir="2700000" algn="tl">
                    <a:srgbClr val="000000">
                      <a:alpha val="43137"/>
                    </a:srgbClr>
                  </a:outerShdw>
                </a:effectLst>
                <a:cs typeface="Segoe UI" panose="020B0502040204020203" pitchFamily="34" charset="0"/>
              </a:rPr>
              <a:t>Courage Is Needed</a:t>
            </a:r>
          </a:p>
        </p:txBody>
      </p:sp>
      <p:sp>
        <p:nvSpPr>
          <p:cNvPr id="12292" name="Rectangle 4"/>
          <p:cNvSpPr>
            <a:spLocks noGrp="1" noChangeArrowheads="1"/>
          </p:cNvSpPr>
          <p:nvPr>
            <p:ph type="body" idx="1"/>
          </p:nvPr>
        </p:nvSpPr>
        <p:spPr>
          <a:xfrm>
            <a:off x="304800" y="1447800"/>
            <a:ext cx="8610600" cy="1905000"/>
          </a:xfrm>
        </p:spPr>
        <p:txBody>
          <a:bodyPr/>
          <a:lstStyle/>
          <a:p>
            <a:r>
              <a:rPr lang="en-US" sz="4000" b="1" dirty="0"/>
              <a:t>Must always do what is right</a:t>
            </a:r>
          </a:p>
          <a:p>
            <a:pPr lvl="1"/>
            <a:r>
              <a:rPr lang="en-US" sz="3600" dirty="0">
                <a:solidFill>
                  <a:srgbClr val="660066"/>
                </a:solidFill>
                <a:cs typeface="Segoe UI Semibold" panose="020B0702040204020203" pitchFamily="34" charset="0"/>
              </a:rPr>
              <a:t>Majority are sometimes wrong</a:t>
            </a:r>
          </a:p>
          <a:p>
            <a:pPr lvl="2"/>
            <a:r>
              <a:rPr lang="en-US" sz="3200" dirty="0">
                <a:solidFill>
                  <a:srgbClr val="C00000"/>
                </a:solidFill>
                <a:cs typeface="Segoe UI Semibold" panose="020B0702040204020203" pitchFamily="34" charset="0"/>
              </a:rPr>
              <a:t>Matthew 7:13-14</a:t>
            </a:r>
          </a:p>
        </p:txBody>
      </p:sp>
      <p:sp>
        <p:nvSpPr>
          <p:cNvPr id="12294" name="Text Box 6"/>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sp>
        <p:nvSpPr>
          <p:cNvPr id="12296" name="Text Box 8"/>
          <p:cNvSpPr txBox="1">
            <a:spLocks noChangeArrowheads="1"/>
          </p:cNvSpPr>
          <p:nvPr/>
        </p:nvSpPr>
        <p:spPr bwMode="auto">
          <a:xfrm>
            <a:off x="609600" y="3657600"/>
            <a:ext cx="7924800" cy="2246769"/>
          </a:xfrm>
          <a:prstGeom prst="rect">
            <a:avLst/>
          </a:prstGeom>
          <a:noFill/>
          <a:ln w="9525">
            <a:noFill/>
            <a:miter lim="800000"/>
            <a:headEnd/>
            <a:tailEnd/>
          </a:ln>
          <a:effectLst/>
        </p:spPr>
        <p:txBody>
          <a:bodyPr wrap="square">
            <a:spAutoFit/>
          </a:bodyPr>
          <a:lstStyle/>
          <a:p>
            <a:pPr algn="ctr"/>
            <a:r>
              <a:rPr lang="en-US" sz="2800" dirty="0">
                <a:solidFill>
                  <a:schemeClr val="bg1"/>
                </a:solidFill>
                <a:latin typeface="Roboto" pitchFamily="2" charset="0"/>
              </a:rPr>
              <a:t>“Enter by the narrow gate; for wide is the gate and broad is the way that leads to destruction, and there are many who go in by it. Because narrow is the gate and difficult is the way which leads to life, and there are few who find it.”</a:t>
            </a:r>
          </a:p>
        </p:txBody>
      </p:sp>
      <p:sp>
        <p:nvSpPr>
          <p:cNvPr id="10" name="Rectangle 9"/>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1" name="Rectangle 10"/>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2" name="Rectangle 11"/>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5" name="TextBox 14"/>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6" name="Rectangle 15"/>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2296"/>
                                        </p:tgtEl>
                                        <p:attrNameLst>
                                          <p:attrName>style.visibility</p:attrName>
                                        </p:attrNameLst>
                                      </p:cBhvr>
                                      <p:to>
                                        <p:strVal val="visible"/>
                                      </p:to>
                                    </p:set>
                                    <p:anim calcmode="lin" valueType="num">
                                      <p:cBhvr>
                                        <p:cTn id="11" dur="500" fill="hold"/>
                                        <p:tgtEl>
                                          <p:spTgt spid="12296"/>
                                        </p:tgtEl>
                                        <p:attrNameLst>
                                          <p:attrName>ppt_w</p:attrName>
                                        </p:attrNameLst>
                                      </p:cBhvr>
                                      <p:tavLst>
                                        <p:tav tm="0">
                                          <p:val>
                                            <p:fltVal val="0"/>
                                          </p:val>
                                        </p:tav>
                                        <p:tav tm="100000">
                                          <p:val>
                                            <p:strVal val="#ppt_w"/>
                                          </p:val>
                                        </p:tav>
                                      </p:tavLst>
                                    </p:anim>
                                    <p:anim calcmode="lin" valueType="num">
                                      <p:cBhvr>
                                        <p:cTn id="12" dur="500" fill="hold"/>
                                        <p:tgtEl>
                                          <p:spTgt spid="122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29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72000" y="2743200"/>
            <a:ext cx="4191000" cy="1217235"/>
          </a:xfrm>
          <a:prstGeom prst="rect">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9" name="Rounded Rectangle 18"/>
          <p:cNvSpPr/>
          <p:nvPr/>
        </p:nvSpPr>
        <p:spPr>
          <a:xfrm>
            <a:off x="381000" y="4040565"/>
            <a:ext cx="8382000" cy="2209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3316" name="Rectangle 4"/>
          <p:cNvSpPr>
            <a:spLocks noGrp="1" noChangeArrowheads="1"/>
          </p:cNvSpPr>
          <p:nvPr>
            <p:ph type="body" idx="1"/>
          </p:nvPr>
        </p:nvSpPr>
        <p:spPr>
          <a:xfrm>
            <a:off x="228600" y="1447800"/>
            <a:ext cx="8686800" cy="2438400"/>
          </a:xfrm>
        </p:spPr>
        <p:txBody>
          <a:bodyPr/>
          <a:lstStyle/>
          <a:p>
            <a:r>
              <a:rPr lang="en-US" sz="3600" b="1" dirty="0"/>
              <a:t>Must always do what is right</a:t>
            </a:r>
          </a:p>
          <a:p>
            <a:pPr lvl="1"/>
            <a:r>
              <a:rPr lang="en-US" sz="3600" dirty="0">
                <a:solidFill>
                  <a:srgbClr val="660066"/>
                </a:solidFill>
                <a:cs typeface="Segoe UI Semibold" panose="020B0702040204020203" pitchFamily="34" charset="0"/>
              </a:rPr>
              <a:t>Strength shown with our trust in God</a:t>
            </a:r>
          </a:p>
          <a:p>
            <a:pPr lvl="2"/>
            <a:r>
              <a:rPr lang="en-US" sz="3200" dirty="0">
                <a:solidFill>
                  <a:srgbClr val="C00000"/>
                </a:solidFill>
                <a:cs typeface="Segoe UI Semibold" panose="020B0702040204020203" pitchFamily="34" charset="0"/>
              </a:rPr>
              <a:t>Philippians 4:13</a:t>
            </a:r>
          </a:p>
          <a:p>
            <a:pPr lvl="2"/>
            <a:r>
              <a:rPr lang="en-US" sz="3200" dirty="0">
                <a:solidFill>
                  <a:srgbClr val="C00000"/>
                </a:solidFill>
                <a:cs typeface="Segoe UI Semibold" panose="020B0702040204020203" pitchFamily="34" charset="0"/>
              </a:rPr>
              <a:t>Leviticus 26:8</a:t>
            </a:r>
          </a:p>
        </p:txBody>
      </p:sp>
      <p:sp>
        <p:nvSpPr>
          <p:cNvPr id="13318" name="Text Box 6"/>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sp>
        <p:nvSpPr>
          <p:cNvPr id="13322" name="Text Box 10"/>
          <p:cNvSpPr txBox="1">
            <a:spLocks noChangeArrowheads="1"/>
          </p:cNvSpPr>
          <p:nvPr/>
        </p:nvSpPr>
        <p:spPr bwMode="auto">
          <a:xfrm>
            <a:off x="4572000" y="2667000"/>
            <a:ext cx="4114800" cy="1292662"/>
          </a:xfrm>
          <a:prstGeom prst="rect">
            <a:avLst/>
          </a:prstGeom>
          <a:noFill/>
          <a:ln w="9525">
            <a:noFill/>
            <a:miter lim="800000"/>
            <a:headEnd/>
            <a:tailEnd/>
          </a:ln>
          <a:effectLst/>
        </p:spPr>
        <p:txBody>
          <a:bodyPr wrap="square">
            <a:spAutoFit/>
          </a:bodyPr>
          <a:lstStyle/>
          <a:p>
            <a:pPr algn="ctr">
              <a:spcBef>
                <a:spcPct val="50000"/>
              </a:spcBef>
            </a:pPr>
            <a:r>
              <a:rPr lang="en-US" sz="2600" dirty="0">
                <a:solidFill>
                  <a:schemeClr val="bg1"/>
                </a:solidFill>
                <a:latin typeface="Roboto" pitchFamily="2" charset="0"/>
              </a:rPr>
              <a:t>Bible examples who show us </a:t>
            </a:r>
            <a:r>
              <a:rPr lang="en-US" sz="2600" b="1" dirty="0">
                <a:solidFill>
                  <a:srgbClr val="FFFF00"/>
                </a:solidFill>
                <a:latin typeface="Roboto" pitchFamily="2" charset="0"/>
              </a:rPr>
              <a:t>COURAGE</a:t>
            </a:r>
            <a:r>
              <a:rPr lang="en-US" sz="2600" dirty="0">
                <a:solidFill>
                  <a:schemeClr val="bg1"/>
                </a:solidFill>
                <a:latin typeface="Roboto" pitchFamily="2" charset="0"/>
              </a:rPr>
              <a:t> even while in the minority</a:t>
            </a:r>
          </a:p>
        </p:txBody>
      </p:sp>
      <p:sp>
        <p:nvSpPr>
          <p:cNvPr id="12" name="Rectangle 11"/>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3" name="Rectangle 12"/>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4" name="Rectangle 13"/>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7" name="Rectangle 2"/>
          <p:cNvSpPr>
            <a:spLocks noChangeArrowheads="1"/>
          </p:cNvSpPr>
          <p:nvPr/>
        </p:nvSpPr>
        <p:spPr bwMode="auto">
          <a:xfrm>
            <a:off x="304800" y="304800"/>
            <a:ext cx="8534400" cy="1066800"/>
          </a:xfrm>
          <a:prstGeom prst="rect">
            <a:avLst/>
          </a:prstGeom>
          <a:solidFill>
            <a:srgbClr val="FFFF00"/>
          </a:solidFill>
          <a:ln w="9525">
            <a:noFill/>
            <a:miter lim="800000"/>
            <a:headEnd/>
            <a:tailEnd/>
          </a:ln>
          <a:effectLst/>
        </p:spPr>
        <p:txBody>
          <a:bodyPr wrap="none" anchor="ctr"/>
          <a:lstStyle/>
          <a:p>
            <a:endParaRPr lang="en-US"/>
          </a:p>
        </p:txBody>
      </p:sp>
      <p:sp>
        <p:nvSpPr>
          <p:cNvPr id="18" name="Rectangle 3"/>
          <p:cNvSpPr>
            <a:spLocks noGrp="1" noChangeArrowheads="1"/>
          </p:cNvSpPr>
          <p:nvPr>
            <p:ph type="title"/>
          </p:nvPr>
        </p:nvSpPr>
        <p:spPr>
          <a:xfrm>
            <a:off x="304800" y="304800"/>
            <a:ext cx="8534400" cy="1066800"/>
          </a:xfrm>
          <a:ln>
            <a:noFill/>
          </a:ln>
          <a:effectLst>
            <a:outerShdw dist="53882" dir="2700000" algn="ctr" rotWithShape="0">
              <a:schemeClr val="tx1"/>
            </a:outerShdw>
          </a:effectLst>
        </p:spPr>
        <p:txBody>
          <a:bodyPr/>
          <a:lstStyle/>
          <a:p>
            <a:r>
              <a:rPr lang="en-US" sz="6000" b="1" dirty="0">
                <a:solidFill>
                  <a:srgbClr val="FF00FF"/>
                </a:solidFill>
                <a:effectLst>
                  <a:outerShdw blurRad="38100" dist="38100" dir="2700000" algn="tl">
                    <a:srgbClr val="000000">
                      <a:alpha val="43137"/>
                    </a:srgbClr>
                  </a:outerShdw>
                </a:effectLst>
                <a:cs typeface="Segoe UI" panose="020B0502040204020203" pitchFamily="34" charset="0"/>
              </a:rPr>
              <a:t>Courage Is Needed</a:t>
            </a:r>
          </a:p>
        </p:txBody>
      </p:sp>
      <p:sp>
        <p:nvSpPr>
          <p:cNvPr id="20" name="TextBox 19"/>
          <p:cNvSpPr txBox="1"/>
          <p:nvPr/>
        </p:nvSpPr>
        <p:spPr>
          <a:xfrm>
            <a:off x="533400" y="4038600"/>
            <a:ext cx="8153400" cy="3077766"/>
          </a:xfrm>
          <a:prstGeom prst="rect">
            <a:avLst/>
          </a:prstGeom>
          <a:noFill/>
        </p:spPr>
        <p:txBody>
          <a:bodyPr wrap="square" rtlCol="0">
            <a:spAutoFit/>
          </a:bodyPr>
          <a:lstStyle/>
          <a:p>
            <a:r>
              <a:rPr lang="en-US" sz="2800" b="1" dirty="0">
                <a:latin typeface="Roboto" pitchFamily="2" charset="0"/>
                <a:cs typeface="Segoe UI" panose="020B0502040204020203" pitchFamily="34" charset="0"/>
              </a:rPr>
              <a:t>Joshua and Caleb </a:t>
            </a:r>
            <a:r>
              <a:rPr lang="en-US" sz="2800" dirty="0">
                <a:latin typeface="Roboto" pitchFamily="2" charset="0"/>
                <a:cs typeface="Segoe UI" panose="020B0502040204020203" pitchFamily="34" charset="0"/>
              </a:rPr>
              <a:t>– Numbers 13:30; 14:6f</a:t>
            </a:r>
          </a:p>
          <a:p>
            <a:r>
              <a:rPr lang="en-US" sz="2800" b="1" dirty="0">
                <a:latin typeface="Roboto" pitchFamily="2" charset="0"/>
                <a:cs typeface="Segoe UI" panose="020B0502040204020203" pitchFamily="34" charset="0"/>
              </a:rPr>
              <a:t>Gideon </a:t>
            </a:r>
            <a:r>
              <a:rPr lang="en-US" sz="2800" dirty="0">
                <a:latin typeface="Roboto" pitchFamily="2" charset="0"/>
                <a:cs typeface="Segoe UI" panose="020B0502040204020203" pitchFamily="34" charset="0"/>
              </a:rPr>
              <a:t>– Judges 7:2-12</a:t>
            </a:r>
          </a:p>
          <a:p>
            <a:r>
              <a:rPr lang="en-US" sz="2800" b="1" dirty="0">
                <a:latin typeface="Roboto" pitchFamily="2" charset="0"/>
                <a:cs typeface="Segoe UI" panose="020B0502040204020203" pitchFamily="34" charset="0"/>
              </a:rPr>
              <a:t>Daniel</a:t>
            </a:r>
            <a:r>
              <a:rPr lang="en-US" sz="2800" dirty="0">
                <a:latin typeface="Roboto" pitchFamily="2" charset="0"/>
                <a:cs typeface="Segoe UI" panose="020B0502040204020203" pitchFamily="34" charset="0"/>
              </a:rPr>
              <a:t> – </a:t>
            </a:r>
            <a:r>
              <a:rPr lang="en-US" sz="2800" dirty="0" err="1">
                <a:latin typeface="Roboto" pitchFamily="2" charset="0"/>
                <a:cs typeface="Segoe UI" panose="020B0502040204020203" pitchFamily="34" charset="0"/>
              </a:rPr>
              <a:t>Daniel</a:t>
            </a:r>
            <a:r>
              <a:rPr lang="en-US" sz="2800" dirty="0">
                <a:latin typeface="Roboto" pitchFamily="2" charset="0"/>
                <a:cs typeface="Segoe UI" panose="020B0502040204020203" pitchFamily="34" charset="0"/>
              </a:rPr>
              <a:t> 6:1-23</a:t>
            </a:r>
          </a:p>
          <a:p>
            <a:r>
              <a:rPr lang="en-US" sz="2800" b="1" dirty="0">
                <a:latin typeface="Roboto" pitchFamily="2" charset="0"/>
                <a:cs typeface="Segoe UI" panose="020B0502040204020203" pitchFamily="34" charset="0"/>
              </a:rPr>
              <a:t>Paul</a:t>
            </a:r>
            <a:r>
              <a:rPr lang="en-US" sz="2800" dirty="0">
                <a:latin typeface="Roboto" pitchFamily="2" charset="0"/>
                <a:cs typeface="Segoe UI" panose="020B0502040204020203" pitchFamily="34" charset="0"/>
              </a:rPr>
              <a:t> – 2 Timothy 4:14-18</a:t>
            </a:r>
          </a:p>
          <a:p>
            <a:r>
              <a:rPr lang="en-US" sz="2800" b="1" dirty="0">
                <a:latin typeface="Roboto" pitchFamily="2" charset="0"/>
                <a:cs typeface="Segoe UI" panose="020B0502040204020203" pitchFamily="34" charset="0"/>
              </a:rPr>
              <a:t>Apostles </a:t>
            </a:r>
            <a:r>
              <a:rPr lang="en-US" sz="2800" dirty="0">
                <a:latin typeface="Roboto" pitchFamily="2" charset="0"/>
                <a:cs typeface="Segoe UI" panose="020B0502040204020203" pitchFamily="34" charset="0"/>
              </a:rPr>
              <a:t>– Acts 4:18-20; 5:28-29</a:t>
            </a:r>
          </a:p>
          <a:p>
            <a:endParaRPr lang="en-US" dirty="0"/>
          </a:p>
          <a:p>
            <a:endParaRPr lang="en-US" dirty="0"/>
          </a:p>
          <a:p>
            <a:endParaRPr lang="en-US" dirty="0"/>
          </a:p>
        </p:txBody>
      </p:sp>
      <p:sp>
        <p:nvSpPr>
          <p:cNvPr id="22" name="Bent Arrow 21"/>
          <p:cNvSpPr/>
          <p:nvPr/>
        </p:nvSpPr>
        <p:spPr>
          <a:xfrm rot="10800000">
            <a:off x="7010400" y="3886200"/>
            <a:ext cx="1752600" cy="1905000"/>
          </a:xfrm>
          <a:prstGeom prst="bentArrow">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Roboto" pitchFamily="2" charset="0"/>
            </a:endParaRPr>
          </a:p>
        </p:txBody>
      </p:sp>
      <p:sp>
        <p:nvSpPr>
          <p:cNvPr id="16" name="TextBox 15"/>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23" name="Rectangle 22"/>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3322"/>
                                        </p:tgtEl>
                                        <p:attrNameLst>
                                          <p:attrName>style.visibility</p:attrName>
                                        </p:attrNameLst>
                                      </p:cBhvr>
                                      <p:to>
                                        <p:strVal val="visible"/>
                                      </p:to>
                                    </p:set>
                                    <p:anim calcmode="lin" valueType="num">
                                      <p:cBhvr>
                                        <p:cTn id="15" dur="500" fill="hold"/>
                                        <p:tgtEl>
                                          <p:spTgt spid="13322"/>
                                        </p:tgtEl>
                                        <p:attrNameLst>
                                          <p:attrName>ppt_w</p:attrName>
                                        </p:attrNameLst>
                                      </p:cBhvr>
                                      <p:tavLst>
                                        <p:tav tm="0">
                                          <p:val>
                                            <p:fltVal val="0"/>
                                          </p:val>
                                        </p:tav>
                                        <p:tav tm="100000">
                                          <p:val>
                                            <p:strVal val="#ppt_w"/>
                                          </p:val>
                                        </p:tav>
                                      </p:tavLst>
                                    </p:anim>
                                    <p:anim calcmode="lin" valueType="num">
                                      <p:cBhvr>
                                        <p:cTn id="16" dur="500" fill="hold"/>
                                        <p:tgtEl>
                                          <p:spTgt spid="13322"/>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20">
                                            <p:txEl>
                                              <p:pRg st="0" end="0"/>
                                            </p:txEl>
                                          </p:spTgt>
                                        </p:tgtEl>
                                        <p:attrNameLst>
                                          <p:attrName>style.visibility</p:attrName>
                                        </p:attrNameLst>
                                      </p:cBhvr>
                                      <p:to>
                                        <p:strVal val="visible"/>
                                      </p:to>
                                    </p:set>
                                    <p:anim calcmode="lin" valueType="num">
                                      <p:cBhvr>
                                        <p:cTn id="23"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2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20">
                                            <p:txEl>
                                              <p:pRg st="1" end="1"/>
                                            </p:txEl>
                                          </p:spTgt>
                                        </p:tgtEl>
                                        <p:attrNameLst>
                                          <p:attrName>style.visibility</p:attrName>
                                        </p:attrNameLst>
                                      </p:cBhvr>
                                      <p:to>
                                        <p:strVal val="visible"/>
                                      </p:to>
                                    </p:set>
                                    <p:anim calcmode="lin" valueType="num">
                                      <p:cBhvr>
                                        <p:cTn id="29" dur="500" fill="hold"/>
                                        <p:tgtEl>
                                          <p:spTgt spid="20">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2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20">
                                            <p:txEl>
                                              <p:pRg st="2" end="2"/>
                                            </p:txEl>
                                          </p:spTgt>
                                        </p:tgtEl>
                                        <p:attrNameLst>
                                          <p:attrName>style.visibility</p:attrName>
                                        </p:attrNameLst>
                                      </p:cBhvr>
                                      <p:to>
                                        <p:strVal val="visible"/>
                                      </p:to>
                                    </p:set>
                                    <p:anim calcmode="lin" valueType="num">
                                      <p:cBhvr>
                                        <p:cTn id="35" dur="500" fill="hold"/>
                                        <p:tgtEl>
                                          <p:spTgt spid="20">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2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20">
                                            <p:txEl>
                                              <p:pRg st="3" end="3"/>
                                            </p:txEl>
                                          </p:spTgt>
                                        </p:tgtEl>
                                        <p:attrNameLst>
                                          <p:attrName>style.visibility</p:attrName>
                                        </p:attrNameLst>
                                      </p:cBhvr>
                                      <p:to>
                                        <p:strVal val="visible"/>
                                      </p:to>
                                    </p:set>
                                    <p:anim calcmode="lin" valueType="num">
                                      <p:cBhvr>
                                        <p:cTn id="41" dur="500" fill="hold"/>
                                        <p:tgtEl>
                                          <p:spTgt spid="20">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2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20">
                                            <p:txEl>
                                              <p:pRg st="4" end="4"/>
                                            </p:txEl>
                                          </p:spTgt>
                                        </p:tgtEl>
                                        <p:attrNameLst>
                                          <p:attrName>style.visibility</p:attrName>
                                        </p:attrNameLst>
                                      </p:cBhvr>
                                      <p:to>
                                        <p:strVal val="visible"/>
                                      </p:to>
                                    </p:set>
                                    <p:anim calcmode="lin" valueType="num">
                                      <p:cBhvr>
                                        <p:cTn id="47" dur="500" fill="hold"/>
                                        <p:tgtEl>
                                          <p:spTgt spid="20">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0">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9" grpId="0" animBg="1"/>
      <p:bldP spid="1332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304800"/>
            <a:ext cx="8534400" cy="1066800"/>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a:xfrm>
            <a:off x="304800" y="304800"/>
            <a:ext cx="8534400" cy="1066800"/>
          </a:xfrm>
          <a:effectLst>
            <a:outerShdw dist="53882" dir="2700000" algn="ctr" rotWithShape="0">
              <a:schemeClr val="tx1"/>
            </a:outerShdw>
          </a:effectLst>
        </p:spPr>
        <p:txBody>
          <a:bodyPr/>
          <a:lstStyle/>
          <a:p>
            <a:r>
              <a:rPr lang="en-US" sz="5000" b="1" dirty="0">
                <a:solidFill>
                  <a:schemeClr val="bg1"/>
                </a:solidFill>
                <a:effectLst>
                  <a:outerShdw blurRad="38100" dist="38100" dir="2700000" algn="tl">
                    <a:srgbClr val="000000">
                      <a:alpha val="43137"/>
                    </a:srgbClr>
                  </a:outerShdw>
                </a:effectLst>
                <a:cs typeface="Segoe UI" panose="020B0502040204020203" pitchFamily="34" charset="0"/>
              </a:rPr>
              <a:t>We Are Virtuous When We:</a:t>
            </a:r>
          </a:p>
        </p:txBody>
      </p:sp>
      <p:sp>
        <p:nvSpPr>
          <p:cNvPr id="14340" name="Rectangle 4"/>
          <p:cNvSpPr>
            <a:spLocks noGrp="1" noChangeArrowheads="1"/>
          </p:cNvSpPr>
          <p:nvPr>
            <p:ph type="body" idx="1"/>
          </p:nvPr>
        </p:nvSpPr>
        <p:spPr>
          <a:xfrm>
            <a:off x="304800" y="1447800"/>
            <a:ext cx="5715000" cy="2667000"/>
          </a:xfrm>
        </p:spPr>
        <p:txBody>
          <a:bodyPr/>
          <a:lstStyle/>
          <a:p>
            <a:r>
              <a:rPr lang="en-US" sz="4000" b="1" dirty="0">
                <a:cs typeface="Segoe UI" panose="020B0502040204020203" pitchFamily="34" charset="0"/>
              </a:rPr>
              <a:t>Endure Temptation</a:t>
            </a:r>
          </a:p>
          <a:p>
            <a:pPr lvl="1"/>
            <a:r>
              <a:rPr lang="en-US" sz="3600" dirty="0">
                <a:solidFill>
                  <a:srgbClr val="660066"/>
                </a:solidFill>
                <a:cs typeface="Segoe UI Semibold" panose="020B0702040204020203" pitchFamily="34" charset="0"/>
              </a:rPr>
              <a:t>Temptation endured is</a:t>
            </a:r>
            <a:br>
              <a:rPr lang="en-US" sz="3600" dirty="0">
                <a:solidFill>
                  <a:srgbClr val="660066"/>
                </a:solidFill>
                <a:cs typeface="Segoe UI Semibold" panose="020B0702040204020203" pitchFamily="34" charset="0"/>
              </a:rPr>
            </a:br>
            <a:r>
              <a:rPr lang="en-US" sz="3600" dirty="0">
                <a:solidFill>
                  <a:srgbClr val="660066"/>
                </a:solidFill>
                <a:cs typeface="Segoe UI Semibold" panose="020B0702040204020203" pitchFamily="34" charset="0"/>
              </a:rPr>
              <a:t>for our own good</a:t>
            </a:r>
          </a:p>
          <a:p>
            <a:pPr lvl="2"/>
            <a:r>
              <a:rPr lang="en-US" sz="3200" dirty="0">
                <a:solidFill>
                  <a:srgbClr val="CC0000"/>
                </a:solidFill>
                <a:cs typeface="Segoe UI Semibold" panose="020B0702040204020203" pitchFamily="34" charset="0"/>
              </a:rPr>
              <a:t>James 1:12; 1 Peter 1:6</a:t>
            </a:r>
          </a:p>
        </p:txBody>
      </p:sp>
      <p:sp>
        <p:nvSpPr>
          <p:cNvPr id="14341" name="Text Box 5"/>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sp>
        <p:nvSpPr>
          <p:cNvPr id="11" name="Rectangle 10"/>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2" name="Rectangle 11"/>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3" name="Rectangle 12"/>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pic>
        <p:nvPicPr>
          <p:cNvPr id="15" name="Picture 14" descr="MichaelEinde.jpg"/>
          <p:cNvPicPr>
            <a:picLocks noChangeAspect="1"/>
          </p:cNvPicPr>
          <p:nvPr/>
        </p:nvPicPr>
        <p:blipFill>
          <a:blip r:embed="rId2" cstate="print"/>
          <a:stretch>
            <a:fillRect/>
          </a:stretch>
        </p:blipFill>
        <p:spPr>
          <a:xfrm>
            <a:off x="838200" y="3962400"/>
            <a:ext cx="4343400" cy="2247900"/>
          </a:xfrm>
          <a:prstGeom prst="rect">
            <a:avLst/>
          </a:prstGeom>
        </p:spPr>
      </p:pic>
      <p:pic>
        <p:nvPicPr>
          <p:cNvPr id="16" name="Picture 15" descr="BibleWeb2.jpg"/>
          <p:cNvPicPr>
            <a:picLocks noChangeAspect="1"/>
          </p:cNvPicPr>
          <p:nvPr/>
        </p:nvPicPr>
        <p:blipFill>
          <a:blip r:embed="rId3" cstate="print"/>
          <a:stretch>
            <a:fillRect/>
          </a:stretch>
        </p:blipFill>
        <p:spPr>
          <a:xfrm>
            <a:off x="5891564" y="1524000"/>
            <a:ext cx="2892772" cy="4686300"/>
          </a:xfrm>
          <a:prstGeom prst="rect">
            <a:avLst/>
          </a:prstGeom>
        </p:spPr>
      </p:pic>
      <p:sp>
        <p:nvSpPr>
          <p:cNvPr id="17" name="TextBox 16"/>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8" name="Rectangle 17"/>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04800" y="304800"/>
            <a:ext cx="8534400" cy="1066800"/>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a:xfrm>
            <a:off x="304800" y="304800"/>
            <a:ext cx="8534400" cy="1066800"/>
          </a:xfrm>
          <a:effectLst>
            <a:outerShdw dist="53882" dir="2700000" algn="ctr" rotWithShape="0">
              <a:schemeClr val="tx1"/>
            </a:outerShdw>
          </a:effectLst>
        </p:spPr>
        <p:txBody>
          <a:bodyPr/>
          <a:lstStyle/>
          <a:p>
            <a:r>
              <a:rPr lang="en-US" sz="5000" b="1" dirty="0">
                <a:solidFill>
                  <a:schemeClr val="bg1"/>
                </a:solidFill>
                <a:effectLst>
                  <a:outerShdw blurRad="38100" dist="38100" dir="2700000" algn="tl">
                    <a:srgbClr val="000000">
                      <a:alpha val="43137"/>
                    </a:srgbClr>
                  </a:outerShdw>
                </a:effectLst>
                <a:cs typeface="Segoe UI" panose="020B0502040204020203" pitchFamily="34" charset="0"/>
              </a:rPr>
              <a:t>We Are Virtuous When We:</a:t>
            </a:r>
          </a:p>
        </p:txBody>
      </p:sp>
      <p:sp>
        <p:nvSpPr>
          <p:cNvPr id="14340" name="Rectangle 4"/>
          <p:cNvSpPr>
            <a:spLocks noGrp="1" noChangeArrowheads="1"/>
          </p:cNvSpPr>
          <p:nvPr>
            <p:ph type="body" idx="1"/>
          </p:nvPr>
        </p:nvSpPr>
        <p:spPr>
          <a:xfrm>
            <a:off x="304800" y="1447800"/>
            <a:ext cx="8610600" cy="2057400"/>
          </a:xfrm>
        </p:spPr>
        <p:txBody>
          <a:bodyPr/>
          <a:lstStyle/>
          <a:p>
            <a:r>
              <a:rPr lang="en-US" sz="4000" b="1" dirty="0">
                <a:cs typeface="Segoe UI" panose="020B0502040204020203" pitchFamily="34" charset="0"/>
              </a:rPr>
              <a:t>Have courage to say “NO”</a:t>
            </a:r>
          </a:p>
          <a:p>
            <a:pPr lvl="1"/>
            <a:r>
              <a:rPr lang="en-US" sz="3600" dirty="0">
                <a:solidFill>
                  <a:srgbClr val="660066"/>
                </a:solidFill>
                <a:cs typeface="Segoe UI Semibold" panose="020B0702040204020203" pitchFamily="34" charset="0"/>
              </a:rPr>
              <a:t>Joseph was an example of this</a:t>
            </a:r>
            <a:endParaRPr lang="en-US" sz="3600" dirty="0">
              <a:solidFill>
                <a:srgbClr val="CC0000"/>
              </a:solidFill>
              <a:cs typeface="Segoe UI Semibold" panose="020B0702040204020203" pitchFamily="34" charset="0"/>
            </a:endParaRPr>
          </a:p>
          <a:p>
            <a:pPr lvl="2"/>
            <a:r>
              <a:rPr lang="en-US" sz="2800" dirty="0">
                <a:solidFill>
                  <a:srgbClr val="CC0000"/>
                </a:solidFill>
                <a:cs typeface="Segoe UI Semibold" panose="020B0702040204020203" pitchFamily="34" charset="0"/>
              </a:rPr>
              <a:t> </a:t>
            </a:r>
            <a:r>
              <a:rPr lang="en-US" sz="3200" dirty="0">
                <a:solidFill>
                  <a:srgbClr val="CC0000"/>
                </a:solidFill>
                <a:cs typeface="Segoe UI Semibold" panose="020B0702040204020203" pitchFamily="34" charset="0"/>
              </a:rPr>
              <a:t>Genesis 39:7-9</a:t>
            </a:r>
          </a:p>
        </p:txBody>
      </p:sp>
      <p:sp>
        <p:nvSpPr>
          <p:cNvPr id="14341" name="Text Box 5"/>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pic>
        <p:nvPicPr>
          <p:cNvPr id="14347" name="Picture 11" descr="potiphar's wife"/>
          <p:cNvPicPr>
            <a:picLocks noChangeAspect="1" noChangeArrowheads="1"/>
          </p:cNvPicPr>
          <p:nvPr/>
        </p:nvPicPr>
        <p:blipFill>
          <a:blip r:embed="rId2" cstate="print"/>
          <a:srcRect/>
          <a:stretch>
            <a:fillRect/>
          </a:stretch>
        </p:blipFill>
        <p:spPr bwMode="auto">
          <a:xfrm>
            <a:off x="5715000" y="2819400"/>
            <a:ext cx="3081337" cy="3390900"/>
          </a:xfrm>
          <a:prstGeom prst="rect">
            <a:avLst/>
          </a:prstGeom>
          <a:noFill/>
        </p:spPr>
      </p:pic>
      <p:sp>
        <p:nvSpPr>
          <p:cNvPr id="11" name="Rectangle 10"/>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2" name="Rectangle 11"/>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3" name="Rectangle 12"/>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5" name="Oval 14"/>
          <p:cNvSpPr/>
          <p:nvPr/>
        </p:nvSpPr>
        <p:spPr>
          <a:xfrm>
            <a:off x="914400" y="3429000"/>
            <a:ext cx="3962400" cy="27432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6" name="TextBox 15"/>
          <p:cNvSpPr txBox="1"/>
          <p:nvPr/>
        </p:nvSpPr>
        <p:spPr>
          <a:xfrm>
            <a:off x="1143000" y="3810000"/>
            <a:ext cx="3505200" cy="2062103"/>
          </a:xfrm>
          <a:prstGeom prst="rect">
            <a:avLst/>
          </a:prstGeom>
          <a:noFill/>
        </p:spPr>
        <p:txBody>
          <a:bodyPr wrap="square" rtlCol="0">
            <a:spAutoFit/>
          </a:bodyPr>
          <a:lstStyle/>
          <a:p>
            <a:pPr algn="ctr"/>
            <a:r>
              <a:rPr lang="en-US" sz="3200" dirty="0">
                <a:latin typeface="Roboto" pitchFamily="2" charset="0"/>
                <a:cs typeface="Segoe UI" panose="020B0502040204020203" pitchFamily="34" charset="0"/>
              </a:rPr>
              <a:t>Learn to avoid situations that</a:t>
            </a:r>
            <a:br>
              <a:rPr lang="en-US" sz="3200" dirty="0">
                <a:latin typeface="Roboto" pitchFamily="2" charset="0"/>
                <a:cs typeface="Segoe UI" panose="020B0502040204020203" pitchFamily="34" charset="0"/>
              </a:rPr>
            </a:br>
            <a:r>
              <a:rPr lang="en-US" sz="3200" dirty="0">
                <a:latin typeface="Roboto" pitchFamily="2" charset="0"/>
                <a:cs typeface="Segoe UI" panose="020B0502040204020203" pitchFamily="34" charset="0"/>
              </a:rPr>
              <a:t>will get us into trouble!</a:t>
            </a:r>
          </a:p>
        </p:txBody>
      </p:sp>
      <p:sp>
        <p:nvSpPr>
          <p:cNvPr id="17" name="TextBox 16"/>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8" name="Rectangle 17"/>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04800" y="304800"/>
            <a:ext cx="8534400" cy="1066800"/>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15363" name="Rectangle 3"/>
          <p:cNvSpPr>
            <a:spLocks noGrp="1" noChangeArrowheads="1"/>
          </p:cNvSpPr>
          <p:nvPr>
            <p:ph type="title"/>
          </p:nvPr>
        </p:nvSpPr>
        <p:spPr>
          <a:xfrm>
            <a:off x="304800" y="304800"/>
            <a:ext cx="8534400" cy="1066800"/>
          </a:xfrm>
          <a:effectLst>
            <a:outerShdw dist="53882" dir="2700000" algn="ctr" rotWithShape="0">
              <a:schemeClr val="tx1"/>
            </a:outerShdw>
          </a:effectLst>
        </p:spPr>
        <p:txBody>
          <a:bodyPr/>
          <a:lstStyle/>
          <a:p>
            <a:r>
              <a:rPr lang="en-US" sz="5000" b="1" dirty="0">
                <a:solidFill>
                  <a:schemeClr val="bg1"/>
                </a:solidFill>
                <a:effectLst>
                  <a:outerShdw blurRad="38100" dist="38100" dir="2700000" algn="tl">
                    <a:srgbClr val="000000">
                      <a:alpha val="43137"/>
                    </a:srgbClr>
                  </a:outerShdw>
                </a:effectLst>
                <a:cs typeface="Segoe UI" panose="020B0502040204020203" pitchFamily="34" charset="0"/>
              </a:rPr>
              <a:t>We Are Virtuous When We:</a:t>
            </a:r>
          </a:p>
        </p:txBody>
      </p:sp>
      <p:sp>
        <p:nvSpPr>
          <p:cNvPr id="15364" name="Rectangle 4"/>
          <p:cNvSpPr>
            <a:spLocks noGrp="1" noChangeArrowheads="1"/>
          </p:cNvSpPr>
          <p:nvPr>
            <p:ph type="body" idx="1"/>
          </p:nvPr>
        </p:nvSpPr>
        <p:spPr>
          <a:xfrm>
            <a:off x="304800" y="1447800"/>
            <a:ext cx="8610600" cy="3200400"/>
          </a:xfrm>
        </p:spPr>
        <p:txBody>
          <a:bodyPr/>
          <a:lstStyle/>
          <a:p>
            <a:r>
              <a:rPr lang="en-US" sz="4000" b="1" dirty="0"/>
              <a:t>Have courage to reprove</a:t>
            </a:r>
            <a:br>
              <a:rPr lang="en-US" sz="4000" b="1" dirty="0"/>
            </a:br>
            <a:r>
              <a:rPr lang="en-US" sz="4000" b="1" dirty="0"/>
              <a:t>those who sin</a:t>
            </a:r>
          </a:p>
          <a:p>
            <a:pPr lvl="1"/>
            <a:r>
              <a:rPr lang="en-US" sz="3600" dirty="0">
                <a:solidFill>
                  <a:srgbClr val="660066"/>
                </a:solidFill>
                <a:cs typeface="Segoe UI Semibold" panose="020B0702040204020203" pitchFamily="34" charset="0"/>
              </a:rPr>
              <a:t>Takes courage to confront the problem</a:t>
            </a:r>
          </a:p>
          <a:p>
            <a:pPr lvl="2"/>
            <a:r>
              <a:rPr lang="en-US" sz="3200" dirty="0">
                <a:solidFill>
                  <a:srgbClr val="CC0000"/>
                </a:solidFill>
                <a:cs typeface="Segoe UI Semibold" panose="020B0702040204020203" pitchFamily="34" charset="0"/>
              </a:rPr>
              <a:t>Titus 1:13</a:t>
            </a:r>
            <a:endParaRPr lang="en-US" sz="3200" dirty="0">
              <a:solidFill>
                <a:srgbClr val="660066"/>
              </a:solidFill>
              <a:cs typeface="Segoe UI Semibold" panose="020B0702040204020203" pitchFamily="34" charset="0"/>
            </a:endParaRPr>
          </a:p>
        </p:txBody>
      </p:sp>
      <p:sp>
        <p:nvSpPr>
          <p:cNvPr id="15365" name="Text Box 5"/>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endParaRPr lang="en-US"/>
          </a:p>
        </p:txBody>
      </p:sp>
      <p:sp>
        <p:nvSpPr>
          <p:cNvPr id="12" name="Rectangle 11"/>
          <p:cNvSpPr/>
          <p:nvPr/>
        </p:nvSpPr>
        <p:spPr>
          <a:xfrm>
            <a:off x="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3" name="Rectangle 12"/>
          <p:cNvSpPr/>
          <p:nvPr/>
        </p:nvSpPr>
        <p:spPr>
          <a:xfrm>
            <a:off x="8915400" y="0"/>
            <a:ext cx="228600" cy="68580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
        <p:nvSpPr>
          <p:cNvPr id="14" name="Rectangle 13"/>
          <p:cNvSpPr/>
          <p:nvPr/>
        </p:nvSpPr>
        <p:spPr>
          <a:xfrm>
            <a:off x="0" y="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pic>
        <p:nvPicPr>
          <p:cNvPr id="16" name="Picture 15" descr="z213329223.jpg"/>
          <p:cNvPicPr>
            <a:picLocks noChangeAspect="1"/>
          </p:cNvPicPr>
          <p:nvPr/>
        </p:nvPicPr>
        <p:blipFill>
          <a:blip r:embed="rId2" cstate="print"/>
          <a:stretch>
            <a:fillRect/>
          </a:stretch>
        </p:blipFill>
        <p:spPr>
          <a:xfrm>
            <a:off x="3886200" y="3448051"/>
            <a:ext cx="4876800" cy="2762250"/>
          </a:xfrm>
          <a:prstGeom prst="rect">
            <a:avLst/>
          </a:prstGeom>
        </p:spPr>
      </p:pic>
      <p:pic>
        <p:nvPicPr>
          <p:cNvPr id="17" name="Picture 16" descr="Bible9.jpg"/>
          <p:cNvPicPr>
            <a:picLocks noChangeAspect="1"/>
          </p:cNvPicPr>
          <p:nvPr/>
        </p:nvPicPr>
        <p:blipFill>
          <a:blip r:embed="rId3" cstate="print"/>
          <a:stretch>
            <a:fillRect/>
          </a:stretch>
        </p:blipFill>
        <p:spPr>
          <a:xfrm>
            <a:off x="381000" y="4572000"/>
            <a:ext cx="3352800" cy="1638300"/>
          </a:xfrm>
          <a:prstGeom prst="rect">
            <a:avLst/>
          </a:prstGeom>
        </p:spPr>
      </p:pic>
      <p:sp>
        <p:nvSpPr>
          <p:cNvPr id="18" name="TextBox 17"/>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Roboto" pitchFamily="2" charset="0"/>
                <a:cs typeface="Segoe UI" panose="020B0502040204020203" pitchFamily="34" charset="0"/>
              </a:rPr>
              <a:t>Richie Thetford						          www.thetfordcountry.com</a:t>
            </a:r>
          </a:p>
        </p:txBody>
      </p:sp>
      <p:sp>
        <p:nvSpPr>
          <p:cNvPr id="19" name="Rectangle 18"/>
          <p:cNvSpPr/>
          <p:nvPr/>
        </p:nvSpPr>
        <p:spPr>
          <a:xfrm>
            <a:off x="0" y="6324600"/>
            <a:ext cx="9144000" cy="228600"/>
          </a:xfrm>
          <a:prstGeom prst="rect">
            <a:avLst/>
          </a:prstGeom>
          <a:solidFill>
            <a:srgbClr val="D00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BLUSH</Template>
  <TotalTime>801</TotalTime>
  <Words>524</Words>
  <Application>Microsoft Office PowerPoint</Application>
  <PresentationFormat>On-screen Show (4:3)</PresentationFormat>
  <Paragraphs>94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AvantGarde Md BT</vt:lpstr>
      <vt:lpstr>Roboto</vt:lpstr>
      <vt:lpstr>Roboto Bk</vt:lpstr>
      <vt:lpstr>Segoe UI</vt:lpstr>
      <vt:lpstr>Segoe UI Semibold</vt:lpstr>
      <vt:lpstr>Default Design</vt:lpstr>
      <vt:lpstr>PowerPoint Presentation</vt:lpstr>
      <vt:lpstr>Ralph Waldo Emerson</vt:lpstr>
      <vt:lpstr>Courage Ordered</vt:lpstr>
      <vt:lpstr>Courage Ordered</vt:lpstr>
      <vt:lpstr>Courage Is Needed</vt:lpstr>
      <vt:lpstr>Courage Is Needed</vt:lpstr>
      <vt:lpstr>We Are Virtuous When We:</vt:lpstr>
      <vt:lpstr>We Are Virtuous When We:</vt:lpstr>
      <vt:lpstr>We Are Virtuous When We:</vt:lpstr>
      <vt:lpstr>We Are Virtuous When We:</vt:lpstr>
      <vt:lpstr>We Are Virtuous When We:</vt:lpstr>
      <vt:lpstr>The Results of Virtue</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VIRTUE</dc:title>
  <dc:creator>HP Authorized Customer</dc:creator>
  <cp:lastModifiedBy>Richard Thetford</cp:lastModifiedBy>
  <cp:revision>45</cp:revision>
  <dcterms:created xsi:type="dcterms:W3CDTF">2007-01-16T19:44:16Z</dcterms:created>
  <dcterms:modified xsi:type="dcterms:W3CDTF">2016-03-06T04:24:18Z</dcterms:modified>
</cp:coreProperties>
</file>