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1"/>
  </p:notesMasterIdLst>
  <p:handoutMasterIdLst>
    <p:handoutMasterId r:id="rId12"/>
  </p:handoutMasterIdLst>
  <p:sldIdLst>
    <p:sldId id="266" r:id="rId2"/>
    <p:sldId id="282" r:id="rId3"/>
    <p:sldId id="283" r:id="rId4"/>
    <p:sldId id="284" r:id="rId5"/>
    <p:sldId id="285" r:id="rId6"/>
    <p:sldId id="286" r:id="rId7"/>
    <p:sldId id="287" r:id="rId8"/>
    <p:sldId id="289" r:id="rId9"/>
    <p:sldId id="290" r:id="rId10"/>
  </p:sldIdLst>
  <p:sldSz cx="9144000" cy="6858000" type="screen4x3"/>
  <p:notesSz cx="9117013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7C9FF"/>
    <a:srgbClr val="9B9BFF"/>
    <a:srgbClr val="FF0000"/>
    <a:srgbClr val="FFCD9B"/>
    <a:srgbClr val="003A00"/>
    <a:srgbClr val="660066"/>
    <a:srgbClr val="BE05FF"/>
    <a:srgbClr val="9900CC"/>
    <a:srgbClr val="E7A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04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2A0582C-4A80-49CB-8B21-E95DAA1A73A2}" type="slidenum">
              <a:rPr lang="en-US">
                <a:latin typeface="Calibri" panose="020F0502020204030204" pitchFamily="34" charset="0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51288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64138" y="0"/>
            <a:ext cx="3951287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F8B6D-06DD-49C0-9457-8F1522B60122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14663" y="857250"/>
            <a:ext cx="3087687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1225" y="3300413"/>
            <a:ext cx="7294563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51288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64138" y="6513513"/>
            <a:ext cx="3951287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EBF04-AB77-4E1A-AD33-02BFD6593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6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EBF04-AB77-4E1A-AD33-02BFD6593A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0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7499D-5629-4B3A-A708-F1F17C865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7FBFF-6D0C-43E2-A802-41CB2C342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D23EE-3C34-454D-AA4E-0CE8B952D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7B5297-378F-4CE7-8698-FB1E31A9A7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85F2E-965C-4DC3-B509-426797F0B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50581-D1AB-4950-B958-D9CE65D2C5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D99DB-FF28-4726-A873-866A9E77E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C73CF-14BA-4A16-B6A9-F6EC3A7E7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663DB-3099-41E5-9E76-733A068C0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9B399-74A9-42EA-9497-F8C86ED52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75366-02DF-44C8-A2D4-6A56F030C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D49FA-E894-44B5-9EA6-6BF78F338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C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2B38D007-3781-4F37-BB8A-FA48DCA865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28600" y="2590800"/>
            <a:ext cx="8686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800" dirty="0">
                <a:latin typeface="Calibri" panose="020F0502020204030204" pitchFamily="34" charset="0"/>
                <a:cs typeface="Segoe UI" panose="020B0502040204020203" pitchFamily="34" charset="0"/>
              </a:rPr>
              <a:t>Most think of love as the outward acts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457200" y="3276600"/>
            <a:ext cx="3810000" cy="2209800"/>
          </a:xfrm>
          <a:prstGeom prst="rect">
            <a:avLst/>
          </a:prstGeom>
          <a:solidFill>
            <a:schemeClr val="accent2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457200" y="3286542"/>
            <a:ext cx="3810000" cy="212365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rgbClr val="A7C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The gift of the Father was the act of </a:t>
            </a: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love</a:t>
            </a:r>
          </a:p>
        </p:txBody>
      </p:sp>
      <p:pic>
        <p:nvPicPr>
          <p:cNvPr id="86033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130550"/>
            <a:ext cx="434340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4876800" y="3276600"/>
            <a:ext cx="3581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cs typeface="Segoe UI" panose="020B0502040204020203" pitchFamily="34" charset="0"/>
              </a:rPr>
              <a:t>“For God </a:t>
            </a:r>
            <a:r>
              <a:rPr lang="en-US" sz="2600" b="1" dirty="0">
                <a:latin typeface="Calibri" panose="020F0502020204030204" pitchFamily="34" charset="0"/>
                <a:cs typeface="Segoe UI" panose="020B0502040204020203" pitchFamily="34" charset="0"/>
              </a:rPr>
              <a:t>so loved the world</a:t>
            </a:r>
            <a:r>
              <a:rPr lang="en-US" sz="2600" dirty="0">
                <a:latin typeface="Calibri" panose="020F0502020204030204" pitchFamily="34" charset="0"/>
                <a:cs typeface="Segoe UI" panose="020B0502040204020203" pitchFamily="34" charset="0"/>
              </a:rPr>
              <a:t> that He gave His only begotten Son, that whoever believes in Him should not perish but have everlasting life.”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457200" y="5486400"/>
            <a:ext cx="3810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John 3:16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57200" y="457200"/>
            <a:ext cx="82296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57200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Christian Characteristics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2057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rgbClr val="000000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</a:rPr>
              <a:t>2 Peter 1:5-10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9" grpId="0" animBg="1"/>
      <p:bldP spid="86032" grpId="0"/>
      <p:bldP spid="86034" grpId="0"/>
      <p:bldP spid="860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/>
              <a:t>Promises shown:</a:t>
            </a:r>
          </a:p>
          <a:p>
            <a:pPr lvl="1">
              <a:lnSpc>
                <a:spcPct val="90000"/>
              </a:lnSpc>
            </a:pPr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God dwells in us</a:t>
            </a:r>
          </a:p>
          <a:p>
            <a:pPr lvl="2">
              <a:lnSpc>
                <a:spcPct val="90000"/>
              </a:lnSpc>
            </a:pPr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John 4:16</a:t>
            </a:r>
          </a:p>
          <a:p>
            <a:pPr lvl="1">
              <a:lnSpc>
                <a:spcPct val="90000"/>
              </a:lnSpc>
            </a:pPr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Heirs of the kingdom</a:t>
            </a:r>
          </a:p>
          <a:p>
            <a:pPr lvl="2">
              <a:lnSpc>
                <a:spcPct val="90000"/>
              </a:lnSpc>
            </a:pPr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James 2:5</a:t>
            </a:r>
          </a:p>
          <a:p>
            <a:pPr lvl="1">
              <a:lnSpc>
                <a:spcPct val="90000"/>
              </a:lnSpc>
            </a:pPr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Receive the crown of life</a:t>
            </a:r>
          </a:p>
          <a:p>
            <a:pPr lvl="2">
              <a:lnSpc>
                <a:spcPct val="90000"/>
              </a:lnSpc>
            </a:pPr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James 1:12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381000" y="1600200"/>
            <a:ext cx="8305800" cy="685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2F57B"/>
              </a:solidFill>
            </a:endParaRPr>
          </a:p>
        </p:txBody>
      </p:sp>
      <p:sp>
        <p:nvSpPr>
          <p:cNvPr id="102416" name="WordArt 16"/>
          <p:cNvSpPr>
            <a:spLocks noChangeArrowheads="1" noChangeShapeType="1" noTextEdit="1"/>
          </p:cNvSpPr>
          <p:nvPr/>
        </p:nvSpPr>
        <p:spPr bwMode="auto">
          <a:xfrm>
            <a:off x="533400" y="1676400"/>
            <a:ext cx="8077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CC"/>
                </a:solidFill>
                <a:effectLst>
                  <a:outerShdw dist="53882" dir="2700000" algn="ctr" rotWithShape="0">
                    <a:schemeClr val="bg1"/>
                  </a:outerShdw>
                </a:effectLst>
                <a:latin typeface="Calibri" panose="020F0502020204030204" pitchFamily="34" charset="0"/>
                <a:cs typeface="Segoe UI Semibold" panose="020B0702040204020203" pitchFamily="34" charset="0"/>
              </a:rPr>
              <a:t>1 Corinthians 13:1-13</a:t>
            </a:r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chemeClr val="accent2"/>
          </a:solidFill>
          <a:ln/>
          <a:effectLst/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Importance of Christian Love</a:t>
            </a:r>
          </a:p>
        </p:txBody>
      </p:sp>
      <p:pic>
        <p:nvPicPr>
          <p:cNvPr id="18" name="Picture 17" descr="you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400800" y="2354714"/>
            <a:ext cx="2286000" cy="4046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5" grpId="0" animBg="1"/>
      <p:bldP spid="1024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82000" cy="4953000"/>
          </a:xfrm>
        </p:spPr>
        <p:txBody>
          <a:bodyPr/>
          <a:lstStyle/>
          <a:p>
            <a:r>
              <a:rPr lang="en-US" sz="3600" b="1" dirty="0">
                <a:cs typeface="Segoe UI" panose="020B0502040204020203" pitchFamily="34" charset="0"/>
              </a:rPr>
              <a:t>Patience</a:t>
            </a:r>
          </a:p>
          <a:p>
            <a:pPr lvl="1"/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“suffers long”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Corinthians 13:4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Peter 2:19-21</a:t>
            </a:r>
          </a:p>
          <a:p>
            <a:r>
              <a:rPr lang="en-US" sz="3600" b="1" dirty="0">
                <a:cs typeface="Segoe UI" panose="020B0502040204020203" pitchFamily="34" charset="0"/>
              </a:rPr>
              <a:t>Kindness</a:t>
            </a:r>
          </a:p>
          <a:p>
            <a:pPr lvl="1"/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“is kind”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Ephesians 4:32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Corinthians 8:12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chemeClr val="accent2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Characteristics of Christian Love</a:t>
            </a:r>
          </a:p>
        </p:txBody>
      </p:sp>
      <p:pic>
        <p:nvPicPr>
          <p:cNvPr id="16" name="Picture 15" descr="patience_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600200"/>
            <a:ext cx="3359175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kindness_10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23840" y="3810000"/>
            <a:ext cx="3362960" cy="2522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82000" cy="4953000"/>
          </a:xfrm>
        </p:spPr>
        <p:txBody>
          <a:bodyPr/>
          <a:lstStyle/>
          <a:p>
            <a:r>
              <a:rPr lang="en-US" sz="3600" b="1" dirty="0">
                <a:cs typeface="Segoe UI" panose="020B0502040204020203" pitchFamily="34" charset="0"/>
              </a:rPr>
              <a:t>Liberality</a:t>
            </a:r>
          </a:p>
          <a:p>
            <a:pPr lvl="1"/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“does not envy”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Romans 12:15</a:t>
            </a:r>
          </a:p>
          <a:p>
            <a:r>
              <a:rPr lang="en-US" sz="3600" b="1" dirty="0">
                <a:cs typeface="Segoe UI" panose="020B0502040204020203" pitchFamily="34" charset="0"/>
              </a:rPr>
              <a:t>Humility</a:t>
            </a:r>
          </a:p>
          <a:p>
            <a:pPr lvl="1"/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“does not brag and is not arrogant”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Proverbs 16:18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Matthew 18:1-4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chemeClr val="accent2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Characteristics of Christian Love</a:t>
            </a:r>
          </a:p>
        </p:txBody>
      </p:sp>
      <p:pic>
        <p:nvPicPr>
          <p:cNvPr id="16" name="Picture 15" descr="bible-stud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771650"/>
            <a:ext cx="3962400" cy="2114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Humil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593413"/>
            <a:ext cx="2895600" cy="1704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82000" cy="4953000"/>
          </a:xfrm>
        </p:spPr>
        <p:txBody>
          <a:bodyPr/>
          <a:lstStyle/>
          <a:p>
            <a:r>
              <a:rPr lang="en-US" sz="3600" b="1" dirty="0"/>
              <a:t>Courtesy</a:t>
            </a:r>
          </a:p>
          <a:p>
            <a:pPr lvl="1"/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“does not behave rudely”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Corinthians 13:5</a:t>
            </a:r>
          </a:p>
          <a:p>
            <a:r>
              <a:rPr lang="en-US" sz="3600" b="1" dirty="0"/>
              <a:t>Unselfish</a:t>
            </a:r>
          </a:p>
          <a:p>
            <a:pPr lvl="1"/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“does not seek its own”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Philippians 2:4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Corinthians 10:33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chemeClr val="accent2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Characteristics of Christian Love</a:t>
            </a:r>
          </a:p>
        </p:txBody>
      </p:sp>
      <p:pic>
        <p:nvPicPr>
          <p:cNvPr id="16" name="Picture 15" descr="Bibl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676399"/>
            <a:ext cx="2895600" cy="1828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k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581400"/>
            <a:ext cx="32004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82000" cy="4953000"/>
          </a:xfrm>
        </p:spPr>
        <p:txBody>
          <a:bodyPr/>
          <a:lstStyle/>
          <a:p>
            <a:r>
              <a:rPr lang="en-US" sz="3600" b="1" dirty="0">
                <a:cs typeface="Segoe UI" panose="020B0502040204020203" pitchFamily="34" charset="0"/>
              </a:rPr>
              <a:t>Good Temper</a:t>
            </a:r>
          </a:p>
          <a:p>
            <a:pPr lvl="1"/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“is not provoked”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Proverbs 16:32</a:t>
            </a:r>
          </a:p>
          <a:p>
            <a:r>
              <a:rPr lang="en-US" sz="3600" b="1" dirty="0">
                <a:cs typeface="Segoe UI" panose="020B0502040204020203" pitchFamily="34" charset="0"/>
              </a:rPr>
              <a:t>Justice</a:t>
            </a:r>
          </a:p>
          <a:p>
            <a:pPr lvl="1"/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“thinks no evil”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Proverbs 10:12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Proverbs 17:9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chemeClr val="accent2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Characteristics of Christian Love</a:t>
            </a:r>
          </a:p>
        </p:txBody>
      </p:sp>
      <p:pic>
        <p:nvPicPr>
          <p:cNvPr id="17" name="Picture 16" descr="4189954778_255dfacfb8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676400"/>
            <a:ext cx="3657600" cy="1704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 descr="Bible_Reduc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733800"/>
            <a:ext cx="3666767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82000" cy="4953000"/>
          </a:xfrm>
        </p:spPr>
        <p:txBody>
          <a:bodyPr/>
          <a:lstStyle/>
          <a:p>
            <a:r>
              <a:rPr lang="en-US" sz="3600" b="1" dirty="0">
                <a:cs typeface="Segoe UI" panose="020B0502040204020203" pitchFamily="34" charset="0"/>
              </a:rPr>
              <a:t>Righteousness</a:t>
            </a:r>
          </a:p>
          <a:p>
            <a:pPr lvl="1"/>
            <a:r>
              <a:rPr lang="en-US" sz="3400" dirty="0">
                <a:solidFill>
                  <a:srgbClr val="0000CC"/>
                </a:solidFill>
                <a:cs typeface="Segoe UI Semibold" panose="020B0702040204020203" pitchFamily="34" charset="0"/>
              </a:rPr>
              <a:t>“rejoices in the truth”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Corinthians 13:6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2 John 4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chemeClr val="accent2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Characteristics of Christian Love</a:t>
            </a:r>
          </a:p>
        </p:txBody>
      </p:sp>
      <p:pic>
        <p:nvPicPr>
          <p:cNvPr id="17" name="Picture 16" descr="iStock_000006141183X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294888"/>
            <a:ext cx="4191000" cy="2901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438400"/>
            <a:ext cx="8382000" cy="4114800"/>
          </a:xfrm>
        </p:spPr>
        <p:txBody>
          <a:bodyPr/>
          <a:lstStyle/>
          <a:p>
            <a:r>
              <a:rPr lang="en-US" sz="4000" b="1" dirty="0">
                <a:cs typeface="Segoe UI" panose="020B0502040204020203" pitchFamily="34" charset="0"/>
              </a:rPr>
              <a:t>Bears all things</a:t>
            </a:r>
          </a:p>
          <a:p>
            <a:r>
              <a:rPr lang="en-US" sz="4000" b="1" dirty="0">
                <a:cs typeface="Segoe UI" panose="020B0502040204020203" pitchFamily="34" charset="0"/>
              </a:rPr>
              <a:t>Believes all things</a:t>
            </a:r>
          </a:p>
          <a:p>
            <a:r>
              <a:rPr lang="en-US" sz="4000" b="1" dirty="0">
                <a:cs typeface="Segoe UI" panose="020B0502040204020203" pitchFamily="34" charset="0"/>
              </a:rPr>
              <a:t>Hopes all things</a:t>
            </a:r>
          </a:p>
          <a:p>
            <a:r>
              <a:rPr lang="en-US" sz="4000" b="1" dirty="0">
                <a:cs typeface="Segoe UI" panose="020B0502040204020203" pitchFamily="34" charset="0"/>
              </a:rPr>
              <a:t>Endures all things</a:t>
            </a:r>
          </a:p>
          <a:p>
            <a:r>
              <a:rPr lang="en-US" sz="4000" b="1" dirty="0">
                <a:cs typeface="Segoe UI" panose="020B0502040204020203" pitchFamily="34" charset="0"/>
              </a:rPr>
              <a:t>Never fails</a:t>
            </a:r>
            <a:endParaRPr lang="en-US" sz="4000" b="1" dirty="0">
              <a:solidFill>
                <a:srgbClr val="AC0046"/>
              </a:solidFill>
              <a:cs typeface="Segoe UI" panose="020B0502040204020203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AutoShape 10"/>
          <p:cNvSpPr>
            <a:spLocks noChangeArrowheads="1"/>
          </p:cNvSpPr>
          <p:nvPr/>
        </p:nvSpPr>
        <p:spPr bwMode="auto">
          <a:xfrm>
            <a:off x="381000" y="1676400"/>
            <a:ext cx="8305800" cy="685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2F57B"/>
              </a:solidFill>
            </a:endParaRPr>
          </a:p>
        </p:txBody>
      </p:sp>
      <p:sp>
        <p:nvSpPr>
          <p:cNvPr id="117771" name="WordArt 11"/>
          <p:cNvSpPr>
            <a:spLocks noChangeArrowheads="1" noChangeShapeType="1" noTextEdit="1"/>
          </p:cNvSpPr>
          <p:nvPr/>
        </p:nvSpPr>
        <p:spPr bwMode="auto">
          <a:xfrm>
            <a:off x="457200" y="1771650"/>
            <a:ext cx="81534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CC"/>
                </a:solidFill>
                <a:effectLst>
                  <a:outerShdw dist="53882" dir="2700000" algn="ctr" rotWithShape="0">
                    <a:schemeClr val="bg1"/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1 Corinthians 13:7-8</a:t>
            </a:r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chemeClr val="accent2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Summary</a:t>
            </a:r>
          </a:p>
        </p:txBody>
      </p:sp>
      <p:pic>
        <p:nvPicPr>
          <p:cNvPr id="17" name="Picture 16" descr="woman study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362200"/>
            <a:ext cx="2825298" cy="3898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nimBg="1"/>
      <p:bldP spid="1177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124200"/>
            <a:ext cx="8382000" cy="2286000"/>
          </a:xfrm>
        </p:spPr>
        <p:txBody>
          <a:bodyPr/>
          <a:lstStyle/>
          <a:p>
            <a:r>
              <a:rPr lang="en-US" sz="4000" b="1" dirty="0">
                <a:cs typeface="Segoe UI" panose="020B0502040204020203" pitchFamily="34" charset="0"/>
              </a:rPr>
              <a:t>Faith will turn into reality</a:t>
            </a:r>
          </a:p>
          <a:p>
            <a:r>
              <a:rPr lang="en-US" sz="4000" b="1" dirty="0">
                <a:cs typeface="Segoe UI" panose="020B0502040204020203" pitchFamily="34" charset="0"/>
              </a:rPr>
              <a:t>Hope will be realized</a:t>
            </a:r>
          </a:p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Love will endure forever!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5334000"/>
            <a:ext cx="9144000" cy="1524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AutoShape 10"/>
          <p:cNvSpPr>
            <a:spLocks noChangeArrowheads="1"/>
          </p:cNvSpPr>
          <p:nvPr/>
        </p:nvSpPr>
        <p:spPr bwMode="auto">
          <a:xfrm>
            <a:off x="304800" y="1676400"/>
            <a:ext cx="8534400" cy="685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2F57B"/>
              </a:solidFill>
            </a:endParaRPr>
          </a:p>
        </p:txBody>
      </p:sp>
      <p:sp>
        <p:nvSpPr>
          <p:cNvPr id="118795" name="WordArt 11"/>
          <p:cNvSpPr>
            <a:spLocks noChangeArrowheads="1" noChangeShapeType="1" noTextEdit="1"/>
          </p:cNvSpPr>
          <p:nvPr/>
        </p:nvSpPr>
        <p:spPr bwMode="auto">
          <a:xfrm>
            <a:off x="533400" y="1752600"/>
            <a:ext cx="8077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Love</a:t>
            </a:r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 is the greatest!</a:t>
            </a:r>
          </a:p>
        </p:txBody>
      </p:sp>
      <p:sp>
        <p:nvSpPr>
          <p:cNvPr id="118797" name="WordArt 13"/>
          <p:cNvSpPr>
            <a:spLocks noChangeArrowheads="1" noChangeShapeType="1" noTextEdit="1"/>
          </p:cNvSpPr>
          <p:nvPr/>
        </p:nvSpPr>
        <p:spPr bwMode="auto">
          <a:xfrm>
            <a:off x="2362200" y="2438400"/>
            <a:ext cx="441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CC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WHY?</a:t>
            </a:r>
          </a:p>
        </p:txBody>
      </p:sp>
      <p:sp>
        <p:nvSpPr>
          <p:cNvPr id="118799" name="WordArt 15"/>
          <p:cNvSpPr>
            <a:spLocks noChangeArrowheads="1" noChangeShapeType="1" noTextEdit="1"/>
          </p:cNvSpPr>
          <p:nvPr/>
        </p:nvSpPr>
        <p:spPr bwMode="auto">
          <a:xfrm>
            <a:off x="533400" y="5486400"/>
            <a:ext cx="8001000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“it never fails”</a:t>
            </a:r>
          </a:p>
        </p:txBody>
      </p:sp>
      <p:sp>
        <p:nvSpPr>
          <p:cNvPr id="17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chemeClr val="accent2"/>
          </a:solidFill>
          <a:ln/>
          <a:effectLst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Conclusion</a:t>
            </a:r>
          </a:p>
        </p:txBody>
      </p:sp>
      <p:pic>
        <p:nvPicPr>
          <p:cNvPr id="18" name="Picture 17" descr="Bib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2438400"/>
            <a:ext cx="1828354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animBg="1"/>
      <p:bldP spid="118795" grpId="0" animBg="1"/>
      <p:bldP spid="118797" grpId="0" animBg="1"/>
      <p:bldP spid="11879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1068</TotalTime>
  <Words>266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AvantGarde Md BT</vt:lpstr>
      <vt:lpstr>Calibri</vt:lpstr>
      <vt:lpstr>Segoe UI</vt:lpstr>
      <vt:lpstr>Segoe UI Semibold</vt:lpstr>
      <vt:lpstr>Tahoma</vt:lpstr>
      <vt:lpstr>Default Design</vt:lpstr>
      <vt:lpstr>PowerPoint Presentation</vt:lpstr>
      <vt:lpstr>Importance of Christian Love</vt:lpstr>
      <vt:lpstr>Characteristics of Christian Love</vt:lpstr>
      <vt:lpstr>Characteristics of Christian Love</vt:lpstr>
      <vt:lpstr>Characteristics of Christian Love</vt:lpstr>
      <vt:lpstr>Characteristics of Christian Love</vt:lpstr>
      <vt:lpstr>Characteristics of Christian Love</vt:lpstr>
      <vt:lpstr>Summary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Self-Control</dc:title>
  <dc:creator>Richie Thetford</dc:creator>
  <cp:lastModifiedBy>Richard Thetford</cp:lastModifiedBy>
  <cp:revision>57</cp:revision>
  <dcterms:created xsi:type="dcterms:W3CDTF">2003-05-20T02:23:05Z</dcterms:created>
  <dcterms:modified xsi:type="dcterms:W3CDTF">2016-04-16T20:17:19Z</dcterms:modified>
</cp:coreProperties>
</file>