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73" r:id="rId5"/>
    <p:sldId id="272" r:id="rId6"/>
    <p:sldId id="274" r:id="rId7"/>
    <p:sldId id="275" r:id="rId8"/>
    <p:sldId id="276" r:id="rId9"/>
    <p:sldId id="277" r:id="rId10"/>
    <p:sldId id="278"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F7B"/>
    <a:srgbClr val="0066FF"/>
    <a:srgbClr val="3366CC"/>
    <a:srgbClr val="0099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90"/>
      </p:cViewPr>
      <p:guideLst/>
    </p:cSldViewPr>
  </p:slideViewPr>
  <p:notesTextViewPr>
    <p:cViewPr>
      <p:scale>
        <a:sx n="3" d="2"/>
        <a:sy n="3" d="2"/>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D877E3-EA53-43BA-A99D-07C2B8916589}" type="datetimeFigureOut">
              <a:rPr lang="en-US" smtClean="0"/>
              <a:t>10/16/2015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8AECF6-B524-4276-AE57-1B5AABD0F220}" type="slidenum">
              <a:rPr lang="en-US" smtClean="0"/>
              <a:t>‹#›</a:t>
            </a:fld>
            <a:endParaRPr lang="en-US"/>
          </a:p>
        </p:txBody>
      </p:sp>
    </p:spTree>
    <p:extLst>
      <p:ext uri="{BB962C8B-B14F-4D97-AF65-F5344CB8AC3E}">
        <p14:creationId xmlns:p14="http://schemas.microsoft.com/office/powerpoint/2010/main" val="41627154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5400" b="1">
                <a:latin typeface="Segoe UI" panose="020B0502040204020203"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a:latin typeface="Segoe UI" panose="020B0502040204020203"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TextBox 6"/>
          <p:cNvSpPr txBox="1"/>
          <p:nvPr/>
        </p:nvSpPr>
        <p:spPr>
          <a:xfrm>
            <a:off x="0" y="6547758"/>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Arial" panose="020B0604020202020204" pitchFamily="34" charset="0"/>
              </a:rPr>
              <a:t>Richard Thetford				                                                www.thetfordcountry.com</a:t>
            </a:r>
            <a:endParaRPr lang="en-US" sz="1400" dirty="0">
              <a:solidFill>
                <a:schemeClr val="bg1"/>
              </a:solidFill>
              <a:latin typeface="Segoe UI" panose="020B0502040204020203" pitchFamily="34" charset="0"/>
              <a:cs typeface="Arial" panose="020B0604020202020204" pitchFamily="34" charset="0"/>
            </a:endParaRPr>
          </a:p>
        </p:txBody>
      </p:sp>
      <p:sp>
        <p:nvSpPr>
          <p:cNvPr id="8" name="Rectangle 7"/>
          <p:cNvSpPr/>
          <p:nvPr/>
        </p:nvSpPr>
        <p:spPr>
          <a:xfrm>
            <a:off x="0" y="1"/>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6343651"/>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1" y="1"/>
            <a:ext cx="140834"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9003166" y="1"/>
            <a:ext cx="140834"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93211025"/>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24BF7-E0FC-4180-9E1F-DEAEA7FDB1D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2946878271"/>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524BF7-E0FC-4180-9E1F-DEAEA7FDB1D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3098550389"/>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b="1">
                <a:latin typeface="Segoe UI" panose="020B0502040204020203" pitchFamily="34" charset="0"/>
                <a:cs typeface="Arial" panose="020B0604020202020204" pitchFamily="34" charset="0"/>
              </a:defRPr>
            </a:lvl1pPr>
            <a:lvl2pPr>
              <a:defRPr sz="3400">
                <a:latin typeface="Segoe UI" panose="020B0502040204020203" pitchFamily="34" charset="0"/>
                <a:cs typeface="Arial" panose="020B0604020202020204" pitchFamily="34" charset="0"/>
              </a:defRPr>
            </a:lvl2pPr>
            <a:lvl3pPr>
              <a:defRPr sz="3200">
                <a:latin typeface="Segoe UI" panose="020B0502040204020203" pitchFamily="34" charset="0"/>
                <a:cs typeface="Arial" panose="020B0604020202020204" pitchFamily="34" charset="0"/>
              </a:defRPr>
            </a:lvl3pPr>
            <a:lvl4pPr>
              <a:defRPr sz="3000">
                <a:latin typeface="Segoe UI" panose="020B0502040204020203" pitchFamily="34" charset="0"/>
                <a:cs typeface="Arial" panose="020B0604020202020204" pitchFamily="34" charset="0"/>
              </a:defRPr>
            </a:lvl4pPr>
            <a:lvl5pPr>
              <a:defRPr sz="2800">
                <a:latin typeface="Segoe UI" panose="020B0502040204020203"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p:nvSpPr>
        <p:spPr>
          <a:xfrm>
            <a:off x="0" y="6547758"/>
            <a:ext cx="9144000" cy="307777"/>
          </a:xfrm>
          <a:prstGeom prst="rect">
            <a:avLst/>
          </a:prstGeom>
          <a:solidFill>
            <a:schemeClr val="tx1"/>
          </a:solidFill>
        </p:spPr>
        <p:txBody>
          <a:bodyPr wrap="square" rtlCol="0">
            <a:spAutoFit/>
          </a:bodyPr>
          <a:lstStyle/>
          <a:p>
            <a:r>
              <a:rPr lang="en-US" sz="1400" dirty="0" smtClean="0">
                <a:solidFill>
                  <a:schemeClr val="bg1"/>
                </a:solidFill>
                <a:latin typeface="Segoe UI" panose="020B0502040204020203" pitchFamily="34" charset="0"/>
                <a:cs typeface="Arial" panose="020B0604020202020204" pitchFamily="34" charset="0"/>
              </a:rPr>
              <a:t>Richard Thetford				                                                www.thetfordcountry.com</a:t>
            </a:r>
            <a:endParaRPr lang="en-US" sz="1400" dirty="0">
              <a:solidFill>
                <a:schemeClr val="bg1"/>
              </a:solidFill>
              <a:latin typeface="Segoe UI" panose="020B0502040204020203" pitchFamily="34" charset="0"/>
              <a:cs typeface="Arial" panose="020B0604020202020204" pitchFamily="34" charset="0"/>
            </a:endParaRPr>
          </a:p>
        </p:txBody>
      </p:sp>
      <p:sp>
        <p:nvSpPr>
          <p:cNvPr id="8" name="Rectangle 7"/>
          <p:cNvSpPr/>
          <p:nvPr/>
        </p:nvSpPr>
        <p:spPr>
          <a:xfrm>
            <a:off x="0" y="1"/>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6343651"/>
            <a:ext cx="9144000" cy="204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1" y="1"/>
            <a:ext cx="140834"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9003166" y="1"/>
            <a:ext cx="140834" cy="643753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0554921"/>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524BF7-E0FC-4180-9E1F-DEAEA7FDB1D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1204221773"/>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524BF7-E0FC-4180-9E1F-DEAEA7FDB1DD}"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2917101931"/>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524BF7-E0FC-4180-9E1F-DEAEA7FDB1DD}"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3860264188"/>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524BF7-E0FC-4180-9E1F-DEAEA7FDB1DD}"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2046221847"/>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24BF7-E0FC-4180-9E1F-DEAEA7FDB1DD}"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4254045907"/>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24BF7-E0FC-4180-9E1F-DEAEA7FDB1DD}"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3893511025"/>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524BF7-E0FC-4180-9E1F-DEAEA7FDB1DD}"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F652-DC87-4009-B026-2471FAE1506A}" type="slidenum">
              <a:rPr lang="en-US" smtClean="0"/>
              <a:t>‹#›</a:t>
            </a:fld>
            <a:endParaRPr lang="en-US"/>
          </a:p>
        </p:txBody>
      </p:sp>
    </p:spTree>
    <p:extLst>
      <p:ext uri="{BB962C8B-B14F-4D97-AF65-F5344CB8AC3E}">
        <p14:creationId xmlns:p14="http://schemas.microsoft.com/office/powerpoint/2010/main" val="475268449"/>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24BF7-E0FC-4180-9E1F-DEAEA7FDB1DD}" type="datetimeFigureOut">
              <a:rPr lang="en-US" smtClean="0"/>
              <a:t>10/16/2015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DF652-DC87-4009-B026-2471FAE1506A}" type="slidenum">
              <a:rPr lang="en-US" smtClean="0"/>
              <a:t>‹#›</a:t>
            </a:fld>
            <a:endParaRPr lang="en-US"/>
          </a:p>
        </p:txBody>
      </p:sp>
    </p:spTree>
    <p:extLst>
      <p:ext uri="{BB962C8B-B14F-4D97-AF65-F5344CB8AC3E}">
        <p14:creationId xmlns:p14="http://schemas.microsoft.com/office/powerpoint/2010/main" val="640307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06" y="189470"/>
            <a:ext cx="8880390" cy="6161903"/>
          </a:xfrm>
          <a:prstGeom prst="rect">
            <a:avLst/>
          </a:prstGeom>
        </p:spPr>
      </p:pic>
      <p:sp>
        <p:nvSpPr>
          <p:cNvPr id="2" name="Title 1"/>
          <p:cNvSpPr>
            <a:spLocks noGrp="1"/>
          </p:cNvSpPr>
          <p:nvPr>
            <p:ph type="ctrTitle"/>
          </p:nvPr>
        </p:nvSpPr>
        <p:spPr>
          <a:xfrm>
            <a:off x="1729947" y="1064697"/>
            <a:ext cx="7471719" cy="879432"/>
          </a:xfrm>
        </p:spPr>
        <p:txBody>
          <a:bodyPr>
            <a:normAutofit/>
          </a:bodyPr>
          <a:lstStyle/>
          <a:p>
            <a:r>
              <a:rPr lang="en-US" sz="5200" dirty="0" smtClean="0"/>
              <a:t>The Deity of Christ (3)</a:t>
            </a:r>
            <a:endParaRPr lang="en-US" sz="5200" dirty="0"/>
          </a:p>
        </p:txBody>
      </p:sp>
      <p:sp>
        <p:nvSpPr>
          <p:cNvPr id="3" name="Subtitle 2"/>
          <p:cNvSpPr>
            <a:spLocks noGrp="1"/>
          </p:cNvSpPr>
          <p:nvPr>
            <p:ph type="subTitle" idx="1"/>
          </p:nvPr>
        </p:nvSpPr>
        <p:spPr>
          <a:xfrm>
            <a:off x="0" y="4261065"/>
            <a:ext cx="9144000" cy="2098546"/>
          </a:xfrm>
        </p:spPr>
        <p:txBody>
          <a:bodyPr>
            <a:normAutofit fontScale="92500" lnSpcReduction="10000"/>
          </a:bodyPr>
          <a:lstStyle/>
          <a:p>
            <a:r>
              <a:rPr lang="en-US" sz="3400" dirty="0" smtClean="0">
                <a:solidFill>
                  <a:schemeClr val="bg1"/>
                </a:solidFill>
                <a:effectLst>
                  <a:outerShdw blurRad="38100" dist="38100" dir="2700000" algn="tl">
                    <a:srgbClr val="000000">
                      <a:alpha val="43137"/>
                    </a:srgbClr>
                  </a:outerShdw>
                </a:effectLst>
              </a:rPr>
              <a:t>False teachers are promoting that Jesus was just</a:t>
            </a:r>
            <a:br>
              <a:rPr lang="en-US" sz="3400" dirty="0" smtClean="0">
                <a:solidFill>
                  <a:schemeClr val="bg1"/>
                </a:solidFill>
                <a:effectLst>
                  <a:outerShdw blurRad="38100" dist="38100" dir="2700000" algn="tl">
                    <a:srgbClr val="000000">
                      <a:alpha val="43137"/>
                    </a:srgbClr>
                  </a:outerShdw>
                </a:effectLst>
              </a:rPr>
            </a:br>
            <a:r>
              <a:rPr lang="en-US" sz="3400" dirty="0" smtClean="0">
                <a:solidFill>
                  <a:schemeClr val="bg1"/>
                </a:solidFill>
                <a:effectLst>
                  <a:outerShdw blurRad="38100" dist="38100" dir="2700000" algn="tl">
                    <a:srgbClr val="000000">
                      <a:alpha val="43137"/>
                    </a:srgbClr>
                  </a:outerShdw>
                </a:effectLst>
              </a:rPr>
              <a:t>a man so they can put man on the same level and say that man </a:t>
            </a:r>
            <a:r>
              <a:rPr lang="en-US" sz="3400" b="1" dirty="0" smtClean="0">
                <a:solidFill>
                  <a:schemeClr val="bg1"/>
                </a:solidFill>
                <a:effectLst>
                  <a:outerShdw blurRad="38100" dist="38100" dir="2700000" algn="tl">
                    <a:srgbClr val="000000">
                      <a:alpha val="43137"/>
                    </a:srgbClr>
                  </a:outerShdw>
                </a:effectLst>
              </a:rPr>
              <a:t>“can go without ever sinning, as Jesus did.”</a:t>
            </a:r>
            <a:r>
              <a:rPr lang="en-US" sz="3400" dirty="0" smtClean="0">
                <a:solidFill>
                  <a:schemeClr val="bg1"/>
                </a:solidFill>
                <a:effectLst>
                  <a:outerShdw blurRad="38100" dist="38100" dir="2700000" algn="tl">
                    <a:srgbClr val="000000">
                      <a:alpha val="43137"/>
                    </a:srgbClr>
                  </a:outerShdw>
                </a:effectLst>
              </a:rPr>
              <a:t> We know that can’t happen</a:t>
            </a:r>
            <a:br>
              <a:rPr lang="en-US" sz="3400" dirty="0" smtClean="0">
                <a:solidFill>
                  <a:schemeClr val="bg1"/>
                </a:solidFill>
                <a:effectLst>
                  <a:outerShdw blurRad="38100" dist="38100" dir="2700000" algn="tl">
                    <a:srgbClr val="000000">
                      <a:alpha val="43137"/>
                    </a:srgbClr>
                  </a:outerShdw>
                </a:effectLst>
              </a:rPr>
            </a:br>
            <a:r>
              <a:rPr lang="en-US" sz="3400" b="1" dirty="0" smtClean="0">
                <a:solidFill>
                  <a:schemeClr val="bg1"/>
                </a:solidFill>
                <a:effectLst>
                  <a:outerShdw blurRad="38100" dist="38100" dir="2700000" algn="tl">
                    <a:srgbClr val="000000">
                      <a:alpha val="43137"/>
                    </a:srgbClr>
                  </a:outerShdw>
                </a:effectLst>
              </a:rPr>
              <a:t>(Romans 3:23)</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7577440"/>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38897" y="1705232"/>
            <a:ext cx="8657968" cy="4547287"/>
          </a:xfrm>
          <a:prstGeom prst="rect">
            <a:avLst/>
          </a:prstGeom>
          <a:solidFill>
            <a:srgbClr val="1F4F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1804" y="216842"/>
            <a:ext cx="8872153" cy="1325563"/>
          </a:xfrm>
        </p:spPr>
        <p:txBody>
          <a:bodyPr>
            <a:normAutofit/>
          </a:bodyPr>
          <a:lstStyle/>
          <a:p>
            <a:r>
              <a:rPr lang="en-US" sz="6000" dirty="0" smtClean="0"/>
              <a:t>The Temptation of Jesus</a:t>
            </a:r>
            <a:endParaRPr lang="en-US" sz="6000" b="1" dirty="0"/>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38897" y="1713468"/>
            <a:ext cx="8657967" cy="4524315"/>
          </a:xfrm>
          <a:prstGeom prst="rect">
            <a:avLst/>
          </a:prstGeom>
          <a:noFill/>
        </p:spPr>
        <p:txBody>
          <a:bodyPr wrap="square" rtlCol="0">
            <a:spAutoFit/>
          </a:bodyPr>
          <a:lstStyle/>
          <a:p>
            <a:r>
              <a:rPr lang="en-US" sz="2400" dirty="0" smtClean="0">
                <a:solidFill>
                  <a:schemeClr val="bg1"/>
                </a:solidFill>
                <a:latin typeface="Segoe UI" panose="020B0502040204020203" pitchFamily="34" charset="0"/>
                <a:cs typeface="Arial" panose="020B0604020202020204" pitchFamily="34" charset="0"/>
              </a:rPr>
              <a:t>“Jesus </a:t>
            </a:r>
            <a:r>
              <a:rPr lang="en-US" sz="2400" dirty="0">
                <a:solidFill>
                  <a:schemeClr val="bg1"/>
                </a:solidFill>
                <a:latin typeface="Segoe UI" panose="020B0502040204020203" pitchFamily="34" charset="0"/>
                <a:cs typeface="Arial" panose="020B0604020202020204" pitchFamily="34" charset="0"/>
              </a:rPr>
              <a:t>possessed Deity, and at any time He desired He could have called upon the power He possessed to overcome the weaknesses of the physical body. Herein were the temptations. Would Christ go about His mission in such a way as to nullify His reasons for coming in the flesh? He was determined to be a servant, to live here like a man among men, so that He could save them. Really, this makes His temptations even more profound because He refused to call upon the power He possessed. He came to do the will of the Father, not of Himself (Hebrews 10:5-9; John 5:30). He was denying Himself and going about His mission in the way He knew would save us</a:t>
            </a:r>
            <a:r>
              <a:rPr lang="en-US" sz="2400" dirty="0" smtClean="0">
                <a:solidFill>
                  <a:schemeClr val="bg1"/>
                </a:solidFill>
                <a:latin typeface="Segoe UI" panose="020B0502040204020203" pitchFamily="34" charset="0"/>
                <a:cs typeface="Arial" panose="020B0604020202020204" pitchFamily="34" charset="0"/>
              </a:rPr>
              <a:t>.”			</a:t>
            </a:r>
            <a:r>
              <a:rPr lang="en-US" sz="2400" b="1" dirty="0" smtClean="0">
                <a:solidFill>
                  <a:schemeClr val="bg1"/>
                </a:solidFill>
                <a:latin typeface="Segoe UI" panose="020B0502040204020203" pitchFamily="34" charset="0"/>
                <a:cs typeface="Arial" panose="020B0604020202020204" pitchFamily="34" charset="0"/>
              </a:rPr>
              <a:t>        --- T. </a:t>
            </a:r>
            <a:r>
              <a:rPr lang="en-US" sz="2400" b="1" dirty="0" err="1" smtClean="0">
                <a:solidFill>
                  <a:schemeClr val="bg1"/>
                </a:solidFill>
                <a:latin typeface="Segoe UI" panose="020B0502040204020203" pitchFamily="34" charset="0"/>
                <a:cs typeface="Arial" panose="020B0604020202020204" pitchFamily="34" charset="0"/>
              </a:rPr>
              <a:t>Doy</a:t>
            </a:r>
            <a:r>
              <a:rPr lang="en-US" sz="2400" b="1" dirty="0" smtClean="0">
                <a:solidFill>
                  <a:schemeClr val="bg1"/>
                </a:solidFill>
                <a:latin typeface="Segoe UI" panose="020B0502040204020203" pitchFamily="34" charset="0"/>
                <a:cs typeface="Arial" panose="020B0604020202020204" pitchFamily="34" charset="0"/>
              </a:rPr>
              <a:t> Moyer</a:t>
            </a:r>
            <a:endParaRPr lang="en-US" sz="2400" b="1" dirty="0">
              <a:solidFill>
                <a:schemeClr val="bg1"/>
              </a:solidFill>
              <a:latin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1998108827"/>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Conclusion</a:t>
            </a:r>
            <a:endParaRPr lang="en-US" sz="6000" b="1" dirty="0"/>
          </a:p>
        </p:txBody>
      </p:sp>
      <p:sp>
        <p:nvSpPr>
          <p:cNvPr id="3" name="Content Placeholder 2"/>
          <p:cNvSpPr>
            <a:spLocks noGrp="1"/>
          </p:cNvSpPr>
          <p:nvPr>
            <p:ph idx="1"/>
          </p:nvPr>
        </p:nvSpPr>
        <p:spPr>
          <a:xfrm>
            <a:off x="131804" y="1693817"/>
            <a:ext cx="8872154" cy="4641080"/>
          </a:xfrm>
          <a:effectLst/>
        </p:spPr>
        <p:txBody>
          <a:bodyPr>
            <a:normAutofit/>
          </a:bodyPr>
          <a:lstStyle/>
          <a:p>
            <a:r>
              <a:rPr lang="en-US" dirty="0" smtClean="0"/>
              <a:t>Jesus was not “just an ordinary guy”</a:t>
            </a:r>
          </a:p>
          <a:p>
            <a:r>
              <a:rPr lang="en-US" b="1" dirty="0" smtClean="0"/>
              <a:t>Some will not confess the fullness of Jesus Christ</a:t>
            </a:r>
          </a:p>
          <a:p>
            <a:pPr lvl="1"/>
            <a:r>
              <a:rPr lang="en-US" dirty="0" smtClean="0">
                <a:solidFill>
                  <a:srgbClr val="C00000"/>
                </a:solidFill>
                <a:latin typeface="Segoe UI Semibold" panose="020B0702040204020203" pitchFamily="34" charset="0"/>
                <a:cs typeface="Segoe UI Semibold" panose="020B0702040204020203" pitchFamily="34" charset="0"/>
              </a:rPr>
              <a:t>1 John 4:3</a:t>
            </a:r>
          </a:p>
          <a:p>
            <a:r>
              <a:rPr lang="en-US" dirty="0" smtClean="0"/>
              <a:t>Will be heresies in the church</a:t>
            </a:r>
          </a:p>
          <a:p>
            <a:pPr lvl="1"/>
            <a:r>
              <a:rPr lang="en-US" dirty="0" smtClean="0">
                <a:solidFill>
                  <a:srgbClr val="C00000"/>
                </a:solidFill>
                <a:latin typeface="Segoe UI Semibold" panose="020B0702040204020203" pitchFamily="34" charset="0"/>
                <a:cs typeface="Segoe UI Semibold" panose="020B0702040204020203" pitchFamily="34" charset="0"/>
              </a:rPr>
              <a:t>1 Corinthians 11:19</a:t>
            </a:r>
          </a:p>
          <a:p>
            <a:r>
              <a:rPr lang="en-US" dirty="0" smtClean="0"/>
              <a:t>We must simply have faith in Him</a:t>
            </a:r>
          </a:p>
          <a:p>
            <a:pPr lvl="1"/>
            <a:r>
              <a:rPr lang="en-US" dirty="0" smtClean="0">
                <a:solidFill>
                  <a:srgbClr val="C00000"/>
                </a:solidFill>
                <a:latin typeface="Segoe UI Semibold" panose="020B0702040204020203" pitchFamily="34" charset="0"/>
                <a:cs typeface="Segoe UI Semibold" panose="020B0702040204020203" pitchFamily="34" charset="0"/>
              </a:rPr>
              <a:t>Hebrews 11:1</a:t>
            </a:r>
          </a:p>
          <a:p>
            <a:pPr lvl="1"/>
            <a:endParaRPr lang="en-US" b="1" dirty="0">
              <a:solidFill>
                <a:schemeClr val="accent1">
                  <a:lumMod val="75000"/>
                </a:schemeClr>
              </a:solidFill>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3545653"/>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childTnLst>
                          </p:cTn>
                        </p:par>
                        <p:par>
                          <p:cTn id="36" fill="hold">
                            <p:stCondLst>
                              <p:cond delay="500"/>
                            </p:stCondLst>
                            <p:childTnLst>
                              <p:par>
                                <p:cTn id="37" presetID="53" presetClass="entr" presetSubtype="16"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42" y="192045"/>
            <a:ext cx="8863915" cy="6159328"/>
          </a:xfrm>
          <a:prstGeom prst="rect">
            <a:avLst/>
          </a:prstGeom>
        </p:spPr>
      </p:pic>
      <p:sp>
        <p:nvSpPr>
          <p:cNvPr id="2" name="Title 1"/>
          <p:cNvSpPr>
            <a:spLocks noGrp="1"/>
          </p:cNvSpPr>
          <p:nvPr>
            <p:ph type="ctrTitle"/>
          </p:nvPr>
        </p:nvSpPr>
        <p:spPr>
          <a:xfrm>
            <a:off x="-1334530" y="216195"/>
            <a:ext cx="11813060" cy="772347"/>
          </a:xfrm>
        </p:spPr>
        <p:txBody>
          <a:bodyPr>
            <a:normAutofit fontScale="90000"/>
          </a:bodyPr>
          <a:lstStyle/>
          <a:p>
            <a:r>
              <a:rPr lang="en-US" dirty="0" smtClean="0">
                <a:solidFill>
                  <a:schemeClr val="bg1"/>
                </a:solidFill>
                <a:effectLst>
                  <a:outerShdw blurRad="38100" dist="38100" dir="2700000" algn="tl">
                    <a:srgbClr val="000000">
                      <a:alpha val="43137"/>
                    </a:srgbClr>
                  </a:outerShdw>
                </a:effectLst>
              </a:rPr>
              <a:t>The Deity of Christ</a:t>
            </a:r>
            <a:endParaRPr lang="en-US" dirty="0">
              <a:solidFill>
                <a:schemeClr val="bg1"/>
              </a:solidFill>
              <a:effectLst>
                <a:outerShdw blurRad="38100" dist="38100" dir="2700000" algn="tl">
                  <a:srgbClr val="000000">
                    <a:alpha val="43137"/>
                  </a:srgbClr>
                </a:outerShdw>
              </a:effectLst>
            </a:endParaRPr>
          </a:p>
        </p:txBody>
      </p:sp>
      <p:sp>
        <p:nvSpPr>
          <p:cNvPr id="10" name="Subtitle 2"/>
          <p:cNvSpPr>
            <a:spLocks noGrp="1"/>
          </p:cNvSpPr>
          <p:nvPr>
            <p:ph type="subTitle" idx="1"/>
          </p:nvPr>
        </p:nvSpPr>
        <p:spPr>
          <a:xfrm>
            <a:off x="151002" y="988542"/>
            <a:ext cx="8852955" cy="4556581"/>
          </a:xfrm>
        </p:spPr>
        <p:txBody>
          <a:bodyPr>
            <a:noAutofit/>
          </a:bodyPr>
          <a:lstStyle/>
          <a:p>
            <a:endParaRPr lang="en-US" sz="4400" dirty="0">
              <a:solidFill>
                <a:schemeClr val="bg1"/>
              </a:solidFill>
              <a:effectLst>
                <a:outerShdw blurRad="38100" dist="38100" dir="2700000" algn="tl">
                  <a:srgbClr val="000000">
                    <a:alpha val="43137"/>
                  </a:srgbClr>
                </a:outerShdw>
              </a:effectLst>
            </a:endParaRPr>
          </a:p>
          <a:p>
            <a:endParaRPr lang="en-US" sz="4400" dirty="0">
              <a:solidFill>
                <a:schemeClr val="bg1"/>
              </a:solidFill>
              <a:effectLst>
                <a:outerShdw blurRad="38100" dist="38100" dir="2700000" algn="tl">
                  <a:srgbClr val="000000">
                    <a:alpha val="43137"/>
                  </a:srgbClr>
                </a:outerShdw>
              </a:effectLst>
            </a:endParaRPr>
          </a:p>
          <a:p>
            <a:endParaRPr lang="en-US" sz="4400" dirty="0">
              <a:solidFill>
                <a:schemeClr val="bg1"/>
              </a:solidFill>
              <a:effectLst>
                <a:outerShdw blurRad="38100" dist="38100" dir="2700000" algn="tl">
                  <a:srgbClr val="000000">
                    <a:alpha val="43137"/>
                  </a:srgbClr>
                </a:outerShdw>
              </a:effectLst>
            </a:endParaRPr>
          </a:p>
          <a:p>
            <a:r>
              <a:rPr lang="en-US" sz="4400" dirty="0" smtClean="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We will discredit any</a:t>
            </a:r>
            <a:br>
              <a:rPr lang="en-US" sz="4400" dirty="0" smtClean="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r>
              <a:rPr lang="en-US" sz="4400" dirty="0" smtClean="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claim that Jesus was</a:t>
            </a:r>
            <a:br>
              <a:rPr lang="en-US" sz="4400" dirty="0" smtClean="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r>
              <a:rPr lang="en-US" sz="4400" dirty="0" smtClean="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“just an ordinary man”</a:t>
            </a:r>
            <a:endParaRPr lang="en-US" sz="44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027490744"/>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 calcmode="lin" valueType="num">
                                      <p:cBhvr>
                                        <p:cTn id="7"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Just an </a:t>
            </a:r>
            <a:r>
              <a:rPr lang="en-US" sz="6000" b="1" dirty="0" smtClean="0">
                <a:solidFill>
                  <a:srgbClr val="0070C0"/>
                </a:solidFill>
              </a:rPr>
              <a:t>Ordinary</a:t>
            </a:r>
            <a:r>
              <a:rPr lang="en-US" sz="6000" dirty="0" smtClean="0"/>
              <a:t> Man</a:t>
            </a:r>
            <a:endParaRPr lang="en-US" sz="6000" dirty="0"/>
          </a:p>
        </p:txBody>
      </p:sp>
      <p:sp>
        <p:nvSpPr>
          <p:cNvPr id="3" name="Content Placeholder 2"/>
          <p:cNvSpPr>
            <a:spLocks noGrp="1"/>
          </p:cNvSpPr>
          <p:nvPr>
            <p:ph idx="1"/>
          </p:nvPr>
        </p:nvSpPr>
        <p:spPr>
          <a:xfrm>
            <a:off x="131804" y="1776197"/>
            <a:ext cx="8872154" cy="4351338"/>
          </a:xfrm>
        </p:spPr>
        <p:txBody>
          <a:bodyPr/>
          <a:lstStyle/>
          <a:p>
            <a:r>
              <a:rPr lang="en-US" dirty="0" smtClean="0"/>
              <a:t>Quote from an article put in the form of a booklet concerning what they are advocating:</a:t>
            </a:r>
            <a:endParaRPr lang="en-US" b="1" dirty="0">
              <a:solidFill>
                <a:schemeClr val="accent1">
                  <a:lumMod val="75000"/>
                </a:schemeClr>
              </a:solidFill>
              <a:effectLst>
                <a:outerShdw blurRad="38100" dist="38100" dir="2700000" algn="tl">
                  <a:srgbClr val="000000">
                    <a:alpha val="43137"/>
                  </a:srgbClr>
                </a:outerShdw>
              </a:effectLst>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38897" y="3385750"/>
            <a:ext cx="8657967" cy="285853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8897" y="3660067"/>
            <a:ext cx="8657967" cy="2308324"/>
          </a:xfrm>
          <a:prstGeom prst="rect">
            <a:avLst/>
          </a:prstGeom>
          <a:noFill/>
        </p:spPr>
        <p:txBody>
          <a:bodyPr wrap="square" rtlCol="0">
            <a:spAutoFit/>
          </a:bodyPr>
          <a:lstStyle/>
          <a:p>
            <a:pPr algn="ctr"/>
            <a:r>
              <a:rPr lang="en-US" sz="24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"Jesus, prior to His birth could adequately be described as equal with God. He divested Himself of the glory, honor, divinity, godhood and became subject to the Father as a man. Whatever qualities and characteristics had been his as divine were foregone. Whatever privileges and powers there might have been were stripped from Him. He was a man."</a:t>
            </a:r>
          </a:p>
        </p:txBody>
      </p:sp>
    </p:spTree>
    <p:extLst>
      <p:ext uri="{BB962C8B-B14F-4D97-AF65-F5344CB8AC3E}">
        <p14:creationId xmlns:p14="http://schemas.microsoft.com/office/powerpoint/2010/main" val="937838654"/>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The Attribute – </a:t>
            </a:r>
            <a:r>
              <a:rPr lang="en-US" sz="6000" b="1" dirty="0" smtClean="0">
                <a:solidFill>
                  <a:srgbClr val="0070C0"/>
                </a:solidFill>
              </a:rPr>
              <a:t>“Power”</a:t>
            </a:r>
            <a:endParaRPr lang="en-US" sz="6000" b="1" dirty="0">
              <a:solidFill>
                <a:srgbClr val="0070C0"/>
              </a:solidFill>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38897" y="1762890"/>
            <a:ext cx="8657967" cy="17490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8897" y="1787608"/>
            <a:ext cx="8657967" cy="1692771"/>
          </a:xfrm>
          <a:prstGeom prst="rect">
            <a:avLst/>
          </a:prstGeom>
          <a:noFill/>
        </p:spPr>
        <p:txBody>
          <a:bodyPr wrap="square" rtlCol="0">
            <a:spAutoFit/>
          </a:bodyPr>
          <a:lstStyle/>
          <a:p>
            <a:pPr algn="ctr"/>
            <a:r>
              <a:rPr lang="en-US" sz="26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“and when they saw him, they worshiped him: but some doubted. And Jesus came and </a:t>
            </a:r>
            <a:r>
              <a:rPr lang="en-US" sz="2600" dirty="0" err="1"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spake</a:t>
            </a:r>
            <a:r>
              <a:rPr lang="en-US" sz="26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 unto them, saying, ALL POWER is given unto me in heaven and in earth.”</a:t>
            </a:r>
            <a:r>
              <a:rPr lang="en-US" sz="26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
            </a:r>
            <a:br>
              <a:rPr lang="en-US" sz="26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br>
            <a:r>
              <a:rPr lang="en-US" sz="26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Matthew 28:17-18</a:t>
            </a:r>
            <a:endParaRPr lang="en-US" sz="26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9" name="Oval 8"/>
          <p:cNvSpPr/>
          <p:nvPr/>
        </p:nvSpPr>
        <p:spPr>
          <a:xfrm>
            <a:off x="234773" y="4831489"/>
            <a:ext cx="1589903" cy="144986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4771" y="5086857"/>
            <a:ext cx="1589903" cy="954107"/>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Kenotic Theory</a:t>
            </a:r>
            <a:endParaRPr lang="en-US" sz="28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26" name="TextBox 25"/>
          <p:cNvSpPr txBox="1"/>
          <p:nvPr/>
        </p:nvSpPr>
        <p:spPr>
          <a:xfrm>
            <a:off x="1886464" y="4934462"/>
            <a:ext cx="6952733" cy="1200329"/>
          </a:xfrm>
          <a:prstGeom prst="rect">
            <a:avLst/>
          </a:prstGeom>
          <a:noFill/>
        </p:spPr>
        <p:txBody>
          <a:bodyPr wrap="square" rtlCol="0">
            <a:spAutoFit/>
          </a:bodyPr>
          <a:lstStyle/>
          <a:p>
            <a:r>
              <a:rPr lang="en-US" sz="2400" dirty="0" smtClean="0">
                <a:latin typeface="Segoe UI" panose="020B0502040204020203" pitchFamily="34" charset="0"/>
                <a:cs typeface="Arial" panose="020B0604020202020204" pitchFamily="34" charset="0"/>
              </a:rPr>
              <a:t>Kenotic comes from the Greek for “kenos”</a:t>
            </a:r>
            <a:br>
              <a:rPr lang="en-US" sz="2400" dirty="0" smtClean="0">
                <a:latin typeface="Segoe UI" panose="020B0502040204020203" pitchFamily="34" charset="0"/>
                <a:cs typeface="Arial" panose="020B0604020202020204" pitchFamily="34" charset="0"/>
              </a:rPr>
            </a:br>
            <a:r>
              <a:rPr lang="en-US" sz="2400" dirty="0" smtClean="0">
                <a:latin typeface="Segoe UI" panose="020B0502040204020203" pitchFamily="34" charset="0"/>
                <a:cs typeface="Arial" panose="020B0604020202020204" pitchFamily="34" charset="0"/>
              </a:rPr>
              <a:t>--- meaning: “empty” or “empty handed.”</a:t>
            </a:r>
            <a:br>
              <a:rPr lang="en-US" sz="2400" dirty="0" smtClean="0">
                <a:latin typeface="Segoe UI" panose="020B0502040204020203" pitchFamily="34" charset="0"/>
                <a:cs typeface="Arial" panose="020B0604020202020204" pitchFamily="34" charset="0"/>
              </a:rPr>
            </a:br>
            <a:r>
              <a:rPr lang="en-US" sz="2400" b="1" dirty="0" smtClean="0">
                <a:latin typeface="Segoe UI" panose="020B0502040204020203" pitchFamily="34" charset="0"/>
                <a:cs typeface="Arial" panose="020B0604020202020204" pitchFamily="34" charset="0"/>
              </a:rPr>
              <a:t>Found in Philippians 2:5-8</a:t>
            </a:r>
            <a:endParaRPr lang="en-US" sz="2400" b="1" dirty="0">
              <a:latin typeface="Segoe UI" panose="020B0502040204020203" pitchFamily="34" charset="0"/>
              <a:cs typeface="Arial" panose="020B0604020202020204" pitchFamily="34" charset="0"/>
            </a:endParaRPr>
          </a:p>
        </p:txBody>
      </p:sp>
      <p:sp>
        <p:nvSpPr>
          <p:cNvPr id="3" name="Rectangle 2"/>
          <p:cNvSpPr/>
          <p:nvPr/>
        </p:nvSpPr>
        <p:spPr>
          <a:xfrm>
            <a:off x="259485" y="3674076"/>
            <a:ext cx="8637379" cy="41189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9485" y="3575218"/>
            <a:ext cx="8637379" cy="584775"/>
          </a:xfrm>
          <a:prstGeom prst="rect">
            <a:avLst/>
          </a:prstGeom>
          <a:noFill/>
        </p:spPr>
        <p:txBody>
          <a:bodyPr wrap="square" rtlCol="0">
            <a:spAutoFit/>
          </a:bodyPr>
          <a:lstStyle/>
          <a:p>
            <a:pPr algn="ctr"/>
            <a:r>
              <a:rPr lang="en-US" sz="3200" b="1" dirty="0" smtClean="0">
                <a:solidFill>
                  <a:schemeClr val="bg1"/>
                </a:solidFill>
                <a:latin typeface="Segoe UI" panose="020B0502040204020203" pitchFamily="34" charset="0"/>
                <a:cs typeface="Arial" panose="020B0604020202020204" pitchFamily="34" charset="0"/>
              </a:rPr>
              <a:t>THOUGHT</a:t>
            </a:r>
            <a:endParaRPr lang="en-US" sz="3200" b="1" dirty="0">
              <a:solidFill>
                <a:schemeClr val="bg1"/>
              </a:solidFill>
              <a:latin typeface="Segoe UI" panose="020B0502040204020203" pitchFamily="34" charset="0"/>
              <a:cs typeface="Arial" panose="020B0604020202020204" pitchFamily="34" charset="0"/>
            </a:endParaRPr>
          </a:p>
        </p:txBody>
      </p:sp>
      <p:sp>
        <p:nvSpPr>
          <p:cNvPr id="16" name="TextBox 15"/>
          <p:cNvSpPr txBox="1"/>
          <p:nvPr/>
        </p:nvSpPr>
        <p:spPr>
          <a:xfrm>
            <a:off x="238897" y="4118803"/>
            <a:ext cx="8657967" cy="707886"/>
          </a:xfrm>
          <a:prstGeom prst="rect">
            <a:avLst/>
          </a:prstGeom>
          <a:noFill/>
        </p:spPr>
        <p:txBody>
          <a:bodyPr wrap="square" rtlCol="0">
            <a:spAutoFit/>
          </a:bodyPr>
          <a:lstStyle/>
          <a:p>
            <a:pPr algn="ctr"/>
            <a:r>
              <a:rPr lang="en-US" sz="2000" dirty="0" smtClean="0">
                <a:latin typeface="Segoe UI Semibold" panose="020B0702040204020203" pitchFamily="34" charset="0"/>
                <a:cs typeface="Segoe UI Semibold" panose="020B0702040204020203" pitchFamily="34" charset="0"/>
              </a:rPr>
              <a:t>If Jesus did not have “all power” was He then a liar? If Jesus was a liar, then He sinned. We know that Jesus did not sin, therefore, He did not lie!</a:t>
            </a:r>
            <a:endParaRPr lang="en-US" sz="2000"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807974546"/>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26" grpId="0"/>
      <p:bldP spid="3" grpId="0" animBg="1"/>
      <p:bldP spid="6"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fontScale="90000"/>
          </a:bodyPr>
          <a:lstStyle/>
          <a:p>
            <a:r>
              <a:rPr lang="en-US" sz="6000" dirty="0" smtClean="0"/>
              <a:t>“God” of the Kenotic Theory</a:t>
            </a:r>
            <a:endParaRPr lang="en-US" sz="6000" dirty="0"/>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38897" y="1762890"/>
            <a:ext cx="8657967" cy="122744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8897" y="1729942"/>
            <a:ext cx="8657967" cy="1292662"/>
          </a:xfrm>
          <a:prstGeom prst="rect">
            <a:avLst/>
          </a:prstGeom>
          <a:noFill/>
        </p:spPr>
        <p:txBody>
          <a:bodyPr wrap="square" rtlCol="0">
            <a:spAutoFit/>
          </a:bodyPr>
          <a:lstStyle/>
          <a:p>
            <a:pPr algn="ctr"/>
            <a:r>
              <a:rPr lang="en-US" sz="26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If God does not know everything – not omniscient.</a:t>
            </a:r>
          </a:p>
          <a:p>
            <a:pPr algn="ctr"/>
            <a:r>
              <a:rPr lang="en-US" sz="26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Only the Father knows the time of Jesus’ return</a:t>
            </a:r>
          </a:p>
          <a:p>
            <a:pPr algn="ctr"/>
            <a:r>
              <a:rPr lang="en-US" sz="26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Therefore, Jesus is not omniscient…neither is Holy Spirit</a:t>
            </a:r>
            <a:endParaRPr lang="en-US" sz="2600"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8" name="Oval 7"/>
          <p:cNvSpPr/>
          <p:nvPr/>
        </p:nvSpPr>
        <p:spPr>
          <a:xfrm>
            <a:off x="247130" y="3089187"/>
            <a:ext cx="1589903" cy="144986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9487" y="4773823"/>
            <a:ext cx="1589903" cy="144986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6114" y="3101541"/>
            <a:ext cx="1589903" cy="144986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22191" y="3501079"/>
            <a:ext cx="1639337"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FATHER</a:t>
            </a:r>
            <a:endParaRPr lang="en-US" sz="28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12" name="TextBox 11"/>
          <p:cNvSpPr txBox="1"/>
          <p:nvPr/>
        </p:nvSpPr>
        <p:spPr>
          <a:xfrm>
            <a:off x="243009" y="5226903"/>
            <a:ext cx="1589903" cy="523220"/>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SON</a:t>
            </a:r>
            <a:endParaRPr lang="en-US" sz="28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13" name="TextBox 12"/>
          <p:cNvSpPr txBox="1"/>
          <p:nvPr/>
        </p:nvSpPr>
        <p:spPr>
          <a:xfrm>
            <a:off x="4576104" y="3299249"/>
            <a:ext cx="1589903" cy="954107"/>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HOLY SPIRIT</a:t>
            </a:r>
            <a:endParaRPr lang="en-US" sz="28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14" name="TextBox 13"/>
          <p:cNvSpPr txBox="1"/>
          <p:nvPr/>
        </p:nvSpPr>
        <p:spPr>
          <a:xfrm>
            <a:off x="1960604" y="2982096"/>
            <a:ext cx="2421925" cy="1631216"/>
          </a:xfrm>
          <a:prstGeom prst="rect">
            <a:avLst/>
          </a:prstGeom>
          <a:noFill/>
        </p:spPr>
        <p:txBody>
          <a:bodyPr wrap="square" rtlCol="0">
            <a:spAutoFit/>
          </a:bodyPr>
          <a:lstStyle/>
          <a:p>
            <a:r>
              <a:rPr lang="en-US" sz="2000" dirty="0" smtClean="0">
                <a:latin typeface="Segoe UI" panose="020B0502040204020203" pitchFamily="34" charset="0"/>
                <a:cs typeface="Arial" panose="020B0604020202020204" pitchFamily="34" charset="0"/>
              </a:rPr>
              <a:t>Omniscient</a:t>
            </a:r>
          </a:p>
          <a:p>
            <a:r>
              <a:rPr lang="en-US" sz="2000" dirty="0" smtClean="0">
                <a:latin typeface="Segoe UI" panose="020B0502040204020203" pitchFamily="34" charset="0"/>
                <a:cs typeface="Arial" panose="020B0604020202020204" pitchFamily="34" charset="0"/>
              </a:rPr>
              <a:t>Omnipotent</a:t>
            </a:r>
          </a:p>
          <a:p>
            <a:r>
              <a:rPr lang="en-US" sz="2000" dirty="0" smtClean="0">
                <a:latin typeface="Segoe UI" panose="020B0502040204020203" pitchFamily="34" charset="0"/>
                <a:cs typeface="Arial" panose="020B0604020202020204" pitchFamily="34" charset="0"/>
              </a:rPr>
              <a:t>Omnipresent</a:t>
            </a:r>
          </a:p>
          <a:p>
            <a:r>
              <a:rPr lang="en-US" sz="2000" dirty="0" smtClean="0">
                <a:latin typeface="Segoe UI" panose="020B0502040204020203" pitchFamily="34" charset="0"/>
                <a:cs typeface="Arial" panose="020B0604020202020204" pitchFamily="34" charset="0"/>
              </a:rPr>
              <a:t>Unchangeable</a:t>
            </a:r>
          </a:p>
          <a:p>
            <a:r>
              <a:rPr lang="en-US" sz="2000" dirty="0" smtClean="0">
                <a:latin typeface="Segoe UI" panose="020B0502040204020203" pitchFamily="34" charset="0"/>
                <a:cs typeface="Arial" panose="020B0604020202020204" pitchFamily="34" charset="0"/>
              </a:rPr>
              <a:t>Holy, etc.</a:t>
            </a:r>
            <a:endParaRPr lang="en-US" sz="2000" dirty="0">
              <a:latin typeface="Segoe UI" panose="020B0502040204020203" pitchFamily="34" charset="0"/>
              <a:cs typeface="Arial" panose="020B0604020202020204" pitchFamily="34" charset="0"/>
            </a:endParaRPr>
          </a:p>
        </p:txBody>
      </p:sp>
      <p:sp>
        <p:nvSpPr>
          <p:cNvPr id="15" name="TextBox 14"/>
          <p:cNvSpPr txBox="1"/>
          <p:nvPr/>
        </p:nvSpPr>
        <p:spPr>
          <a:xfrm>
            <a:off x="1964720" y="4617306"/>
            <a:ext cx="2421925" cy="1631216"/>
          </a:xfrm>
          <a:prstGeom prst="rect">
            <a:avLst/>
          </a:prstGeom>
          <a:noFill/>
        </p:spPr>
        <p:txBody>
          <a:bodyPr wrap="square" rtlCol="0">
            <a:spAutoFit/>
          </a:bodyPr>
          <a:lstStyle/>
          <a:p>
            <a:r>
              <a:rPr lang="en-US" sz="2000" dirty="0" smtClean="0">
                <a:latin typeface="Segoe UI" panose="020B0502040204020203" pitchFamily="34" charset="0"/>
                <a:cs typeface="Arial" panose="020B0604020202020204" pitchFamily="34" charset="0"/>
              </a:rPr>
              <a:t>Omniscient</a:t>
            </a:r>
          </a:p>
          <a:p>
            <a:r>
              <a:rPr lang="en-US" sz="2000" dirty="0" smtClean="0">
                <a:latin typeface="Segoe UI" panose="020B0502040204020203" pitchFamily="34" charset="0"/>
                <a:cs typeface="Arial" panose="020B0604020202020204" pitchFamily="34" charset="0"/>
              </a:rPr>
              <a:t>Omnipotent</a:t>
            </a:r>
          </a:p>
          <a:p>
            <a:r>
              <a:rPr lang="en-US" sz="2000" dirty="0" smtClean="0">
                <a:latin typeface="Segoe UI" panose="020B0502040204020203" pitchFamily="34" charset="0"/>
                <a:cs typeface="Arial" panose="020B0604020202020204" pitchFamily="34" charset="0"/>
              </a:rPr>
              <a:t>Omnipresent</a:t>
            </a:r>
          </a:p>
          <a:p>
            <a:r>
              <a:rPr lang="en-US" sz="2000" dirty="0" smtClean="0">
                <a:latin typeface="Segoe UI" panose="020B0502040204020203" pitchFamily="34" charset="0"/>
                <a:cs typeface="Arial" panose="020B0604020202020204" pitchFamily="34" charset="0"/>
              </a:rPr>
              <a:t>Unchangeable</a:t>
            </a:r>
          </a:p>
          <a:p>
            <a:r>
              <a:rPr lang="en-US" sz="2000" dirty="0" smtClean="0">
                <a:latin typeface="Segoe UI" panose="020B0502040204020203" pitchFamily="34" charset="0"/>
                <a:cs typeface="Arial" panose="020B0604020202020204" pitchFamily="34" charset="0"/>
              </a:rPr>
              <a:t>Holy, etc.</a:t>
            </a:r>
            <a:endParaRPr lang="en-US" sz="2000" dirty="0">
              <a:latin typeface="Segoe UI" panose="020B0502040204020203" pitchFamily="34" charset="0"/>
              <a:cs typeface="Arial" panose="020B0604020202020204" pitchFamily="34" charset="0"/>
            </a:endParaRPr>
          </a:p>
        </p:txBody>
      </p:sp>
      <p:cxnSp>
        <p:nvCxnSpPr>
          <p:cNvPr id="17" name="Straight Connector 16"/>
          <p:cNvCxnSpPr/>
          <p:nvPr/>
        </p:nvCxnSpPr>
        <p:spPr>
          <a:xfrm flipV="1">
            <a:off x="2092411" y="4773823"/>
            <a:ext cx="1326292" cy="133041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67697" y="4773823"/>
            <a:ext cx="1441622" cy="134689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40154" y="2986212"/>
            <a:ext cx="2421925" cy="1631216"/>
          </a:xfrm>
          <a:prstGeom prst="rect">
            <a:avLst/>
          </a:prstGeom>
          <a:noFill/>
        </p:spPr>
        <p:txBody>
          <a:bodyPr wrap="square" rtlCol="0">
            <a:spAutoFit/>
          </a:bodyPr>
          <a:lstStyle/>
          <a:p>
            <a:r>
              <a:rPr lang="en-US" sz="2000" dirty="0" smtClean="0">
                <a:latin typeface="Segoe UI" panose="020B0502040204020203" pitchFamily="34" charset="0"/>
                <a:cs typeface="Arial" panose="020B0604020202020204" pitchFamily="34" charset="0"/>
              </a:rPr>
              <a:t>Omniscient</a:t>
            </a:r>
          </a:p>
          <a:p>
            <a:r>
              <a:rPr lang="en-US" sz="2000" dirty="0" smtClean="0">
                <a:latin typeface="Segoe UI" panose="020B0502040204020203" pitchFamily="34" charset="0"/>
                <a:cs typeface="Arial" panose="020B0604020202020204" pitchFamily="34" charset="0"/>
              </a:rPr>
              <a:t>Omnipotent</a:t>
            </a:r>
          </a:p>
          <a:p>
            <a:r>
              <a:rPr lang="en-US" sz="2000" dirty="0" smtClean="0">
                <a:latin typeface="Segoe UI" panose="020B0502040204020203" pitchFamily="34" charset="0"/>
                <a:cs typeface="Arial" panose="020B0604020202020204" pitchFamily="34" charset="0"/>
              </a:rPr>
              <a:t>Omnipresent</a:t>
            </a:r>
          </a:p>
          <a:p>
            <a:r>
              <a:rPr lang="en-US" sz="2000" dirty="0" smtClean="0">
                <a:latin typeface="Segoe UI" panose="020B0502040204020203" pitchFamily="34" charset="0"/>
                <a:cs typeface="Arial" panose="020B0604020202020204" pitchFamily="34" charset="0"/>
              </a:rPr>
              <a:t>Unchangeable</a:t>
            </a:r>
          </a:p>
          <a:p>
            <a:r>
              <a:rPr lang="en-US" sz="2000" dirty="0" smtClean="0">
                <a:latin typeface="Segoe UI" panose="020B0502040204020203" pitchFamily="34" charset="0"/>
                <a:cs typeface="Arial" panose="020B0604020202020204" pitchFamily="34" charset="0"/>
              </a:rPr>
              <a:t>Holy, etc.</a:t>
            </a:r>
            <a:endParaRPr lang="en-US" sz="2000" dirty="0">
              <a:latin typeface="Segoe UI" panose="020B0502040204020203" pitchFamily="34" charset="0"/>
              <a:cs typeface="Arial" panose="020B0604020202020204" pitchFamily="34" charset="0"/>
            </a:endParaRPr>
          </a:p>
        </p:txBody>
      </p:sp>
      <p:cxnSp>
        <p:nvCxnSpPr>
          <p:cNvPr id="22" name="Straight Connector 21"/>
          <p:cNvCxnSpPr/>
          <p:nvPr/>
        </p:nvCxnSpPr>
        <p:spPr>
          <a:xfrm>
            <a:off x="6359611" y="3204519"/>
            <a:ext cx="1219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371965" y="4127157"/>
            <a:ext cx="1569311" cy="411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ight Arrow Callout 24"/>
          <p:cNvSpPr/>
          <p:nvPr/>
        </p:nvSpPr>
        <p:spPr>
          <a:xfrm rot="10800000">
            <a:off x="3739974" y="5025081"/>
            <a:ext cx="4020068" cy="865085"/>
          </a:xfrm>
          <a:prstGeom prst="rightArrowCallout">
            <a:avLst/>
          </a:prstGeom>
          <a:solidFill>
            <a:srgbClr val="33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140411" y="4992128"/>
            <a:ext cx="2619631" cy="923330"/>
          </a:xfrm>
          <a:prstGeom prst="rect">
            <a:avLst/>
          </a:prstGeom>
          <a:noFill/>
        </p:spPr>
        <p:txBody>
          <a:bodyPr wrap="square" rtlCol="0">
            <a:spAutoFit/>
          </a:bodyPr>
          <a:lstStyle/>
          <a:p>
            <a:pPr algn="ctr"/>
            <a:r>
              <a:rPr lang="en-US" dirty="0" smtClean="0">
                <a:solidFill>
                  <a:schemeClr val="bg1"/>
                </a:solidFill>
                <a:latin typeface="Segoe UI" panose="020B0502040204020203" pitchFamily="34" charset="0"/>
                <a:cs typeface="Arial" panose="020B0604020202020204" pitchFamily="34" charset="0"/>
              </a:rPr>
              <a:t>Three personalities in three states of being … how many deities?</a:t>
            </a:r>
            <a:endParaRPr lang="en-US" dirty="0">
              <a:solidFill>
                <a:schemeClr val="bg1"/>
              </a:solidFill>
              <a:latin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2237509910"/>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Philippians </a:t>
            </a:r>
            <a:r>
              <a:rPr lang="en-US" sz="6000" b="1" dirty="0" smtClean="0"/>
              <a:t>2:5-8</a:t>
            </a:r>
            <a:endParaRPr lang="en-US" sz="6000" b="1" dirty="0"/>
          </a:p>
        </p:txBody>
      </p:sp>
      <p:sp>
        <p:nvSpPr>
          <p:cNvPr id="3" name="Content Placeholder 2"/>
          <p:cNvSpPr>
            <a:spLocks noGrp="1"/>
          </p:cNvSpPr>
          <p:nvPr>
            <p:ph idx="1"/>
          </p:nvPr>
        </p:nvSpPr>
        <p:spPr>
          <a:xfrm>
            <a:off x="131804" y="1685579"/>
            <a:ext cx="8872154" cy="1609551"/>
          </a:xfrm>
        </p:spPr>
        <p:txBody>
          <a:bodyPr/>
          <a:lstStyle/>
          <a:p>
            <a:r>
              <a:rPr lang="en-US" dirty="0" err="1" smtClean="0"/>
              <a:t>Kenotics</a:t>
            </a:r>
            <a:r>
              <a:rPr lang="en-US" dirty="0" smtClean="0"/>
              <a:t> believe that He gave up everything that made Him God</a:t>
            </a:r>
          </a:p>
          <a:p>
            <a:pPr lvl="1"/>
            <a:r>
              <a:rPr lang="en-US" dirty="0" smtClean="0"/>
              <a:t>Privileges, prerogatives, power, etc.</a:t>
            </a:r>
            <a:endParaRPr lang="en-US" b="1" dirty="0">
              <a:solidFill>
                <a:schemeClr val="accent1">
                  <a:lumMod val="75000"/>
                </a:schemeClr>
              </a:solidFill>
              <a:effectLst>
                <a:outerShdw blurRad="38100" dist="38100" dir="2700000" algn="tl">
                  <a:srgbClr val="000000">
                    <a:alpha val="43137"/>
                  </a:srgbClr>
                </a:outerShdw>
              </a:effectLst>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38897" y="3385750"/>
            <a:ext cx="8657967" cy="224676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8897" y="3385750"/>
            <a:ext cx="8657967" cy="2246769"/>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The Bible teaches: </a:t>
            </a:r>
            <a: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That He “humbled” Himself of the spiritual form of Deity and took upon Himself the form of a servant and fashion of a man.</a:t>
            </a:r>
            <a:b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br>
            <a:r>
              <a:rPr lang="en-US" sz="2800"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He was still the same person!</a:t>
            </a:r>
          </a:p>
          <a:p>
            <a:pPr algn="ctr"/>
            <a:r>
              <a:rPr lang="en-US" sz="28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Matthew 1:23; John 9:38; John 2:25</a:t>
            </a:r>
            <a:endParaRPr lang="en-US" sz="28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sp>
        <p:nvSpPr>
          <p:cNvPr id="6" name="TextBox 5"/>
          <p:cNvSpPr txBox="1"/>
          <p:nvPr/>
        </p:nvSpPr>
        <p:spPr>
          <a:xfrm>
            <a:off x="238897" y="5651154"/>
            <a:ext cx="8657967" cy="707886"/>
          </a:xfrm>
          <a:prstGeom prst="rect">
            <a:avLst/>
          </a:prstGeom>
          <a:noFill/>
        </p:spPr>
        <p:txBody>
          <a:bodyPr wrap="square" rtlCol="0">
            <a:spAutoFit/>
          </a:bodyPr>
          <a:lstStyle/>
          <a:p>
            <a:pPr algn="ctr"/>
            <a:r>
              <a:rPr lang="en-US" sz="2000" dirty="0" smtClean="0">
                <a:latin typeface="Segoe UI" panose="020B0502040204020203" pitchFamily="34" charset="0"/>
                <a:cs typeface="Arial" panose="020B0604020202020204" pitchFamily="34" charset="0"/>
              </a:rPr>
              <a:t>He did not empty Himself of Deity</a:t>
            </a:r>
            <a:br>
              <a:rPr lang="en-US" sz="2000" dirty="0" smtClean="0">
                <a:latin typeface="Segoe UI" panose="020B0502040204020203" pitchFamily="34" charset="0"/>
                <a:cs typeface="Arial" panose="020B0604020202020204" pitchFamily="34" charset="0"/>
              </a:rPr>
            </a:br>
            <a:r>
              <a:rPr lang="en-US" sz="2000" dirty="0" smtClean="0">
                <a:latin typeface="Segoe UI" panose="020B0502040204020203" pitchFamily="34" charset="0"/>
                <a:cs typeface="Arial" panose="020B0604020202020204" pitchFamily="34" charset="0"/>
              </a:rPr>
              <a:t>– </a:t>
            </a:r>
            <a:r>
              <a:rPr lang="en-US" sz="2000" b="1" dirty="0" smtClean="0">
                <a:solidFill>
                  <a:srgbClr val="C00000"/>
                </a:solidFill>
                <a:latin typeface="Segoe UI" panose="020B0502040204020203" pitchFamily="34" charset="0"/>
                <a:cs typeface="Arial" panose="020B0604020202020204" pitchFamily="34" charset="0"/>
              </a:rPr>
              <a:t>He emptied Himself of the display of His Deity for personal gain</a:t>
            </a:r>
            <a:endParaRPr lang="en-US" sz="2000" b="1" dirty="0">
              <a:solidFill>
                <a:srgbClr val="C00000"/>
              </a:solidFill>
              <a:latin typeface="Segoe UI" panose="020B0502040204020203" pitchFamily="34" charset="0"/>
              <a:cs typeface="Arial" panose="020B0604020202020204" pitchFamily="34" charset="0"/>
            </a:endParaRPr>
          </a:p>
        </p:txBody>
      </p:sp>
    </p:spTree>
    <p:extLst>
      <p:ext uri="{BB962C8B-B14F-4D97-AF65-F5344CB8AC3E}">
        <p14:creationId xmlns:p14="http://schemas.microsoft.com/office/powerpoint/2010/main" val="3779517482"/>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Hebrews </a:t>
            </a:r>
            <a:r>
              <a:rPr lang="en-US" sz="6000" b="1" dirty="0" smtClean="0"/>
              <a:t>4:15</a:t>
            </a:r>
            <a:endParaRPr lang="en-US" sz="6000" b="1" dirty="0"/>
          </a:p>
        </p:txBody>
      </p:sp>
      <p:sp>
        <p:nvSpPr>
          <p:cNvPr id="3" name="Content Placeholder 2"/>
          <p:cNvSpPr>
            <a:spLocks noGrp="1"/>
          </p:cNvSpPr>
          <p:nvPr>
            <p:ph idx="1"/>
          </p:nvPr>
        </p:nvSpPr>
        <p:spPr>
          <a:xfrm>
            <a:off x="131804" y="1693817"/>
            <a:ext cx="8872154" cy="4641080"/>
          </a:xfrm>
          <a:effectLst/>
        </p:spPr>
        <p:txBody>
          <a:bodyPr>
            <a:normAutofit/>
          </a:bodyPr>
          <a:lstStyle/>
          <a:p>
            <a:r>
              <a:rPr lang="en-US" dirty="0" err="1" smtClean="0"/>
              <a:t>Kenotics</a:t>
            </a:r>
            <a:r>
              <a:rPr lang="en-US" dirty="0" smtClean="0"/>
              <a:t> conclude that Jesus had to think, feel, and experience everything just like us</a:t>
            </a:r>
          </a:p>
          <a:p>
            <a:pPr lvl="1"/>
            <a:r>
              <a:rPr lang="en-US" sz="3200" dirty="0" smtClean="0">
                <a:solidFill>
                  <a:schemeClr val="accent1">
                    <a:lumMod val="75000"/>
                  </a:schemeClr>
                </a:solidFill>
                <a:latin typeface="Segoe UI Semibold" panose="020B0702040204020203" pitchFamily="34" charset="0"/>
                <a:cs typeface="Segoe UI Semibold" panose="020B0702040204020203" pitchFamily="34" charset="0"/>
              </a:rPr>
              <a:t>Had to get a “human spirit” to be like us</a:t>
            </a:r>
          </a:p>
          <a:p>
            <a:r>
              <a:rPr lang="en-US" dirty="0" smtClean="0"/>
              <a:t>The Bible teaches:</a:t>
            </a:r>
          </a:p>
          <a:p>
            <a:pPr lvl="1"/>
            <a:r>
              <a:rPr lang="en-US" sz="3200" dirty="0" smtClean="0">
                <a:solidFill>
                  <a:schemeClr val="accent1">
                    <a:lumMod val="75000"/>
                  </a:schemeClr>
                </a:solidFill>
                <a:latin typeface="Segoe UI Semibold" panose="020B0702040204020203" pitchFamily="34" charset="0"/>
                <a:cs typeface="Segoe UI Semibold" panose="020B0702040204020203" pitchFamily="34" charset="0"/>
              </a:rPr>
              <a:t>By what He did, He proved to us that He understands and cares about what we go through</a:t>
            </a:r>
            <a:r>
              <a:rPr lang="en-US" dirty="0" smtClean="0">
                <a:solidFill>
                  <a:schemeClr val="accent1">
                    <a:lumMod val="75000"/>
                  </a:schemeClr>
                </a:solidFill>
                <a:latin typeface="Segoe UI Semibold" panose="020B0702040204020203" pitchFamily="34" charset="0"/>
                <a:cs typeface="Segoe UI Semibold" panose="020B0702040204020203" pitchFamily="34" charset="0"/>
              </a:rPr>
              <a:t> </a:t>
            </a:r>
            <a:endParaRPr lang="en-US" dirty="0">
              <a:solidFill>
                <a:schemeClr val="accent1">
                  <a:lumMod val="75000"/>
                </a:schemeClr>
              </a:solidFill>
              <a:latin typeface="Segoe UI Semibold" panose="020B0702040204020203" pitchFamily="34" charset="0"/>
              <a:cs typeface="Segoe UI Semibold" panose="020B0702040204020203" pitchFamily="34" charset="0"/>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194964"/>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The Temptation of Jesus</a:t>
            </a:r>
            <a:endParaRPr lang="en-US" sz="6000" b="1" dirty="0"/>
          </a:p>
        </p:txBody>
      </p:sp>
      <p:sp>
        <p:nvSpPr>
          <p:cNvPr id="3" name="Content Placeholder 2"/>
          <p:cNvSpPr>
            <a:spLocks noGrp="1"/>
          </p:cNvSpPr>
          <p:nvPr>
            <p:ph idx="1"/>
          </p:nvPr>
        </p:nvSpPr>
        <p:spPr>
          <a:xfrm>
            <a:off x="131804" y="1693817"/>
            <a:ext cx="8872154" cy="4641080"/>
          </a:xfrm>
          <a:effectLst/>
        </p:spPr>
        <p:txBody>
          <a:bodyPr>
            <a:normAutofit/>
          </a:bodyPr>
          <a:lstStyle/>
          <a:p>
            <a:r>
              <a:rPr lang="en-US" dirty="0" err="1" smtClean="0"/>
              <a:t>Kenotics</a:t>
            </a:r>
            <a:r>
              <a:rPr lang="en-US" dirty="0" smtClean="0"/>
              <a:t> teach that “God cannot be tempted”</a:t>
            </a:r>
          </a:p>
          <a:p>
            <a:pPr lvl="1"/>
            <a:r>
              <a:rPr lang="en-US" dirty="0" smtClean="0">
                <a:solidFill>
                  <a:srgbClr val="C00000"/>
                </a:solidFill>
                <a:latin typeface="Segoe UI Semibold" panose="020B0702040204020203" pitchFamily="34" charset="0"/>
                <a:cs typeface="Segoe UI Semibold" panose="020B0702040204020203" pitchFamily="34" charset="0"/>
              </a:rPr>
              <a:t>James 1:13</a:t>
            </a:r>
          </a:p>
          <a:p>
            <a:pPr lvl="1"/>
            <a:r>
              <a:rPr lang="en-US" dirty="0" smtClean="0">
                <a:solidFill>
                  <a:schemeClr val="accent1">
                    <a:lumMod val="75000"/>
                  </a:schemeClr>
                </a:solidFill>
                <a:latin typeface="Segoe UI Semibold" panose="020B0702040204020203" pitchFamily="34" charset="0"/>
                <a:cs typeface="Segoe UI Semibold" panose="020B0702040204020203" pitchFamily="34" charset="0"/>
              </a:rPr>
              <a:t>Since Jesus was tempted – he was not God</a:t>
            </a:r>
          </a:p>
          <a:p>
            <a:pPr lvl="2"/>
            <a:r>
              <a:rPr lang="en-US" dirty="0" smtClean="0">
                <a:solidFill>
                  <a:srgbClr val="C00000"/>
                </a:solidFill>
                <a:latin typeface="Segoe UI Semibold" panose="020B0702040204020203" pitchFamily="34" charset="0"/>
                <a:cs typeface="Segoe UI Semibold" panose="020B0702040204020203" pitchFamily="34" charset="0"/>
              </a:rPr>
              <a:t>Hebrews 4:15</a:t>
            </a:r>
          </a:p>
          <a:p>
            <a:r>
              <a:rPr lang="en-US" dirty="0" smtClean="0"/>
              <a:t>Should say:</a:t>
            </a:r>
          </a:p>
          <a:p>
            <a:pPr lvl="1"/>
            <a:r>
              <a:rPr lang="en-US" dirty="0" smtClean="0">
                <a:solidFill>
                  <a:schemeClr val="accent1">
                    <a:lumMod val="75000"/>
                  </a:schemeClr>
                </a:solidFill>
                <a:latin typeface="Segoe UI Semibold" panose="020B0702040204020203" pitchFamily="34" charset="0"/>
                <a:cs typeface="Segoe UI Semibold" panose="020B0702040204020203" pitchFamily="34" charset="0"/>
              </a:rPr>
              <a:t>God in the flesh can be tempted</a:t>
            </a:r>
            <a:endParaRPr lang="en-US" dirty="0">
              <a:solidFill>
                <a:schemeClr val="accent1">
                  <a:lumMod val="75000"/>
                </a:schemeClr>
              </a:solidFill>
              <a:latin typeface="Segoe UI Semibold" panose="020B0702040204020203" pitchFamily="34" charset="0"/>
              <a:cs typeface="Segoe UI Semibold" panose="020B0702040204020203" pitchFamily="34" charset="0"/>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665289"/>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04" y="216842"/>
            <a:ext cx="8872153" cy="1325563"/>
          </a:xfrm>
        </p:spPr>
        <p:txBody>
          <a:bodyPr>
            <a:normAutofit/>
          </a:bodyPr>
          <a:lstStyle/>
          <a:p>
            <a:r>
              <a:rPr lang="en-US" sz="6000" dirty="0" smtClean="0"/>
              <a:t>The Temptation of Jesus</a:t>
            </a:r>
            <a:endParaRPr lang="en-US" sz="6000" b="1" dirty="0"/>
          </a:p>
        </p:txBody>
      </p:sp>
      <p:sp>
        <p:nvSpPr>
          <p:cNvPr id="3" name="Content Placeholder 2"/>
          <p:cNvSpPr>
            <a:spLocks noGrp="1"/>
          </p:cNvSpPr>
          <p:nvPr>
            <p:ph idx="1"/>
          </p:nvPr>
        </p:nvSpPr>
        <p:spPr>
          <a:xfrm>
            <a:off x="131804" y="1693817"/>
            <a:ext cx="8872154" cy="4641080"/>
          </a:xfrm>
          <a:effectLst/>
        </p:spPr>
        <p:txBody>
          <a:bodyPr>
            <a:normAutofit/>
          </a:bodyPr>
          <a:lstStyle/>
          <a:p>
            <a:r>
              <a:rPr lang="en-US" dirty="0" smtClean="0"/>
              <a:t>Temptation of </a:t>
            </a:r>
            <a:r>
              <a:rPr lang="en-US" dirty="0" smtClean="0">
                <a:solidFill>
                  <a:srgbClr val="C00000"/>
                </a:solidFill>
              </a:rPr>
              <a:t>Matthew</a:t>
            </a:r>
            <a:r>
              <a:rPr lang="en-US" dirty="0" smtClean="0"/>
              <a:t> </a:t>
            </a:r>
            <a:r>
              <a:rPr lang="en-US" dirty="0" smtClean="0">
                <a:solidFill>
                  <a:srgbClr val="C00000"/>
                </a:solidFill>
              </a:rPr>
              <a:t>4:1-11</a:t>
            </a:r>
          </a:p>
          <a:p>
            <a:pPr lvl="1"/>
            <a:r>
              <a:rPr lang="en-US" dirty="0" smtClean="0">
                <a:solidFill>
                  <a:schemeClr val="accent1">
                    <a:lumMod val="75000"/>
                  </a:schemeClr>
                </a:solidFill>
                <a:latin typeface="Segoe UI Semibold" panose="020B0702040204020203" pitchFamily="34" charset="0"/>
                <a:cs typeface="Segoe UI Semibold" panose="020B0702040204020203" pitchFamily="34" charset="0"/>
              </a:rPr>
              <a:t>Asked Jesus to do something that no man could ever do!</a:t>
            </a:r>
            <a:endParaRPr lang="en-US" dirty="0">
              <a:solidFill>
                <a:schemeClr val="accent1">
                  <a:lumMod val="75000"/>
                </a:schemeClr>
              </a:solidFill>
              <a:latin typeface="Segoe UI Semibold" panose="020B0702040204020203" pitchFamily="34" charset="0"/>
              <a:cs typeface="Segoe UI Semibold" panose="020B0702040204020203" pitchFamily="34" charset="0"/>
            </a:endParaRPr>
          </a:p>
        </p:txBody>
      </p:sp>
      <p:cxnSp>
        <p:nvCxnSpPr>
          <p:cNvPr id="5" name="Straight Connector 4"/>
          <p:cNvCxnSpPr/>
          <p:nvPr/>
        </p:nvCxnSpPr>
        <p:spPr>
          <a:xfrm flipV="1">
            <a:off x="238897" y="1542405"/>
            <a:ext cx="8657968" cy="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Horizontal Scroll 3"/>
          <p:cNvSpPr/>
          <p:nvPr/>
        </p:nvSpPr>
        <p:spPr>
          <a:xfrm>
            <a:off x="420130" y="3229233"/>
            <a:ext cx="8311978" cy="1499286"/>
          </a:xfrm>
          <a:prstGeom prst="horizontalScroll">
            <a:avLst/>
          </a:prstGeom>
          <a:solidFill>
            <a:srgbClr val="1F4F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15147" y="3550508"/>
            <a:ext cx="8076900" cy="830997"/>
          </a:xfrm>
          <a:prstGeom prst="rect">
            <a:avLst/>
          </a:prstGeom>
          <a:noFill/>
        </p:spPr>
        <p:txBody>
          <a:bodyPr wrap="square" rtlCol="0">
            <a:spAutoFit/>
          </a:bodyPr>
          <a:lstStyle/>
          <a:p>
            <a:pPr algn="ctr"/>
            <a:r>
              <a:rPr lang="en-US" sz="2400" dirty="0" smtClean="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“for in Him dwells all the fullness of the Godhead bodily”</a:t>
            </a:r>
          </a:p>
          <a:p>
            <a:pPr algn="ctr"/>
            <a:r>
              <a:rPr lang="en-US" sz="2400" b="1" dirty="0" smtClean="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rPr>
              <a:t>Colossians 2:9</a:t>
            </a:r>
            <a:endParaRPr lang="en-US" sz="2400" b="1" dirty="0">
              <a:solidFill>
                <a:schemeClr val="bg1"/>
              </a:solidFill>
              <a:effectLst>
                <a:outerShdw blurRad="38100" dist="38100" dir="2700000" algn="tl">
                  <a:srgbClr val="000000">
                    <a:alpha val="43137"/>
                  </a:srgbClr>
                </a:outerShdw>
              </a:effectLst>
              <a:latin typeface="Segoe UI" panose="020B0502040204020203" pitchFamily="34" charset="0"/>
              <a:cs typeface="Arial" panose="020B06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6331" y="4637904"/>
            <a:ext cx="3371338" cy="1594992"/>
          </a:xfrm>
          <a:prstGeom prst="rect">
            <a:avLst/>
          </a:prstGeom>
          <a:ln>
            <a:noFill/>
          </a:ln>
          <a:effectLst>
            <a:softEdge rad="112500"/>
          </a:effectLst>
        </p:spPr>
      </p:pic>
    </p:spTree>
    <p:extLst>
      <p:ext uri="{BB962C8B-B14F-4D97-AF65-F5344CB8AC3E}">
        <p14:creationId xmlns:p14="http://schemas.microsoft.com/office/powerpoint/2010/main" val="848004608"/>
      </p:ext>
    </p:extLst>
  </p:cSld>
  <p:clrMapOvr>
    <a:masterClrMapping/>
  </p:clrMapOvr>
  <mc:AlternateContent xmlns:mc="http://schemas.openxmlformats.org/markup-compatibility/2006" xmlns:p14="http://schemas.microsoft.com/office/powerpoint/2010/main">
    <mc:Choice Requires="p14">
      <p:transition spd="slow" p14:dur="175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theme/theme1.xml><?xml version="1.0" encoding="utf-8"?>
<a:theme xmlns:a="http://schemas.openxmlformats.org/drawingml/2006/main" name="Richie - Gisha Widesc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ie - Gisha Widescreen" id="{A6C6C9B6-0A8A-41AA-AEBD-A99AD7C55EFA}" vid="{6A2DF183-94B3-4514-8C8B-D9A805BA85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Richie - Gisha Widescreen</Template>
  <TotalTime>296</TotalTime>
  <Words>647</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Segoe UI</vt:lpstr>
      <vt:lpstr>Segoe UI Semibold</vt:lpstr>
      <vt:lpstr>Richie - Gisha Widescreen</vt:lpstr>
      <vt:lpstr>The Deity of Christ (3)</vt:lpstr>
      <vt:lpstr>The Deity of Christ</vt:lpstr>
      <vt:lpstr>Just an Ordinary Man</vt:lpstr>
      <vt:lpstr>The Attribute – “Power”</vt:lpstr>
      <vt:lpstr>“God” of the Kenotic Theory</vt:lpstr>
      <vt:lpstr>Philippians 2:5-8</vt:lpstr>
      <vt:lpstr>Hebrews 4:15</vt:lpstr>
      <vt:lpstr>The Temptation of Jesus</vt:lpstr>
      <vt:lpstr>The Temptation of Jesus</vt:lpstr>
      <vt:lpstr>The Temptation of Jesus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Deity of Christ (1)</dc:title>
  <dc:creator>Richie Thetford</dc:creator>
  <cp:lastModifiedBy>Richard Thetford</cp:lastModifiedBy>
  <cp:revision>37</cp:revision>
  <dcterms:created xsi:type="dcterms:W3CDTF">2015-06-11T03:57:07Z</dcterms:created>
  <dcterms:modified xsi:type="dcterms:W3CDTF">2015-10-16T21:20:19Z</dcterms:modified>
</cp:coreProperties>
</file>