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79" r:id="rId5"/>
    <p:sldId id="287" r:id="rId6"/>
    <p:sldId id="288" r:id="rId7"/>
    <p:sldId id="285" r:id="rId8"/>
    <p:sldId id="289" r:id="rId9"/>
    <p:sldId id="290" r:id="rId10"/>
    <p:sldId id="291"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80" autoAdjust="0"/>
  </p:normalViewPr>
  <p:slideViewPr>
    <p:cSldViewPr>
      <p:cViewPr varScale="1">
        <p:scale>
          <a:sx n="86" d="100"/>
          <a:sy n="86" d="100"/>
        </p:scale>
        <p:origin x="514" y="5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9/16/2018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9/16/2018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9/16/2018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9/16/2018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9/16/2018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9/16/2018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9/16/2018</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9/16/2018</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9/16/2018</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9/16/2018</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6000" b="1" dirty="0">
                <a:latin typeface="Calibri" panose="020F0502020204030204" pitchFamily="34" charset="0"/>
                <a:cs typeface="Calibri" panose="020F0502020204030204" pitchFamily="34" charset="0"/>
              </a:rPr>
              <a:t>Do We have to sin?</a:t>
            </a:r>
          </a:p>
        </p:txBody>
      </p:sp>
      <p:sp>
        <p:nvSpPr>
          <p:cNvPr id="2" name="Subtitle 1"/>
          <p:cNvSpPr>
            <a:spLocks noGrp="1"/>
          </p:cNvSpPr>
          <p:nvPr>
            <p:ph type="subTitle" idx="1"/>
          </p:nvPr>
        </p:nvSpPr>
        <p:spPr/>
        <p:txBody>
          <a:bodyPr>
            <a:normAutofit/>
          </a:bodyPr>
          <a:lstStyle/>
          <a:p>
            <a:r>
              <a:rPr lang="en-US" sz="4000" dirty="0">
                <a:latin typeface="Calibri" panose="020F0502020204030204" pitchFamily="34" charset="0"/>
                <a:cs typeface="Calibri" panose="020F0502020204030204" pitchFamily="34" charset="0"/>
              </a:rPr>
              <a:t>Hebrews 4:15</a:t>
            </a:r>
          </a:p>
        </p:txBody>
      </p:sp>
      <p:sp>
        <p:nvSpPr>
          <p:cNvPr id="4" name="TextBox 3">
            <a:extLst>
              <a:ext uri="{FF2B5EF4-FFF2-40B4-BE49-F238E27FC236}">
                <a16:creationId xmlns:a16="http://schemas.microsoft.com/office/drawing/2014/main" id="{3AAFC972-3B57-47A8-9304-9692693F1992}"/>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B56A92-4D22-4D98-A4CA-1F6C18390C7D}"/>
              </a:ext>
            </a:extLst>
          </p:cNvPr>
          <p:cNvSpPr/>
          <p:nvPr/>
        </p:nvSpPr>
        <p:spPr>
          <a:xfrm>
            <a:off x="0" y="0"/>
            <a:ext cx="12188825" cy="1219200"/>
          </a:xfrm>
          <a:prstGeom prst="rect">
            <a:avLst/>
          </a:prstGeom>
          <a:solidFill>
            <a:schemeClr val="bg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79412" y="0"/>
            <a:ext cx="10895251" cy="1219200"/>
          </a:xfrm>
        </p:spPr>
        <p:txBody>
          <a:bodyPr>
            <a:normAutofit/>
          </a:bodyPr>
          <a:lstStyle/>
          <a:p>
            <a:r>
              <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Temptation of </a:t>
            </a:r>
            <a:r>
              <a:rPr lang="en-US" sz="4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jesus</a:t>
            </a:r>
            <a:endPar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4" name="Content Placeholder 13"/>
          <p:cNvSpPr>
            <a:spLocks noGrp="1"/>
          </p:cNvSpPr>
          <p:nvPr>
            <p:ph idx="1"/>
          </p:nvPr>
        </p:nvSpPr>
        <p:spPr>
          <a:xfrm>
            <a:off x="379412" y="1447800"/>
            <a:ext cx="10360501" cy="4470400"/>
          </a:xfrm>
        </p:spPr>
        <p:txBody>
          <a:bodyPr>
            <a:normAutofit/>
          </a:bodyPr>
          <a:lstStyle/>
          <a:p>
            <a:r>
              <a:rPr lang="en-US" sz="3600" b="1" dirty="0">
                <a:latin typeface="Calibri" panose="020F0502020204030204" pitchFamily="34" charset="0"/>
                <a:cs typeface="Calibri" panose="020F0502020204030204" pitchFamily="34" charset="0"/>
              </a:rPr>
              <a:t>Three avenues</a:t>
            </a:r>
          </a:p>
          <a:p>
            <a:pPr lvl="1"/>
            <a:r>
              <a:rPr lang="en-US" sz="3400" dirty="0">
                <a:latin typeface="Calibri" panose="020F0502020204030204" pitchFamily="34" charset="0"/>
                <a:cs typeface="Calibri" panose="020F0502020204030204" pitchFamily="34" charset="0"/>
              </a:rPr>
              <a:t>Matthew 4:1-11</a:t>
            </a:r>
          </a:p>
          <a:p>
            <a:pPr lvl="1"/>
            <a:r>
              <a:rPr lang="en-US" sz="3400" dirty="0">
                <a:latin typeface="Calibri" panose="020F0502020204030204" pitchFamily="34" charset="0"/>
                <a:cs typeface="Calibri" panose="020F0502020204030204" pitchFamily="34" charset="0"/>
              </a:rPr>
              <a:t>1 John 2:14-17</a:t>
            </a:r>
          </a:p>
          <a:p>
            <a:r>
              <a:rPr lang="en-US" sz="3600" b="1" dirty="0">
                <a:latin typeface="Calibri" panose="020F0502020204030204" pitchFamily="34" charset="0"/>
                <a:cs typeface="Calibri" panose="020F0502020204030204" pitchFamily="34" charset="0"/>
              </a:rPr>
              <a:t>Jesus did not give in</a:t>
            </a:r>
          </a:p>
          <a:p>
            <a:pPr lvl="1"/>
            <a:r>
              <a:rPr lang="en-US" sz="3400" dirty="0">
                <a:latin typeface="Calibri" panose="020F0502020204030204" pitchFamily="34" charset="0"/>
                <a:cs typeface="Calibri" panose="020F0502020204030204" pitchFamily="34" charset="0"/>
              </a:rPr>
              <a:t>James 4:7-8</a:t>
            </a:r>
          </a:p>
          <a:p>
            <a:pPr lvl="1"/>
            <a:endParaRPr lang="en-US" sz="32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131E4AFE-2416-4978-890F-576B7D54C07A}"/>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pic>
        <p:nvPicPr>
          <p:cNvPr id="8" name="Picture 7">
            <a:extLst>
              <a:ext uri="{FF2B5EF4-FFF2-40B4-BE49-F238E27FC236}">
                <a16:creationId xmlns:a16="http://schemas.microsoft.com/office/drawing/2014/main" id="{8FB04E8F-14F7-4C9E-A6EF-5DF77ECEB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2812" y="2300288"/>
            <a:ext cx="7288213" cy="4099619"/>
          </a:xfrm>
          <a:prstGeom prst="rect">
            <a:avLst/>
          </a:prstGeom>
          <a:ln>
            <a:noFill/>
          </a:ln>
          <a:effectLst>
            <a:softEdge rad="112500"/>
          </a:effectLst>
        </p:spPr>
      </p:pic>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anim calcmode="lin" valueType="num">
                                      <p:cBhvr>
                                        <p:cTn id="13"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B56A92-4D22-4D98-A4CA-1F6C18390C7D}"/>
              </a:ext>
            </a:extLst>
          </p:cNvPr>
          <p:cNvSpPr/>
          <p:nvPr/>
        </p:nvSpPr>
        <p:spPr>
          <a:xfrm>
            <a:off x="0" y="0"/>
            <a:ext cx="12188825" cy="1219200"/>
          </a:xfrm>
          <a:prstGeom prst="rect">
            <a:avLst/>
          </a:prstGeom>
          <a:solidFill>
            <a:schemeClr val="bg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79412" y="0"/>
            <a:ext cx="10895251" cy="1219200"/>
          </a:xfrm>
        </p:spPr>
        <p:txBody>
          <a:bodyPr>
            <a:normAutofit/>
          </a:bodyPr>
          <a:lstStyle/>
          <a:p>
            <a:r>
              <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Do we have to sin?</a:t>
            </a:r>
          </a:p>
        </p:txBody>
      </p:sp>
      <p:sp>
        <p:nvSpPr>
          <p:cNvPr id="14" name="Content Placeholder 13"/>
          <p:cNvSpPr>
            <a:spLocks noGrp="1"/>
          </p:cNvSpPr>
          <p:nvPr>
            <p:ph idx="1"/>
          </p:nvPr>
        </p:nvSpPr>
        <p:spPr>
          <a:xfrm>
            <a:off x="379412" y="1447800"/>
            <a:ext cx="10360501" cy="4470400"/>
          </a:xfrm>
        </p:spPr>
        <p:txBody>
          <a:bodyPr>
            <a:normAutofit/>
          </a:bodyPr>
          <a:lstStyle/>
          <a:p>
            <a:r>
              <a:rPr lang="en-US" sz="3600" b="1" dirty="0">
                <a:latin typeface="Calibri" panose="020F0502020204030204" pitchFamily="34" charset="0"/>
                <a:cs typeface="Calibri" panose="020F0502020204030204" pitchFamily="34" charset="0"/>
              </a:rPr>
              <a:t>NO – we have an escape!</a:t>
            </a:r>
          </a:p>
          <a:p>
            <a:pPr lvl="1"/>
            <a:r>
              <a:rPr lang="en-US" sz="3400" dirty="0">
                <a:latin typeface="Calibri" panose="020F0502020204030204" pitchFamily="34" charset="0"/>
                <a:cs typeface="Calibri" panose="020F0502020204030204" pitchFamily="34" charset="0"/>
              </a:rPr>
              <a:t>1 Corinthians 10:13</a:t>
            </a:r>
            <a:endParaRPr lang="en-US" sz="32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131E4AFE-2416-4978-890F-576B7D54C07A}"/>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pic>
        <p:nvPicPr>
          <p:cNvPr id="5" name="Picture 4">
            <a:extLst>
              <a:ext uri="{FF2B5EF4-FFF2-40B4-BE49-F238E27FC236}">
                <a16:creationId xmlns:a16="http://schemas.microsoft.com/office/drawing/2014/main" id="{A5F4AE35-1740-4F3F-8A08-A403E7EE8E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6292" y="1752600"/>
            <a:ext cx="6258988" cy="4671060"/>
          </a:xfrm>
          <a:prstGeom prst="rect">
            <a:avLst/>
          </a:prstGeom>
          <a:ln>
            <a:noFill/>
          </a:ln>
          <a:effectLst>
            <a:softEdge rad="112500"/>
          </a:effectLst>
        </p:spPr>
      </p:pic>
    </p:spTree>
    <p:extLst>
      <p:ext uri="{BB962C8B-B14F-4D97-AF65-F5344CB8AC3E}">
        <p14:creationId xmlns:p14="http://schemas.microsoft.com/office/powerpoint/2010/main" val="2233133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8612" y="152401"/>
            <a:ext cx="8991600" cy="6555641"/>
          </a:xfrm>
          <a:prstGeom prst="rect">
            <a:avLst/>
          </a:prstGeom>
        </p:spPr>
        <p:txBody>
          <a:bodyPr wrap="square">
            <a:spAutoFit/>
          </a:bodyPr>
          <a:lstStyle/>
          <a:p>
            <a:pPr algn="ctr"/>
            <a:r>
              <a:rPr lang="en-US" sz="3200" b="1" dirty="0">
                <a:latin typeface="Calibri" panose="020F0502020204030204" pitchFamily="34" charset="0"/>
                <a:cs typeface="Calibri" panose="020F0502020204030204" pitchFamily="34" charset="0"/>
              </a:rPr>
              <a:t>An Autobiography of Life</a:t>
            </a:r>
          </a:p>
          <a:p>
            <a:pPr algn="ctr"/>
            <a:r>
              <a:rPr lang="en-US" sz="2800" b="1" dirty="0">
                <a:solidFill>
                  <a:srgbClr val="FFFF00"/>
                </a:solidFill>
                <a:latin typeface="Calibri" panose="020F0502020204030204" pitchFamily="34" charset="0"/>
                <a:cs typeface="Calibri" panose="020F0502020204030204" pitchFamily="34" charset="0"/>
              </a:rPr>
              <a:t>(1 Corinthians 10:13)</a:t>
            </a:r>
          </a:p>
          <a:p>
            <a:endParaRPr lang="en-US" b="1" dirty="0">
              <a:latin typeface="Calibri" panose="020F0502020204030204" pitchFamily="34" charset="0"/>
              <a:cs typeface="Calibri" panose="020F0502020204030204" pitchFamily="34" charset="0"/>
            </a:endParaRPr>
          </a:p>
          <a:p>
            <a:r>
              <a:rPr lang="en-US" sz="2100" b="1" dirty="0">
                <a:latin typeface="Calibri" panose="020F0502020204030204" pitchFamily="34" charset="0"/>
                <a:cs typeface="Calibri" panose="020F0502020204030204" pitchFamily="34" charset="0"/>
              </a:rPr>
              <a:t>Chapter ONE</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I walk down the street.  There is a deep hole in the sidewalk.  I fall in.  I am lost ... I am hopeless.  </a:t>
            </a:r>
            <a:r>
              <a:rPr lang="en-US" sz="2100" dirty="0">
                <a:solidFill>
                  <a:srgbClr val="FFFF00"/>
                </a:solidFill>
                <a:latin typeface="Calibri" panose="020F0502020204030204" pitchFamily="34" charset="0"/>
                <a:cs typeface="Calibri" panose="020F0502020204030204" pitchFamily="34" charset="0"/>
              </a:rPr>
              <a:t>It isn’t my fault.  It takes forever to find a way out.</a:t>
            </a:r>
          </a:p>
          <a:p>
            <a:r>
              <a:rPr lang="en-US" sz="2100" b="1" dirty="0">
                <a:latin typeface="Calibri" panose="020F0502020204030204" pitchFamily="34" charset="0"/>
                <a:cs typeface="Calibri" panose="020F0502020204030204" pitchFamily="34" charset="0"/>
              </a:rPr>
              <a:t>Chapter TWO</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I walk down the same street.  There is a deep hole in the sidewalk.  I pretend I don’t see it.  I fall in again.  I can’t believe I am in the same place.  But, </a:t>
            </a:r>
            <a:r>
              <a:rPr lang="en-US" sz="2100" dirty="0">
                <a:solidFill>
                  <a:srgbClr val="FFFF00"/>
                </a:solidFill>
                <a:latin typeface="Calibri" panose="020F0502020204030204" pitchFamily="34" charset="0"/>
                <a:cs typeface="Calibri" panose="020F0502020204030204" pitchFamily="34" charset="0"/>
              </a:rPr>
              <a:t>it is not my fault.  It still takes a long time to get out.</a:t>
            </a:r>
          </a:p>
          <a:p>
            <a:r>
              <a:rPr lang="en-US" sz="2100" b="1" dirty="0">
                <a:latin typeface="Calibri" panose="020F0502020204030204" pitchFamily="34" charset="0"/>
                <a:cs typeface="Calibri" panose="020F0502020204030204" pitchFamily="34" charset="0"/>
              </a:rPr>
              <a:t>Chapter THREE</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I walk down the same street.  There is a deep hole in the sidewalk.  I see it is there.  I still fall in ... it is a habit.  My eyes are open, I know where I am. </a:t>
            </a:r>
            <a:r>
              <a:rPr lang="en-US" sz="2100" b="1" dirty="0">
                <a:latin typeface="Calibri" panose="020F0502020204030204" pitchFamily="34" charset="0"/>
                <a:cs typeface="Calibri" panose="020F0502020204030204" pitchFamily="34" charset="0"/>
              </a:rPr>
              <a:t> </a:t>
            </a:r>
            <a:r>
              <a:rPr lang="en-US" sz="2100" b="1" dirty="0">
                <a:solidFill>
                  <a:srgbClr val="FFFF00"/>
                </a:solidFill>
                <a:latin typeface="Calibri" panose="020F0502020204030204" pitchFamily="34" charset="0"/>
                <a:cs typeface="Calibri" panose="020F0502020204030204" pitchFamily="34" charset="0"/>
              </a:rPr>
              <a:t>It is my fault</a:t>
            </a:r>
            <a:r>
              <a:rPr lang="en-US" sz="2100" dirty="0">
                <a:solidFill>
                  <a:srgbClr val="FFFF00"/>
                </a:solidFill>
                <a:latin typeface="Calibri" panose="020F0502020204030204" pitchFamily="34" charset="0"/>
                <a:cs typeface="Calibri" panose="020F0502020204030204" pitchFamily="34" charset="0"/>
              </a:rPr>
              <a:t>.  I get out immediately.</a:t>
            </a:r>
          </a:p>
          <a:p>
            <a:r>
              <a:rPr lang="en-US" sz="2100" b="1" dirty="0">
                <a:latin typeface="Calibri" panose="020F0502020204030204" pitchFamily="34" charset="0"/>
                <a:cs typeface="Calibri" panose="020F0502020204030204" pitchFamily="34" charset="0"/>
              </a:rPr>
              <a:t>Chapter FOUR</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I walk down the same street.  There is a deep hole in the sidewalk.</a:t>
            </a:r>
            <a:br>
              <a:rPr lang="en-US" sz="2100" dirty="0">
                <a:latin typeface="Calibri" panose="020F0502020204030204" pitchFamily="34" charset="0"/>
                <a:cs typeface="Calibri" panose="020F0502020204030204" pitchFamily="34" charset="0"/>
              </a:rPr>
            </a:br>
            <a:r>
              <a:rPr lang="en-US" sz="2100" dirty="0">
                <a:latin typeface="Calibri" panose="020F0502020204030204" pitchFamily="34" charset="0"/>
                <a:cs typeface="Calibri" panose="020F0502020204030204" pitchFamily="34" charset="0"/>
              </a:rPr>
              <a:t>I walk around it.</a:t>
            </a:r>
          </a:p>
          <a:p>
            <a:r>
              <a:rPr lang="en-US" sz="2100" b="1" dirty="0">
                <a:latin typeface="Calibri" panose="020F0502020204030204" pitchFamily="34" charset="0"/>
                <a:cs typeface="Calibri" panose="020F0502020204030204" pitchFamily="34" charset="0"/>
              </a:rPr>
              <a:t>Chapter FIVE</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I walk down another street.</a:t>
            </a:r>
          </a:p>
        </p:txBody>
      </p:sp>
      <p:sp>
        <p:nvSpPr>
          <p:cNvPr id="10" name="Rectangle 6">
            <a:extLst>
              <a:ext uri="{FF2B5EF4-FFF2-40B4-BE49-F238E27FC236}">
                <a16:creationId xmlns:a16="http://schemas.microsoft.com/office/drawing/2014/main" id="{3382BB1E-462B-4021-A8CC-314923A44438}"/>
              </a:ext>
            </a:extLst>
          </p:cNvPr>
          <p:cNvSpPr>
            <a:spLocks noChangeArrowheads="1"/>
          </p:cNvSpPr>
          <p:nvPr/>
        </p:nvSpPr>
        <p:spPr bwMode="auto">
          <a:xfrm>
            <a:off x="1522412" y="2438400"/>
            <a:ext cx="9144000" cy="1295400"/>
          </a:xfrm>
          <a:prstGeom prst="rect">
            <a:avLst/>
          </a:prstGeom>
          <a:solidFill>
            <a:schemeClr val="bg2"/>
          </a:solidFill>
          <a:ln w="9525">
            <a:noFill/>
            <a:miter lim="800000"/>
            <a:headEnd/>
            <a:tailEnd/>
          </a:ln>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7">
            <a:extLst>
              <a:ext uri="{FF2B5EF4-FFF2-40B4-BE49-F238E27FC236}">
                <a16:creationId xmlns:a16="http://schemas.microsoft.com/office/drawing/2014/main" id="{C85E32D0-18B3-4EBA-A417-4909253AAB20}"/>
              </a:ext>
            </a:extLst>
          </p:cNvPr>
          <p:cNvSpPr>
            <a:spLocks noChangeArrowheads="1"/>
          </p:cNvSpPr>
          <p:nvPr/>
        </p:nvSpPr>
        <p:spPr bwMode="auto">
          <a:xfrm>
            <a:off x="1522412" y="3733800"/>
            <a:ext cx="9144000" cy="1295400"/>
          </a:xfrm>
          <a:prstGeom prst="rect">
            <a:avLst/>
          </a:prstGeom>
          <a:solidFill>
            <a:schemeClr val="bg2"/>
          </a:solidFill>
          <a:ln w="9525">
            <a:noFill/>
            <a:miter lim="800000"/>
            <a:headEnd/>
            <a:tailEnd/>
          </a:ln>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Rectangle 9">
            <a:extLst>
              <a:ext uri="{FF2B5EF4-FFF2-40B4-BE49-F238E27FC236}">
                <a16:creationId xmlns:a16="http://schemas.microsoft.com/office/drawing/2014/main" id="{33C352AB-E81A-4F51-8E9D-66DDA0B908F3}"/>
              </a:ext>
            </a:extLst>
          </p:cNvPr>
          <p:cNvSpPr>
            <a:spLocks noChangeArrowheads="1"/>
          </p:cNvSpPr>
          <p:nvPr/>
        </p:nvSpPr>
        <p:spPr bwMode="auto">
          <a:xfrm>
            <a:off x="1522412" y="5943600"/>
            <a:ext cx="9144000" cy="838200"/>
          </a:xfrm>
          <a:prstGeom prst="rect">
            <a:avLst/>
          </a:prstGeom>
          <a:solidFill>
            <a:schemeClr val="bg2"/>
          </a:solidFill>
          <a:ln w="9525">
            <a:noFill/>
            <a:miter lim="800000"/>
            <a:headEnd/>
            <a:tailEnd/>
          </a:ln>
        </p:spPr>
        <p:txBody>
          <a:bodyPr wrap="none" anchor="ctr"/>
          <a:lstStyle/>
          <a:p>
            <a:endParaRPr lang="en-US" dirty="0">
              <a:latin typeface="Calibri" panose="020F0502020204030204" pitchFamily="34" charset="0"/>
              <a:cs typeface="Calibri" panose="020F0502020204030204" pitchFamily="34" charset="0"/>
            </a:endParaRPr>
          </a:p>
        </p:txBody>
      </p:sp>
      <p:sp>
        <p:nvSpPr>
          <p:cNvPr id="16" name="Rectangle 10">
            <a:extLst>
              <a:ext uri="{FF2B5EF4-FFF2-40B4-BE49-F238E27FC236}">
                <a16:creationId xmlns:a16="http://schemas.microsoft.com/office/drawing/2014/main" id="{6941C8B7-2459-4511-A77D-7796D28E270C}"/>
              </a:ext>
            </a:extLst>
          </p:cNvPr>
          <p:cNvSpPr>
            <a:spLocks noChangeArrowheads="1"/>
          </p:cNvSpPr>
          <p:nvPr/>
        </p:nvSpPr>
        <p:spPr bwMode="auto">
          <a:xfrm>
            <a:off x="1522412" y="1295400"/>
            <a:ext cx="9144000" cy="1143000"/>
          </a:xfrm>
          <a:prstGeom prst="rect">
            <a:avLst/>
          </a:prstGeom>
          <a:solidFill>
            <a:schemeClr val="bg2"/>
          </a:solidFill>
          <a:ln w="9525">
            <a:noFill/>
            <a:miter lim="800000"/>
            <a:headEnd/>
            <a:tailEnd/>
          </a:ln>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8">
            <a:extLst>
              <a:ext uri="{FF2B5EF4-FFF2-40B4-BE49-F238E27FC236}">
                <a16:creationId xmlns:a16="http://schemas.microsoft.com/office/drawing/2014/main" id="{9DA4CE57-903C-4758-8586-18765B09E894}"/>
              </a:ext>
            </a:extLst>
          </p:cNvPr>
          <p:cNvSpPr>
            <a:spLocks noChangeArrowheads="1"/>
          </p:cNvSpPr>
          <p:nvPr/>
        </p:nvSpPr>
        <p:spPr bwMode="auto">
          <a:xfrm>
            <a:off x="1522412" y="5029200"/>
            <a:ext cx="9144000" cy="914400"/>
          </a:xfrm>
          <a:prstGeom prst="rect">
            <a:avLst/>
          </a:prstGeom>
          <a:solidFill>
            <a:schemeClr val="bg2"/>
          </a:solidFill>
          <a:ln w="9525">
            <a:noFill/>
            <a:miter lim="800000"/>
            <a:headEnd/>
            <a:tailEnd/>
          </a:ln>
        </p:spPr>
        <p:txBody>
          <a:bodyPr wrap="none" anchor="ctr"/>
          <a:lstStyle/>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6841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16"/>
                                        </p:tgtEl>
                                      </p:cBhvr>
                                    </p:animEffect>
                                    <p:set>
                                      <p:cBhvr>
                                        <p:cTn id="7" dur="1" fill="hold">
                                          <p:stCondLst>
                                            <p:cond delay="1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14"/>
                                        </p:tgtEl>
                                      </p:cBhvr>
                                    </p:animEffect>
                                    <p:set>
                                      <p:cBhvr>
                                        <p:cTn id="17" dur="1" fill="hold">
                                          <p:stCondLst>
                                            <p:cond delay="19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17"/>
                                        </p:tgtEl>
                                      </p:cBhvr>
                                    </p:animEffect>
                                    <p:set>
                                      <p:cBhvr>
                                        <p:cTn id="22" dur="1" fill="hold">
                                          <p:stCondLst>
                                            <p:cond delay="19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15"/>
                                        </p:tgtEl>
                                      </p:cBhvr>
                                    </p:animEffect>
                                    <p:set>
                                      <p:cBhvr>
                                        <p:cTn id="2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B56A92-4D22-4D98-A4CA-1F6C18390C7D}"/>
              </a:ext>
            </a:extLst>
          </p:cNvPr>
          <p:cNvSpPr/>
          <p:nvPr/>
        </p:nvSpPr>
        <p:spPr>
          <a:xfrm>
            <a:off x="0" y="0"/>
            <a:ext cx="12188825" cy="1219200"/>
          </a:xfrm>
          <a:prstGeom prst="rect">
            <a:avLst/>
          </a:prstGeom>
          <a:solidFill>
            <a:schemeClr val="bg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79412" y="0"/>
            <a:ext cx="10895251" cy="1219200"/>
          </a:xfrm>
        </p:spPr>
        <p:txBody>
          <a:bodyPr>
            <a:normAutofit/>
          </a:bodyPr>
          <a:lstStyle/>
          <a:p>
            <a:r>
              <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Do we sin?</a:t>
            </a:r>
          </a:p>
        </p:txBody>
      </p:sp>
      <p:sp>
        <p:nvSpPr>
          <p:cNvPr id="14" name="Content Placeholder 13"/>
          <p:cNvSpPr>
            <a:spLocks noGrp="1"/>
          </p:cNvSpPr>
          <p:nvPr>
            <p:ph idx="1"/>
          </p:nvPr>
        </p:nvSpPr>
        <p:spPr>
          <a:xfrm>
            <a:off x="379412" y="1447800"/>
            <a:ext cx="10360501" cy="4470400"/>
          </a:xfrm>
        </p:spPr>
        <p:txBody>
          <a:bodyPr>
            <a:normAutofit/>
          </a:bodyPr>
          <a:lstStyle/>
          <a:p>
            <a:r>
              <a:rPr lang="en-US" sz="3600" b="1" dirty="0">
                <a:latin typeface="Calibri" panose="020F0502020204030204" pitchFamily="34" charset="0"/>
                <a:cs typeface="Calibri" panose="020F0502020204030204" pitchFamily="34" charset="0"/>
              </a:rPr>
              <a:t>ALL have sinned</a:t>
            </a:r>
          </a:p>
          <a:p>
            <a:pPr lvl="1"/>
            <a:r>
              <a:rPr lang="en-US" sz="3400" dirty="0">
                <a:latin typeface="Calibri" panose="020F0502020204030204" pitchFamily="34" charset="0"/>
                <a:cs typeface="Calibri" panose="020F0502020204030204" pitchFamily="34" charset="0"/>
              </a:rPr>
              <a:t>Romans 3:23</a:t>
            </a:r>
          </a:p>
          <a:p>
            <a:pPr lvl="1"/>
            <a:r>
              <a:rPr lang="en-US" sz="3400" dirty="0">
                <a:latin typeface="Calibri" panose="020F0502020204030204" pitchFamily="34" charset="0"/>
                <a:cs typeface="Calibri" panose="020F0502020204030204" pitchFamily="34" charset="0"/>
              </a:rPr>
              <a:t>1 John 3:4</a:t>
            </a:r>
          </a:p>
          <a:p>
            <a:r>
              <a:rPr lang="en-US" sz="3600" b="1" dirty="0">
                <a:latin typeface="Calibri" panose="020F0502020204030204" pitchFamily="34" charset="0"/>
                <a:cs typeface="Calibri" panose="020F0502020204030204" pitchFamily="34" charset="0"/>
              </a:rPr>
              <a:t>Sin has pleasure</a:t>
            </a:r>
          </a:p>
          <a:p>
            <a:pPr lvl="1"/>
            <a:r>
              <a:rPr lang="en-US" sz="3400" dirty="0">
                <a:latin typeface="Calibri" panose="020F0502020204030204" pitchFamily="34" charset="0"/>
                <a:cs typeface="Calibri" panose="020F0502020204030204" pitchFamily="34" charset="0"/>
              </a:rPr>
              <a:t>Hebrews 11:25</a:t>
            </a:r>
          </a:p>
          <a:p>
            <a:pPr lvl="1"/>
            <a:r>
              <a:rPr lang="en-US" sz="3400" dirty="0">
                <a:latin typeface="Calibri" panose="020F0502020204030204" pitchFamily="34" charset="0"/>
                <a:cs typeface="Calibri" panose="020F0502020204030204" pitchFamily="34" charset="0"/>
              </a:rPr>
              <a:t>James 1:14-15</a:t>
            </a:r>
          </a:p>
        </p:txBody>
      </p:sp>
      <p:sp>
        <p:nvSpPr>
          <p:cNvPr id="4" name="TextBox 3">
            <a:extLst>
              <a:ext uri="{FF2B5EF4-FFF2-40B4-BE49-F238E27FC236}">
                <a16:creationId xmlns:a16="http://schemas.microsoft.com/office/drawing/2014/main" id="{131E4AFE-2416-4978-890F-576B7D54C07A}"/>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pic>
        <p:nvPicPr>
          <p:cNvPr id="5" name="Picture 4">
            <a:extLst>
              <a:ext uri="{FF2B5EF4-FFF2-40B4-BE49-F238E27FC236}">
                <a16:creationId xmlns:a16="http://schemas.microsoft.com/office/drawing/2014/main" id="{1015A58F-1F6D-4993-B676-E996365C8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0212" y="1379076"/>
            <a:ext cx="5200650" cy="4945524"/>
          </a:xfrm>
          <a:prstGeom prst="rect">
            <a:avLst/>
          </a:prstGeom>
        </p:spPr>
      </p:pic>
    </p:spTree>
    <p:extLst>
      <p:ext uri="{BB962C8B-B14F-4D97-AF65-F5344CB8AC3E}">
        <p14:creationId xmlns:p14="http://schemas.microsoft.com/office/powerpoint/2010/main" val="1181914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anim calcmode="lin" valueType="num">
                                      <p:cBhvr>
                                        <p:cTn id="13"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14">
                                            <p:txEl>
                                              <p:pRg st="4" end="4"/>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 calcmode="lin" valueType="num">
                                      <p:cBhvr>
                                        <p:cTn id="19"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14">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B56A92-4D22-4D98-A4CA-1F6C18390C7D}"/>
              </a:ext>
            </a:extLst>
          </p:cNvPr>
          <p:cNvSpPr/>
          <p:nvPr/>
        </p:nvSpPr>
        <p:spPr>
          <a:xfrm>
            <a:off x="0" y="0"/>
            <a:ext cx="12188825" cy="1219200"/>
          </a:xfrm>
          <a:prstGeom prst="rect">
            <a:avLst/>
          </a:prstGeom>
          <a:solidFill>
            <a:schemeClr val="bg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79412" y="0"/>
            <a:ext cx="10895251" cy="1219200"/>
          </a:xfrm>
        </p:spPr>
        <p:txBody>
          <a:bodyPr>
            <a:normAutofit/>
          </a:bodyPr>
          <a:lstStyle/>
          <a:p>
            <a:r>
              <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Do we sin?</a:t>
            </a:r>
          </a:p>
        </p:txBody>
      </p:sp>
      <p:sp>
        <p:nvSpPr>
          <p:cNvPr id="14" name="Content Placeholder 13"/>
          <p:cNvSpPr>
            <a:spLocks noGrp="1"/>
          </p:cNvSpPr>
          <p:nvPr>
            <p:ph idx="1"/>
          </p:nvPr>
        </p:nvSpPr>
        <p:spPr>
          <a:xfrm>
            <a:off x="379412" y="1447800"/>
            <a:ext cx="10360501" cy="4953000"/>
          </a:xfrm>
        </p:spPr>
        <p:txBody>
          <a:bodyPr>
            <a:normAutofit/>
          </a:bodyPr>
          <a:lstStyle/>
          <a:p>
            <a:r>
              <a:rPr lang="en-US" sz="3600" b="1" dirty="0">
                <a:latin typeface="Calibri" panose="020F0502020204030204" pitchFamily="34" charset="0"/>
                <a:cs typeface="Calibri" panose="020F0502020204030204" pitchFamily="34" charset="0"/>
              </a:rPr>
              <a:t>We are sinners by choice</a:t>
            </a:r>
          </a:p>
          <a:p>
            <a:pPr lvl="1"/>
            <a:r>
              <a:rPr lang="en-US" sz="3400" dirty="0">
                <a:latin typeface="Calibri" panose="020F0502020204030204" pitchFamily="34" charset="0"/>
                <a:cs typeface="Calibri" panose="020F0502020204030204" pitchFamily="34" charset="0"/>
              </a:rPr>
              <a:t>Matthew 6:24</a:t>
            </a:r>
          </a:p>
          <a:p>
            <a:pPr lvl="1"/>
            <a:r>
              <a:rPr lang="en-US" sz="3400" dirty="0">
                <a:latin typeface="Calibri" panose="020F0502020204030204" pitchFamily="34" charset="0"/>
                <a:cs typeface="Calibri" panose="020F0502020204030204" pitchFamily="34" charset="0"/>
              </a:rPr>
              <a:t>1 John 3:4</a:t>
            </a:r>
          </a:p>
          <a:p>
            <a:pPr lvl="1"/>
            <a:r>
              <a:rPr lang="en-US" sz="3400" dirty="0">
                <a:latin typeface="Calibri" panose="020F0502020204030204" pitchFamily="34" charset="0"/>
                <a:cs typeface="Calibri" panose="020F0502020204030204" pitchFamily="34" charset="0"/>
              </a:rPr>
              <a:t>1 John 5:17</a:t>
            </a:r>
          </a:p>
          <a:p>
            <a:pPr lvl="1"/>
            <a:r>
              <a:rPr lang="en-US" sz="3400" dirty="0">
                <a:latin typeface="Calibri" panose="020F0502020204030204" pitchFamily="34" charset="0"/>
                <a:cs typeface="Calibri" panose="020F0502020204030204" pitchFamily="34" charset="0"/>
              </a:rPr>
              <a:t>1 John 1:8-10</a:t>
            </a:r>
          </a:p>
          <a:p>
            <a:pPr lvl="1"/>
            <a:r>
              <a:rPr lang="en-US" sz="3400" dirty="0">
                <a:latin typeface="Calibri" panose="020F0502020204030204" pitchFamily="34" charset="0"/>
                <a:cs typeface="Calibri" panose="020F0502020204030204" pitchFamily="34" charset="0"/>
              </a:rPr>
              <a:t>1 Kings 8:46</a:t>
            </a:r>
          </a:p>
          <a:p>
            <a:pPr lvl="1"/>
            <a:r>
              <a:rPr lang="en-US" sz="3400" dirty="0">
                <a:latin typeface="Calibri" panose="020F0502020204030204" pitchFamily="34" charset="0"/>
                <a:cs typeface="Calibri" panose="020F0502020204030204" pitchFamily="34" charset="0"/>
              </a:rPr>
              <a:t>Psalms 143:2</a:t>
            </a:r>
          </a:p>
          <a:p>
            <a:pPr lvl="1"/>
            <a:r>
              <a:rPr lang="en-US" sz="3400" dirty="0">
                <a:latin typeface="Calibri" panose="020F0502020204030204" pitchFamily="34" charset="0"/>
                <a:cs typeface="Calibri" panose="020F0502020204030204" pitchFamily="34" charset="0"/>
              </a:rPr>
              <a:t>Romans 5:1</a:t>
            </a:r>
          </a:p>
        </p:txBody>
      </p:sp>
      <p:sp>
        <p:nvSpPr>
          <p:cNvPr id="4" name="TextBox 3">
            <a:extLst>
              <a:ext uri="{FF2B5EF4-FFF2-40B4-BE49-F238E27FC236}">
                <a16:creationId xmlns:a16="http://schemas.microsoft.com/office/drawing/2014/main" id="{131E4AFE-2416-4978-890F-576B7D54C07A}"/>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sp>
        <p:nvSpPr>
          <p:cNvPr id="3" name="Scroll: Vertical 2">
            <a:extLst>
              <a:ext uri="{FF2B5EF4-FFF2-40B4-BE49-F238E27FC236}">
                <a16:creationId xmlns:a16="http://schemas.microsoft.com/office/drawing/2014/main" id="{E7D8A1C8-85B7-42CD-8371-725F98B92F58}"/>
              </a:ext>
            </a:extLst>
          </p:cNvPr>
          <p:cNvSpPr/>
          <p:nvPr/>
        </p:nvSpPr>
        <p:spPr>
          <a:xfrm>
            <a:off x="3960812" y="2209800"/>
            <a:ext cx="3429000" cy="3962400"/>
          </a:xfrm>
          <a:prstGeom prst="verticalScroll">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8D2CF70-2BFC-44C9-A48B-DC509D8DA094}"/>
              </a:ext>
            </a:extLst>
          </p:cNvPr>
          <p:cNvSpPr txBox="1"/>
          <p:nvPr/>
        </p:nvSpPr>
        <p:spPr>
          <a:xfrm>
            <a:off x="4418012" y="3048000"/>
            <a:ext cx="2514600" cy="2419124"/>
          </a:xfrm>
          <a:prstGeom prst="rect">
            <a:avLst/>
          </a:prstGeom>
          <a:noFill/>
        </p:spPr>
        <p:txBody>
          <a:bodyPr wrap="square" rtlCol="0">
            <a:spAutoFit/>
          </a:bodyPr>
          <a:lstStyle/>
          <a:p>
            <a:pPr algn="ctr">
              <a:lnSpc>
                <a:spcPct val="90000"/>
              </a:lnSpc>
            </a:pPr>
            <a: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“Who can say,</a:t>
            </a:r>
            <a:b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have made my heart clean,</a:t>
            </a:r>
            <a:b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am pure from my sin?”</a:t>
            </a:r>
          </a:p>
          <a:p>
            <a:pPr algn="ctr">
              <a:lnSpc>
                <a:spcPct val="90000"/>
              </a:lnSpc>
            </a:pPr>
            <a:r>
              <a:rPr lang="en-US" sz="2800" b="1" dirty="0">
                <a:latin typeface="Calibri" panose="020F0502020204030204" pitchFamily="34" charset="0"/>
                <a:cs typeface="Calibri" panose="020F0502020204030204" pitchFamily="34" charset="0"/>
              </a:rPr>
              <a:t>Proverbs 20:9</a:t>
            </a:r>
          </a:p>
        </p:txBody>
      </p:sp>
      <p:pic>
        <p:nvPicPr>
          <p:cNvPr id="7" name="Picture 6">
            <a:extLst>
              <a:ext uri="{FF2B5EF4-FFF2-40B4-BE49-F238E27FC236}">
                <a16:creationId xmlns:a16="http://schemas.microsoft.com/office/drawing/2014/main" id="{1D98AFBA-E9F4-41C6-831F-94B2357EF7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212" y="2209800"/>
            <a:ext cx="4316366" cy="3934484"/>
          </a:xfrm>
          <a:prstGeom prst="rect">
            <a:avLst/>
          </a:prstGeom>
        </p:spPr>
      </p:pic>
    </p:spTree>
    <p:extLst>
      <p:ext uri="{BB962C8B-B14F-4D97-AF65-F5344CB8AC3E}">
        <p14:creationId xmlns:p14="http://schemas.microsoft.com/office/powerpoint/2010/main" val="2819656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B56A92-4D22-4D98-A4CA-1F6C18390C7D}"/>
              </a:ext>
            </a:extLst>
          </p:cNvPr>
          <p:cNvSpPr/>
          <p:nvPr/>
        </p:nvSpPr>
        <p:spPr>
          <a:xfrm>
            <a:off x="0" y="0"/>
            <a:ext cx="12188825" cy="1219200"/>
          </a:xfrm>
          <a:prstGeom prst="rect">
            <a:avLst/>
          </a:prstGeom>
          <a:solidFill>
            <a:schemeClr val="bg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379412" y="0"/>
            <a:ext cx="10895251" cy="1219200"/>
          </a:xfrm>
        </p:spPr>
        <p:txBody>
          <a:bodyPr>
            <a:normAutofit/>
          </a:bodyPr>
          <a:lstStyle/>
          <a:p>
            <a:r>
              <a:rPr lang="en-US" sz="4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conclusion</a:t>
            </a:r>
          </a:p>
        </p:txBody>
      </p:sp>
      <p:sp>
        <p:nvSpPr>
          <p:cNvPr id="14" name="Content Placeholder 13"/>
          <p:cNvSpPr>
            <a:spLocks noGrp="1"/>
          </p:cNvSpPr>
          <p:nvPr>
            <p:ph idx="1"/>
          </p:nvPr>
        </p:nvSpPr>
        <p:spPr>
          <a:xfrm>
            <a:off x="379412" y="1447800"/>
            <a:ext cx="10360501" cy="4953000"/>
          </a:xfrm>
        </p:spPr>
        <p:txBody>
          <a:bodyPr>
            <a:normAutofit/>
          </a:bodyPr>
          <a:lstStyle/>
          <a:p>
            <a:r>
              <a:rPr lang="en-US" sz="3600" b="1" dirty="0">
                <a:latin typeface="Calibri" panose="020F0502020204030204" pitchFamily="34" charset="0"/>
                <a:cs typeface="Calibri" panose="020F0502020204030204" pitchFamily="34" charset="0"/>
              </a:rPr>
              <a:t>We are justified “by faith”</a:t>
            </a:r>
          </a:p>
          <a:p>
            <a:pPr lvl="1"/>
            <a:r>
              <a:rPr lang="en-US" sz="3400" dirty="0">
                <a:latin typeface="Calibri" panose="020F0502020204030204" pitchFamily="34" charset="0"/>
                <a:cs typeface="Calibri" panose="020F0502020204030204" pitchFamily="34" charset="0"/>
              </a:rPr>
              <a:t>Romans 10:17</a:t>
            </a:r>
          </a:p>
          <a:p>
            <a:pPr lvl="1"/>
            <a:r>
              <a:rPr lang="en-US" sz="3400" dirty="0">
                <a:latin typeface="Calibri" panose="020F0502020204030204" pitchFamily="34" charset="0"/>
                <a:cs typeface="Calibri" panose="020F0502020204030204" pitchFamily="34" charset="0"/>
              </a:rPr>
              <a:t>James 1:15</a:t>
            </a:r>
          </a:p>
          <a:p>
            <a:pPr lvl="1"/>
            <a:r>
              <a:rPr lang="en-US" sz="3400" dirty="0">
                <a:latin typeface="Calibri" panose="020F0502020204030204" pitchFamily="34" charset="0"/>
                <a:cs typeface="Calibri" panose="020F0502020204030204" pitchFamily="34" charset="0"/>
              </a:rPr>
              <a:t>Acts 22:16</a:t>
            </a:r>
          </a:p>
          <a:p>
            <a:pPr lvl="1"/>
            <a:r>
              <a:rPr lang="en-US" sz="3400" dirty="0">
                <a:latin typeface="Calibri" panose="020F0502020204030204" pitchFamily="34" charset="0"/>
                <a:cs typeface="Calibri" panose="020F0502020204030204" pitchFamily="34" charset="0"/>
              </a:rPr>
              <a:t>1 John 1:10</a:t>
            </a: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b="1" dirty="0">
              <a:latin typeface="Calibri" panose="020F0502020204030204" pitchFamily="34" charset="0"/>
              <a:cs typeface="Calibri" panose="020F0502020204030204" pitchFamily="34" charset="0"/>
            </a:endParaRPr>
          </a:p>
          <a:p>
            <a:pPr lvl="1"/>
            <a:endParaRPr lang="en-US" sz="3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131E4AFE-2416-4978-890F-576B7D54C07A}"/>
              </a:ext>
            </a:extLst>
          </p:cNvPr>
          <p:cNvSpPr txBox="1"/>
          <p:nvPr/>
        </p:nvSpPr>
        <p:spPr>
          <a:xfrm>
            <a:off x="0" y="6544068"/>
            <a:ext cx="12188825" cy="313932"/>
          </a:xfrm>
          <a:prstGeom prst="rect">
            <a:avLst/>
          </a:prstGeom>
          <a:solidFill>
            <a:schemeClr val="bg1"/>
          </a:solidFill>
        </p:spPr>
        <p:txBody>
          <a:bodyPr wrap="square" rtlCol="0">
            <a:spAutoFit/>
          </a:bodyPr>
          <a:lstStyle/>
          <a:p>
            <a:pPr>
              <a:lnSpc>
                <a:spcPct val="90000"/>
              </a:lnSpc>
            </a:pPr>
            <a:r>
              <a:rPr lang="en-US" sz="1600" dirty="0">
                <a:latin typeface="Calibri" panose="020F0502020204030204" pitchFamily="34" charset="0"/>
                <a:cs typeface="Calibri" panose="020F0502020204030204" pitchFamily="34" charset="0"/>
              </a:rPr>
              <a:t>Richie Thetford						 	 www.thetfordcountry.com</a:t>
            </a:r>
          </a:p>
        </p:txBody>
      </p:sp>
      <p:sp>
        <p:nvSpPr>
          <p:cNvPr id="6" name="Rectangle: Rounded Corners 5">
            <a:extLst>
              <a:ext uri="{FF2B5EF4-FFF2-40B4-BE49-F238E27FC236}">
                <a16:creationId xmlns:a16="http://schemas.microsoft.com/office/drawing/2014/main" id="{C8119BED-243A-4DD3-9ED0-F14F203016DA}"/>
              </a:ext>
            </a:extLst>
          </p:cNvPr>
          <p:cNvSpPr/>
          <p:nvPr/>
        </p:nvSpPr>
        <p:spPr>
          <a:xfrm>
            <a:off x="379412" y="4648200"/>
            <a:ext cx="11430001" cy="1447800"/>
          </a:xfrm>
          <a:prstGeom prst="round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0BDE4F6-398D-41EE-9EFE-9426C626C60D}"/>
              </a:ext>
            </a:extLst>
          </p:cNvPr>
          <p:cNvSpPr txBox="1"/>
          <p:nvPr/>
        </p:nvSpPr>
        <p:spPr>
          <a:xfrm>
            <a:off x="379412" y="5068669"/>
            <a:ext cx="11430001" cy="646331"/>
          </a:xfrm>
          <a:prstGeom prst="rect">
            <a:avLst/>
          </a:prstGeom>
          <a:noFill/>
        </p:spPr>
        <p:txBody>
          <a:bodyPr wrap="square" rtlCol="0">
            <a:spAutoFit/>
          </a:bodyPr>
          <a:lstStyle/>
          <a:p>
            <a:pPr algn="ctr">
              <a:lnSpc>
                <a:spcPct val="90000"/>
              </a:lnSpc>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Allow Christ’s blood to wash away your sins today!</a:t>
            </a:r>
          </a:p>
        </p:txBody>
      </p:sp>
      <p:pic>
        <p:nvPicPr>
          <p:cNvPr id="9" name="Picture 8">
            <a:extLst>
              <a:ext uri="{FF2B5EF4-FFF2-40B4-BE49-F238E27FC236}">
                <a16:creationId xmlns:a16="http://schemas.microsoft.com/office/drawing/2014/main" id="{71B7C53F-A31B-4F91-91D1-D52C74705C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825" y="1362468"/>
            <a:ext cx="4191000" cy="3142464"/>
          </a:xfrm>
          <a:prstGeom prst="rect">
            <a:avLst/>
          </a:prstGeom>
          <a:ln>
            <a:noFill/>
          </a:ln>
          <a:effectLst>
            <a:softEdge rad="112500"/>
          </a:effectLst>
        </p:spPr>
      </p:pic>
    </p:spTree>
    <p:extLst>
      <p:ext uri="{BB962C8B-B14F-4D97-AF65-F5344CB8AC3E}">
        <p14:creationId xmlns:p14="http://schemas.microsoft.com/office/powerpoint/2010/main" val="1449932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65</TotalTime>
  <Words>315</Words>
  <Application>Microsoft Office PowerPoint</Application>
  <PresentationFormat>Custom</PresentationFormat>
  <Paragraphs>69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Red Radial 16x9</vt:lpstr>
      <vt:lpstr>Do We have to sin?</vt:lpstr>
      <vt:lpstr>The Temptation of jesus</vt:lpstr>
      <vt:lpstr>Do we have to sin?</vt:lpstr>
      <vt:lpstr>PowerPoint Presentation</vt:lpstr>
      <vt:lpstr>Do we sin?</vt:lpstr>
      <vt:lpstr>Do we sin?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We have to sin?</dc:title>
  <dc:creator>Richard Thetford</dc:creator>
  <cp:lastModifiedBy>Richard Thetford</cp:lastModifiedBy>
  <cp:revision>10</cp:revision>
  <dcterms:created xsi:type="dcterms:W3CDTF">2018-06-14T00:01:43Z</dcterms:created>
  <dcterms:modified xsi:type="dcterms:W3CDTF">2018-09-16T22:33:10Z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