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51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167E97DE-51C8-418D-A35F-709B901630BB}"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F0522-595F-4097-9C63-FCA4FD70C85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7E97DE-51C8-418D-A35F-709B901630BB}"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F0522-595F-4097-9C63-FCA4FD70C85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7E97DE-51C8-418D-A35F-709B901630BB}"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F0522-595F-4097-9C63-FCA4FD70C85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7E97DE-51C8-418D-A35F-709B901630BB}"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F0522-595F-4097-9C63-FCA4FD70C85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167E97DE-51C8-418D-A35F-709B901630BB}"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F0522-595F-4097-9C63-FCA4FD70C85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7E97DE-51C8-418D-A35F-709B901630BB}" type="datetimeFigureOut">
              <a:rPr lang="en-US" smtClean="0"/>
              <a:pPr/>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F0522-595F-4097-9C63-FCA4FD70C851}"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slow" p14:dur="225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7E97DE-51C8-418D-A35F-709B901630BB}" type="datetimeFigureOut">
              <a:rPr lang="en-US" smtClean="0"/>
              <a:pPr/>
              <a:t>3/26/2017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8F0522-595F-4097-9C63-FCA4FD70C85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7E97DE-51C8-418D-A35F-709B901630BB}" type="datetimeFigureOut">
              <a:rPr lang="en-US" smtClean="0"/>
              <a:pPr/>
              <a:t>3/26/2017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8F0522-595F-4097-9C63-FCA4FD70C85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E97DE-51C8-418D-A35F-709B901630BB}" type="datetimeFigureOut">
              <a:rPr lang="en-US" smtClean="0"/>
              <a:pPr/>
              <a:t>3/26/2017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8F0522-595F-4097-9C63-FCA4FD70C85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167E97DE-51C8-418D-A35F-709B901630BB}" type="datetimeFigureOut">
              <a:rPr lang="en-US" smtClean="0"/>
              <a:pPr/>
              <a:t>3/26/2017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E8F0522-595F-4097-9C63-FCA4FD70C85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7E97DE-51C8-418D-A35F-709B901630BB}" type="datetimeFigureOut">
              <a:rPr lang="en-US" smtClean="0"/>
              <a:pPr/>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F0522-595F-4097-9C63-FCA4FD70C851}"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67E97DE-51C8-418D-A35F-709B901630BB}" type="datetimeFigureOut">
              <a:rPr lang="en-US" smtClean="0"/>
              <a:pPr/>
              <a:t>3/26/2017</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E8F0522-595F-4097-9C63-FCA4FD70C8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250">
        <p14:switch dir="r"/>
      </p:transition>
    </mc:Choice>
    <mc:Fallback xmlns="">
      <p:transition spd="slow">
        <p:fade/>
      </p:transition>
    </mc:Fallback>
  </mc:AlternateConten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1049905" y="1967281"/>
            <a:ext cx="5648623" cy="1204306"/>
          </a:xfrm>
        </p:spPr>
        <p:txBody>
          <a:bodyPr/>
          <a:lstStyle/>
          <a:p>
            <a:r>
              <a:rPr lang="en-US" sz="4000" b="1" dirty="0">
                <a:effectLst>
                  <a:outerShdw blurRad="38100" dist="38100" dir="2700000" algn="tl">
                    <a:srgbClr val="000000">
                      <a:alpha val="43137"/>
                    </a:srgbClr>
                  </a:outerShdw>
                </a:effectLst>
                <a:latin typeface="Calibri" pitchFamily="34" charset="0"/>
              </a:rPr>
              <a:t>The doctrine of </a:t>
            </a:r>
            <a:r>
              <a:rPr lang="en-US" sz="4000" b="1" dirty="0" err="1">
                <a:effectLst>
                  <a:outerShdw blurRad="38100" dist="38100" dir="2700000" algn="tl">
                    <a:srgbClr val="000000">
                      <a:alpha val="43137"/>
                    </a:srgbClr>
                  </a:outerShdw>
                </a:effectLst>
                <a:latin typeface="Calibri" pitchFamily="34" charset="0"/>
              </a:rPr>
              <a:t>christ</a:t>
            </a:r>
            <a:endParaRPr lang="en-US" sz="4000" b="1" dirty="0">
              <a:effectLst>
                <a:outerShdw blurRad="38100" dist="38100" dir="2700000" algn="tl">
                  <a:srgbClr val="000000">
                    <a:alpha val="43137"/>
                  </a:srgbClr>
                </a:outerShdw>
              </a:effectLst>
              <a:latin typeface="Calibri" pitchFamily="34" charset="0"/>
            </a:endParaRPr>
          </a:p>
        </p:txBody>
      </p:sp>
      <p:pic>
        <p:nvPicPr>
          <p:cNvPr id="4" name="Picture 3" descr="200215818-001.jpg"/>
          <p:cNvPicPr>
            <a:picLocks noChangeAspect="1"/>
          </p:cNvPicPr>
          <p:nvPr/>
        </p:nvPicPr>
        <p:blipFill>
          <a:blip r:embed="rId2" cstate="print"/>
          <a:stretch>
            <a:fillRect/>
          </a:stretch>
        </p:blipFill>
        <p:spPr>
          <a:xfrm>
            <a:off x="5410201" y="2068573"/>
            <a:ext cx="3657600" cy="4408427"/>
          </a:xfrm>
          <a:prstGeom prst="rect">
            <a:avLst/>
          </a:prstGeom>
          <a:ln>
            <a:noFill/>
          </a:ln>
          <a:effectLst>
            <a:softEdge rad="112500"/>
          </a:effectLst>
        </p:spPr>
      </p:pic>
      <p:sp>
        <p:nvSpPr>
          <p:cNvPr id="5" name="TextBox 4"/>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609600"/>
          </a:xfrm>
        </p:spPr>
        <p:txBody>
          <a:bodyPr/>
          <a:lstStyle/>
          <a:p>
            <a:pPr algn="ctr"/>
            <a:r>
              <a:rPr lang="en-US" sz="3600" b="1" dirty="0">
                <a:effectLst>
                  <a:outerShdw blurRad="38100" dist="38100" dir="2700000" algn="tl">
                    <a:srgbClr val="000000">
                      <a:alpha val="43137"/>
                    </a:srgbClr>
                  </a:outerShdw>
                </a:effectLst>
                <a:latin typeface="Calibri" pitchFamily="34" charset="0"/>
              </a:rPr>
              <a:t>The doctrine of </a:t>
            </a:r>
            <a:r>
              <a:rPr lang="en-US" sz="3600" b="1" dirty="0" err="1">
                <a:effectLst>
                  <a:outerShdw blurRad="38100" dist="38100" dir="2700000" algn="tl">
                    <a:srgbClr val="000000">
                      <a:alpha val="43137"/>
                    </a:srgbClr>
                  </a:outerShdw>
                </a:effectLst>
                <a:latin typeface="Calibri" pitchFamily="34" charset="0"/>
              </a:rPr>
              <a:t>christ</a:t>
            </a:r>
            <a:endParaRPr lang="en-US" sz="3600" b="1" dirty="0">
              <a:effectLst>
                <a:outerShdw blurRad="38100" dist="38100" dir="2700000" algn="tl">
                  <a:srgbClr val="000000">
                    <a:alpha val="43137"/>
                  </a:srgbClr>
                </a:outerShdw>
              </a:effectLst>
              <a:latin typeface="Calibri" pitchFamily="34" charset="0"/>
            </a:endParaRPr>
          </a:p>
        </p:txBody>
      </p:sp>
      <p:sp>
        <p:nvSpPr>
          <p:cNvPr id="4" name="Rectangle 3"/>
          <p:cNvSpPr/>
          <p:nvPr/>
        </p:nvSpPr>
        <p:spPr>
          <a:xfrm>
            <a:off x="0" y="0"/>
            <a:ext cx="9144000" cy="2286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838200"/>
            <a:ext cx="9144000" cy="762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52400" y="914400"/>
            <a:ext cx="8839200" cy="4154984"/>
          </a:xfrm>
          <a:prstGeom prst="rect">
            <a:avLst/>
          </a:prstGeom>
          <a:noFill/>
        </p:spPr>
        <p:txBody>
          <a:bodyPr wrap="square" rtlCol="0">
            <a:spAutoFit/>
          </a:bodyPr>
          <a:lstStyle/>
          <a:p>
            <a:pPr algn="ctr"/>
            <a:r>
              <a:rPr lang="en-US" sz="2400" dirty="0">
                <a:latin typeface="Calibri" pitchFamily="34" charset="0"/>
              </a:rPr>
              <a:t>This is love, </a:t>
            </a:r>
            <a:r>
              <a:rPr lang="en-US" sz="2400" b="1" dirty="0">
                <a:latin typeface="Calibri" pitchFamily="34" charset="0"/>
              </a:rPr>
              <a:t>that we walk according to His commandments</a:t>
            </a:r>
            <a:r>
              <a:rPr lang="en-US" sz="2400" dirty="0">
                <a:latin typeface="Calibri" pitchFamily="34" charset="0"/>
              </a:rPr>
              <a:t>. This is the commandment, that as you have heard from the beginning, you should walk in it. For many </a:t>
            </a:r>
            <a:r>
              <a:rPr lang="en-US" sz="2400" dirty="0">
                <a:latin typeface="Calibri" pitchFamily="34" charset="0"/>
                <a:cs typeface="Tahoma" pitchFamily="34" charset="0"/>
              </a:rPr>
              <a:t>deceivers have gone </a:t>
            </a:r>
            <a:r>
              <a:rPr lang="en-US" sz="2400" dirty="0">
                <a:latin typeface="Calibri" pitchFamily="34" charset="0"/>
              </a:rPr>
              <a:t>out into the world who do not </a:t>
            </a:r>
            <a:r>
              <a:rPr lang="en-US" sz="2400" dirty="0">
                <a:latin typeface="Calibri" pitchFamily="34" charset="0"/>
                <a:cs typeface="Tahoma" pitchFamily="34" charset="0"/>
              </a:rPr>
              <a:t>confess Jesus </a:t>
            </a:r>
            <a:r>
              <a:rPr lang="en-US" sz="2400" dirty="0">
                <a:latin typeface="Calibri" pitchFamily="34" charset="0"/>
              </a:rPr>
              <a:t>Christ as coming in the flesh. This is a deceiver and an antichrist. Look to yourselves, </a:t>
            </a:r>
            <a:r>
              <a:rPr lang="en-US" sz="2400" dirty="0">
                <a:solidFill>
                  <a:srgbClr val="04516C"/>
                </a:solidFill>
                <a:latin typeface="Calibri" pitchFamily="34" charset="0"/>
              </a:rPr>
              <a:t>that we do not lose those things we worked for, but that we may receive a full reward</a:t>
            </a:r>
            <a:r>
              <a:rPr lang="en-US" sz="2400" dirty="0">
                <a:latin typeface="Calibri" pitchFamily="34" charset="0"/>
              </a:rPr>
              <a:t>. Whoever transgresses and does not abide in the doctrine of Christ does not have God. He who abides in the doctrine of Christ has both the Father and the Son. If anyone comes to you and does not bring this doctrine, do not receive him into your house nor greet him;</a:t>
            </a:r>
            <a:br>
              <a:rPr lang="en-US" sz="2400" dirty="0">
                <a:latin typeface="Calibri" pitchFamily="34" charset="0"/>
              </a:rPr>
            </a:br>
            <a:r>
              <a:rPr lang="en-US" sz="2400" dirty="0">
                <a:latin typeface="Calibri" pitchFamily="34" charset="0"/>
              </a:rPr>
              <a:t>for he who greets him shares in his evil deeds.</a:t>
            </a:r>
          </a:p>
        </p:txBody>
      </p:sp>
      <p:sp>
        <p:nvSpPr>
          <p:cNvPr id="7" name="TextBox 6"/>
          <p:cNvSpPr txBox="1"/>
          <p:nvPr/>
        </p:nvSpPr>
        <p:spPr>
          <a:xfrm>
            <a:off x="7010400" y="5039380"/>
            <a:ext cx="2057400"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latin typeface="Calibri" pitchFamily="34" charset="0"/>
                <a:cs typeface="Tahoma" pitchFamily="34" charset="0"/>
              </a:rPr>
              <a:t>2 John 6-11</a:t>
            </a:r>
          </a:p>
        </p:txBody>
      </p:sp>
      <p:sp>
        <p:nvSpPr>
          <p:cNvPr id="8" name="TextBox 7"/>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609600"/>
          </a:xfrm>
        </p:spPr>
        <p:txBody>
          <a:bodyPr/>
          <a:lstStyle/>
          <a:p>
            <a:pPr algn="ctr"/>
            <a:r>
              <a:rPr lang="en-US" sz="3600" b="1" dirty="0">
                <a:effectLst>
                  <a:outerShdw blurRad="38100" dist="38100" dir="2700000" algn="tl">
                    <a:srgbClr val="000000">
                      <a:alpha val="43137"/>
                    </a:srgbClr>
                  </a:outerShdw>
                </a:effectLst>
                <a:latin typeface="Calibri" pitchFamily="34" charset="0"/>
              </a:rPr>
              <a:t>Overview of 2 john 6-11</a:t>
            </a:r>
          </a:p>
        </p:txBody>
      </p:sp>
      <p:sp>
        <p:nvSpPr>
          <p:cNvPr id="3" name="Content Placeholder 2"/>
          <p:cNvSpPr>
            <a:spLocks noGrp="1"/>
          </p:cNvSpPr>
          <p:nvPr>
            <p:ph idx="1"/>
          </p:nvPr>
        </p:nvSpPr>
        <p:spPr/>
        <p:txBody>
          <a:bodyPr/>
          <a:lstStyle/>
          <a:p>
            <a:pPr>
              <a:buFont typeface="Arial" pitchFamily="34" charset="0"/>
              <a:buChar char="•"/>
            </a:pPr>
            <a:endParaRPr lang="en-US" dirty="0"/>
          </a:p>
          <a:p>
            <a:endParaRPr lang="en-US" dirty="0"/>
          </a:p>
        </p:txBody>
      </p:sp>
      <p:sp>
        <p:nvSpPr>
          <p:cNvPr id="4" name="Rectangle 3"/>
          <p:cNvSpPr/>
          <p:nvPr/>
        </p:nvSpPr>
        <p:spPr>
          <a:xfrm>
            <a:off x="0" y="0"/>
            <a:ext cx="9144000" cy="2286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838200"/>
            <a:ext cx="9144000" cy="762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1066800"/>
            <a:ext cx="8686800" cy="3416320"/>
          </a:xfrm>
          <a:prstGeom prst="rect">
            <a:avLst/>
          </a:prstGeom>
          <a:noFill/>
        </p:spPr>
        <p:txBody>
          <a:bodyPr wrap="square" rtlCol="0">
            <a:spAutoFit/>
          </a:bodyPr>
          <a:lstStyle/>
          <a:p>
            <a:pPr>
              <a:buFont typeface="Arial" pitchFamily="34" charset="0"/>
              <a:buChar char="•"/>
            </a:pPr>
            <a:r>
              <a:rPr lang="en-US" sz="3200" dirty="0">
                <a:latin typeface="Calibri" pitchFamily="34" charset="0"/>
              </a:rPr>
              <a:t> Love demonstrated by walking according to Christ</a:t>
            </a:r>
          </a:p>
          <a:p>
            <a:pPr lvl="1">
              <a:buFont typeface="Arial" pitchFamily="34" charset="0"/>
              <a:buChar char="•"/>
            </a:pPr>
            <a:r>
              <a:rPr lang="en-US" sz="2800" dirty="0">
                <a:solidFill>
                  <a:srgbClr val="C00000"/>
                </a:solidFill>
                <a:latin typeface="Calibri" pitchFamily="34" charset="0"/>
              </a:rPr>
              <a:t> John 14:15</a:t>
            </a:r>
          </a:p>
          <a:p>
            <a:pPr lvl="1">
              <a:buFont typeface="Arial" pitchFamily="34" charset="0"/>
              <a:buChar char="•"/>
            </a:pPr>
            <a:r>
              <a:rPr lang="en-US" sz="2800" dirty="0">
                <a:solidFill>
                  <a:srgbClr val="C00000"/>
                </a:solidFill>
                <a:latin typeface="Calibri" pitchFamily="34" charset="0"/>
              </a:rPr>
              <a:t> John 13:34-35</a:t>
            </a:r>
          </a:p>
          <a:p>
            <a:pPr>
              <a:buFont typeface="Arial" pitchFamily="34" charset="0"/>
              <a:buChar char="•"/>
            </a:pPr>
            <a:r>
              <a:rPr lang="en-US" sz="3200" dirty="0">
                <a:latin typeface="Calibri" pitchFamily="34" charset="0"/>
              </a:rPr>
              <a:t> Commanded to walk in His doctrine</a:t>
            </a:r>
          </a:p>
          <a:p>
            <a:pPr>
              <a:buFont typeface="Arial" pitchFamily="34" charset="0"/>
              <a:buChar char="•"/>
            </a:pPr>
            <a:r>
              <a:rPr lang="en-US" sz="3200" dirty="0">
                <a:latin typeface="Calibri" pitchFamily="34" charset="0"/>
              </a:rPr>
              <a:t> Keeping ALL the commandments</a:t>
            </a:r>
          </a:p>
          <a:p>
            <a:pPr lvl="1">
              <a:buFont typeface="Arial" pitchFamily="34" charset="0"/>
              <a:buChar char="•"/>
            </a:pPr>
            <a:r>
              <a:rPr lang="en-US" sz="3200" dirty="0">
                <a:solidFill>
                  <a:srgbClr val="C00000"/>
                </a:solidFill>
                <a:latin typeface="Calibri" pitchFamily="34" charset="0"/>
              </a:rPr>
              <a:t> </a:t>
            </a:r>
            <a:r>
              <a:rPr lang="en-US" sz="2800" dirty="0">
                <a:solidFill>
                  <a:srgbClr val="C00000"/>
                </a:solidFill>
                <a:latin typeface="Calibri" pitchFamily="34" charset="0"/>
              </a:rPr>
              <a:t>Matthew 28:18-20</a:t>
            </a:r>
          </a:p>
          <a:p>
            <a:pPr>
              <a:buFont typeface="Arial" pitchFamily="34" charset="0"/>
              <a:buChar char="•"/>
            </a:pPr>
            <a:r>
              <a:rPr lang="en-US" sz="3200" dirty="0">
                <a:latin typeface="Calibri" pitchFamily="34" charset="0"/>
              </a:rPr>
              <a:t> Commandments of Jesus IS the doctrine of Jesus</a:t>
            </a:r>
          </a:p>
        </p:txBody>
      </p:sp>
      <p:sp>
        <p:nvSpPr>
          <p:cNvPr id="7" name="TextBox 6"/>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 calcmode="lin" valueType="num">
                                      <p:cBhvr>
                                        <p:cTn id="7"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6">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 calcmode="lin" valueType="num">
                                      <p:cBhvr>
                                        <p:cTn id="13"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6">
                                            <p:txEl>
                                              <p:pRg st="4" end="4"/>
                                            </p:txEl>
                                          </p:spTgt>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23" presetClass="entr" presetSubtype="16" fill="hold" nodeType="afterEffect">
                                  <p:stCondLst>
                                    <p:cond delay="0"/>
                                  </p:stCondLst>
                                  <p:childTnLst>
                                    <p:set>
                                      <p:cBhvr>
                                        <p:cTn id="17" dur="1" fill="hold">
                                          <p:stCondLst>
                                            <p:cond delay="0"/>
                                          </p:stCondLst>
                                        </p:cTn>
                                        <p:tgtEl>
                                          <p:spTgt spid="6">
                                            <p:txEl>
                                              <p:pRg st="5" end="5"/>
                                            </p:txEl>
                                          </p:spTgt>
                                        </p:tgtEl>
                                        <p:attrNameLst>
                                          <p:attrName>style.visibility</p:attrName>
                                        </p:attrNameLst>
                                      </p:cBhvr>
                                      <p:to>
                                        <p:strVal val="visible"/>
                                      </p:to>
                                    </p:set>
                                    <p:anim calcmode="lin" valueType="num">
                                      <p:cBhvr>
                                        <p:cTn id="18" dur="500" fill="hold"/>
                                        <p:tgtEl>
                                          <p:spTgt spid="6">
                                            <p:txEl>
                                              <p:pRg st="5" end="5"/>
                                            </p:txEl>
                                          </p:spTgt>
                                        </p:tgtEl>
                                        <p:attrNameLst>
                                          <p:attrName>ppt_w</p:attrName>
                                        </p:attrNameLst>
                                      </p:cBhvr>
                                      <p:tavLst>
                                        <p:tav tm="0">
                                          <p:val>
                                            <p:fltVal val="0"/>
                                          </p:val>
                                        </p:tav>
                                        <p:tav tm="100000">
                                          <p:val>
                                            <p:strVal val="#ppt_w"/>
                                          </p:val>
                                        </p:tav>
                                      </p:tavLst>
                                    </p:anim>
                                    <p:anim calcmode="lin" valueType="num">
                                      <p:cBhvr>
                                        <p:cTn id="19" dur="500" fill="hold"/>
                                        <p:tgtEl>
                                          <p:spTgt spid="6">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6">
                                            <p:txEl>
                                              <p:pRg st="6" end="6"/>
                                            </p:txEl>
                                          </p:spTgt>
                                        </p:tgtEl>
                                        <p:attrNameLst>
                                          <p:attrName>style.visibility</p:attrName>
                                        </p:attrNameLst>
                                      </p:cBhvr>
                                      <p:to>
                                        <p:strVal val="visible"/>
                                      </p:to>
                                    </p:set>
                                    <p:anim calcmode="lin" valueType="num">
                                      <p:cBhvr>
                                        <p:cTn id="24" dur="500" fill="hold"/>
                                        <p:tgtEl>
                                          <p:spTgt spid="6">
                                            <p:txEl>
                                              <p:pRg st="6" end="6"/>
                                            </p:txEl>
                                          </p:spTgt>
                                        </p:tgtEl>
                                        <p:attrNameLst>
                                          <p:attrName>ppt_w</p:attrName>
                                        </p:attrNameLst>
                                      </p:cBhvr>
                                      <p:tavLst>
                                        <p:tav tm="0">
                                          <p:val>
                                            <p:fltVal val="0"/>
                                          </p:val>
                                        </p:tav>
                                        <p:tav tm="100000">
                                          <p:val>
                                            <p:strVal val="#ppt_w"/>
                                          </p:val>
                                        </p:tav>
                                      </p:tavLst>
                                    </p:anim>
                                    <p:anim calcmode="lin" valueType="num">
                                      <p:cBhvr>
                                        <p:cTn id="25" dur="500" fill="hold"/>
                                        <p:tgtEl>
                                          <p:spTgt spid="6">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609600"/>
          </a:xfrm>
        </p:spPr>
        <p:txBody>
          <a:bodyPr/>
          <a:lstStyle/>
          <a:p>
            <a:pPr algn="ctr"/>
            <a:r>
              <a:rPr lang="en-US" sz="3600" b="1" dirty="0">
                <a:effectLst>
                  <a:outerShdw blurRad="38100" dist="38100" dir="2700000" algn="tl">
                    <a:srgbClr val="000000">
                      <a:alpha val="43137"/>
                    </a:srgbClr>
                  </a:outerShdw>
                </a:effectLst>
                <a:latin typeface="Calibri" pitchFamily="34" charset="0"/>
              </a:rPr>
              <a:t>Overview of 2 john 6-11</a:t>
            </a:r>
          </a:p>
        </p:txBody>
      </p:sp>
      <p:sp>
        <p:nvSpPr>
          <p:cNvPr id="3" name="Content Placeholder 2"/>
          <p:cNvSpPr>
            <a:spLocks noGrp="1"/>
          </p:cNvSpPr>
          <p:nvPr>
            <p:ph idx="1"/>
          </p:nvPr>
        </p:nvSpPr>
        <p:spPr/>
        <p:txBody>
          <a:bodyPr/>
          <a:lstStyle/>
          <a:p>
            <a:pPr>
              <a:buFont typeface="Arial" pitchFamily="34" charset="0"/>
              <a:buChar char="•"/>
            </a:pPr>
            <a:endParaRPr lang="en-US" dirty="0"/>
          </a:p>
          <a:p>
            <a:endParaRPr lang="en-US" dirty="0"/>
          </a:p>
        </p:txBody>
      </p:sp>
      <p:sp>
        <p:nvSpPr>
          <p:cNvPr id="4" name="Rectangle 3"/>
          <p:cNvSpPr/>
          <p:nvPr/>
        </p:nvSpPr>
        <p:spPr>
          <a:xfrm>
            <a:off x="0" y="0"/>
            <a:ext cx="9144000" cy="2286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838200"/>
            <a:ext cx="9144000" cy="762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1066800"/>
            <a:ext cx="8763000" cy="3970318"/>
          </a:xfrm>
          <a:prstGeom prst="rect">
            <a:avLst/>
          </a:prstGeom>
          <a:noFill/>
        </p:spPr>
        <p:txBody>
          <a:bodyPr wrap="square" rtlCol="0">
            <a:spAutoFit/>
          </a:bodyPr>
          <a:lstStyle/>
          <a:p>
            <a:pPr>
              <a:buFont typeface="Arial" pitchFamily="34" charset="0"/>
              <a:buChar char="•"/>
            </a:pPr>
            <a:r>
              <a:rPr lang="en-US" sz="3200" dirty="0">
                <a:latin typeface="Calibri" pitchFamily="34" charset="0"/>
              </a:rPr>
              <a:t> Transgressor taught a different doctrine</a:t>
            </a:r>
          </a:p>
          <a:p>
            <a:pPr lvl="1">
              <a:buFont typeface="Arial" pitchFamily="34" charset="0"/>
              <a:buChar char="•"/>
            </a:pPr>
            <a:r>
              <a:rPr lang="en-US" sz="2800" dirty="0">
                <a:solidFill>
                  <a:schemeClr val="accent3">
                    <a:lumMod val="50000"/>
                  </a:schemeClr>
                </a:solidFill>
                <a:latin typeface="Calibri" pitchFamily="34" charset="0"/>
              </a:rPr>
              <a:t> Doctrine of not confessing Christ as coming in the flesh</a:t>
            </a:r>
          </a:p>
          <a:p>
            <a:pPr>
              <a:buFont typeface="Arial" pitchFamily="34" charset="0"/>
              <a:buChar char="•"/>
            </a:pPr>
            <a:r>
              <a:rPr lang="en-US" sz="3200" dirty="0">
                <a:latin typeface="Calibri" pitchFamily="34" charset="0"/>
              </a:rPr>
              <a:t> Called a deceiver/anti Christ</a:t>
            </a:r>
          </a:p>
          <a:p>
            <a:pPr>
              <a:buFont typeface="Arial" pitchFamily="34" charset="0"/>
              <a:buChar char="•"/>
            </a:pPr>
            <a:r>
              <a:rPr lang="en-US" sz="3200" dirty="0">
                <a:latin typeface="Calibri" pitchFamily="34" charset="0"/>
              </a:rPr>
              <a:t> “Look to yourselves”</a:t>
            </a:r>
          </a:p>
          <a:p>
            <a:pPr>
              <a:buFont typeface="Arial" pitchFamily="34" charset="0"/>
              <a:buChar char="•"/>
            </a:pPr>
            <a:r>
              <a:rPr lang="en-US" sz="3200" dirty="0">
                <a:latin typeface="Calibri" pitchFamily="34" charset="0"/>
              </a:rPr>
              <a:t> Worked hard for the truth and righteousness</a:t>
            </a:r>
          </a:p>
          <a:p>
            <a:pPr>
              <a:buFont typeface="Arial" pitchFamily="34" charset="0"/>
              <a:buChar char="•"/>
            </a:pPr>
            <a:r>
              <a:rPr lang="en-US" sz="3200" dirty="0">
                <a:latin typeface="Calibri" pitchFamily="34" charset="0"/>
              </a:rPr>
              <a:t> Point summarized:</a:t>
            </a:r>
          </a:p>
          <a:p>
            <a:pPr lvl="1">
              <a:buFont typeface="Arial" pitchFamily="34" charset="0"/>
              <a:buChar char="•"/>
            </a:pPr>
            <a:r>
              <a:rPr lang="en-US" sz="2800" b="1" dirty="0">
                <a:solidFill>
                  <a:schemeClr val="accent3">
                    <a:lumMod val="50000"/>
                  </a:schemeClr>
                </a:solidFill>
                <a:latin typeface="Calibri" pitchFamily="34" charset="0"/>
              </a:rPr>
              <a:t> Transgressor does not love Christ – deceitful</a:t>
            </a:r>
          </a:p>
          <a:p>
            <a:pPr lvl="1">
              <a:buFont typeface="Arial" pitchFamily="34" charset="0"/>
              <a:buChar char="•"/>
            </a:pPr>
            <a:r>
              <a:rPr lang="en-US" sz="2800" b="1" dirty="0">
                <a:solidFill>
                  <a:schemeClr val="accent3">
                    <a:lumMod val="50000"/>
                  </a:schemeClr>
                </a:solidFill>
                <a:latin typeface="Calibri" pitchFamily="34" charset="0"/>
              </a:rPr>
              <a:t> Lovers of Christ WILL abide in His doctrine</a:t>
            </a:r>
          </a:p>
        </p:txBody>
      </p:sp>
      <p:sp>
        <p:nvSpPr>
          <p:cNvPr id="7" name="TextBox 6"/>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p:cTn id="13"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6">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p:cTn id="19"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6">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 calcmode="lin" valueType="num">
                                      <p:cBhvr>
                                        <p:cTn id="25" dur="500" fill="hold"/>
                                        <p:tgtEl>
                                          <p:spTgt spid="6">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6">
                                            <p:txEl>
                                              <p:pRg st="5" end="5"/>
                                            </p:txEl>
                                          </p:spTgt>
                                        </p:tgtEl>
                                        <p:attrNameLst>
                                          <p:attrName>ppt_h</p:attrName>
                                        </p:attrNameLst>
                                      </p:cBhvr>
                                      <p:tavLst>
                                        <p:tav tm="0">
                                          <p:val>
                                            <p:fltVal val="0"/>
                                          </p:val>
                                        </p:tav>
                                        <p:tav tm="100000">
                                          <p:val>
                                            <p:strVal val="#ppt_h"/>
                                          </p:val>
                                        </p:tav>
                                      </p:tavLst>
                                    </p:anim>
                                  </p:childTnLst>
                                </p:cTn>
                              </p:par>
                            </p:childTnLst>
                          </p:cTn>
                        </p:par>
                        <p:par>
                          <p:cTn id="27" fill="hold">
                            <p:stCondLst>
                              <p:cond delay="500"/>
                            </p:stCondLst>
                            <p:childTnLst>
                              <p:par>
                                <p:cTn id="28" presetID="23" presetClass="entr" presetSubtype="16" fill="hold" nodeType="after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anim calcmode="lin" valueType="num">
                                      <p:cBhvr>
                                        <p:cTn id="30" dur="500" fill="hold"/>
                                        <p:tgtEl>
                                          <p:spTgt spid="6">
                                            <p:txEl>
                                              <p:pRg st="6" end="6"/>
                                            </p:txEl>
                                          </p:spTgt>
                                        </p:tgtEl>
                                        <p:attrNameLst>
                                          <p:attrName>ppt_w</p:attrName>
                                        </p:attrNameLst>
                                      </p:cBhvr>
                                      <p:tavLst>
                                        <p:tav tm="0">
                                          <p:val>
                                            <p:fltVal val="0"/>
                                          </p:val>
                                        </p:tav>
                                        <p:tav tm="100000">
                                          <p:val>
                                            <p:strVal val="#ppt_w"/>
                                          </p:val>
                                        </p:tav>
                                      </p:tavLst>
                                    </p:anim>
                                    <p:anim calcmode="lin" valueType="num">
                                      <p:cBhvr>
                                        <p:cTn id="31" dur="500" fill="hold"/>
                                        <p:tgtEl>
                                          <p:spTgt spid="6">
                                            <p:txEl>
                                              <p:pRg st="6" end="6"/>
                                            </p:txEl>
                                          </p:spTgt>
                                        </p:tgtEl>
                                        <p:attrNameLst>
                                          <p:attrName>ppt_h</p:attrName>
                                        </p:attrNameLst>
                                      </p:cBhvr>
                                      <p:tavLst>
                                        <p:tav tm="0">
                                          <p:val>
                                            <p:fltVal val="0"/>
                                          </p:val>
                                        </p:tav>
                                        <p:tav tm="100000">
                                          <p:val>
                                            <p:strVal val="#ppt_h"/>
                                          </p:val>
                                        </p:tav>
                                      </p:tavLst>
                                    </p:anim>
                                  </p:childTnLst>
                                </p:cTn>
                              </p:par>
                            </p:childTnLst>
                          </p:cTn>
                        </p:par>
                        <p:par>
                          <p:cTn id="32" fill="hold">
                            <p:stCondLst>
                              <p:cond delay="1000"/>
                            </p:stCondLst>
                            <p:childTnLst>
                              <p:par>
                                <p:cTn id="33" presetID="23" presetClass="entr" presetSubtype="16" fill="hold" nodeType="after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p:cTn id="35" dur="500" fill="hold"/>
                                        <p:tgtEl>
                                          <p:spTgt spid="6">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6">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609600"/>
          </a:xfrm>
        </p:spPr>
        <p:txBody>
          <a:bodyPr/>
          <a:lstStyle/>
          <a:p>
            <a:pPr algn="ctr"/>
            <a:r>
              <a:rPr lang="en-US" sz="3600" b="1" dirty="0" err="1">
                <a:effectLst>
                  <a:outerShdw blurRad="38100" dist="38100" dir="2700000" algn="tl">
                    <a:srgbClr val="000000">
                      <a:alpha val="43137"/>
                    </a:srgbClr>
                  </a:outerShdw>
                </a:effectLst>
                <a:latin typeface="Calibri" pitchFamily="34" charset="0"/>
              </a:rPr>
              <a:t>TRANSgressor</a:t>
            </a:r>
            <a:r>
              <a:rPr lang="en-US" sz="3600" b="1" dirty="0">
                <a:effectLst>
                  <a:outerShdw blurRad="38100" dist="38100" dir="2700000" algn="tl">
                    <a:srgbClr val="000000">
                      <a:alpha val="43137"/>
                    </a:srgbClr>
                  </a:outerShdw>
                </a:effectLst>
                <a:latin typeface="Calibri" pitchFamily="34" charset="0"/>
              </a:rPr>
              <a:t> does not have god</a:t>
            </a:r>
          </a:p>
        </p:txBody>
      </p:sp>
      <p:sp>
        <p:nvSpPr>
          <p:cNvPr id="3" name="Content Placeholder 2"/>
          <p:cNvSpPr>
            <a:spLocks noGrp="1"/>
          </p:cNvSpPr>
          <p:nvPr>
            <p:ph idx="1"/>
          </p:nvPr>
        </p:nvSpPr>
        <p:spPr/>
        <p:txBody>
          <a:bodyPr/>
          <a:lstStyle/>
          <a:p>
            <a:pPr>
              <a:buFont typeface="Arial" pitchFamily="34" charset="0"/>
              <a:buChar char="•"/>
            </a:pPr>
            <a:endParaRPr lang="en-US" dirty="0"/>
          </a:p>
          <a:p>
            <a:endParaRPr lang="en-US" dirty="0"/>
          </a:p>
        </p:txBody>
      </p:sp>
      <p:sp>
        <p:nvSpPr>
          <p:cNvPr id="4" name="Rectangle 3"/>
          <p:cNvSpPr/>
          <p:nvPr/>
        </p:nvSpPr>
        <p:spPr>
          <a:xfrm>
            <a:off x="0" y="0"/>
            <a:ext cx="9144000" cy="2286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838200"/>
            <a:ext cx="9144000" cy="762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3048000"/>
            <a:ext cx="8763000" cy="1877437"/>
          </a:xfrm>
          <a:prstGeom prst="rect">
            <a:avLst/>
          </a:prstGeom>
          <a:noFill/>
        </p:spPr>
        <p:txBody>
          <a:bodyPr wrap="square" rtlCol="0">
            <a:spAutoFit/>
          </a:bodyPr>
          <a:lstStyle/>
          <a:p>
            <a:pPr>
              <a:buFont typeface="Arial" pitchFamily="34" charset="0"/>
              <a:buChar char="•"/>
            </a:pPr>
            <a:r>
              <a:rPr lang="en-US" sz="3200" dirty="0">
                <a:latin typeface="Calibri" pitchFamily="34" charset="0"/>
              </a:rPr>
              <a:t> Who is the “transgressor?”</a:t>
            </a:r>
          </a:p>
          <a:p>
            <a:pPr lvl="1">
              <a:buFont typeface="Arial" pitchFamily="34" charset="0"/>
              <a:buChar char="•"/>
            </a:pPr>
            <a:r>
              <a:rPr lang="en-US" sz="2800" dirty="0">
                <a:solidFill>
                  <a:schemeClr val="accent3">
                    <a:lumMod val="50000"/>
                  </a:schemeClr>
                </a:solidFill>
                <a:latin typeface="Calibri" pitchFamily="34" charset="0"/>
              </a:rPr>
              <a:t> One who abides not in the doctrine of Christ</a:t>
            </a:r>
          </a:p>
          <a:p>
            <a:pPr lvl="1">
              <a:buFont typeface="Arial" pitchFamily="34" charset="0"/>
              <a:buChar char="•"/>
            </a:pPr>
            <a:r>
              <a:rPr lang="en-US" sz="2800" dirty="0">
                <a:solidFill>
                  <a:schemeClr val="accent3">
                    <a:lumMod val="50000"/>
                  </a:schemeClr>
                </a:solidFill>
                <a:latin typeface="Calibri" pitchFamily="34" charset="0"/>
              </a:rPr>
              <a:t> One who purposely does anything contrary to the</a:t>
            </a:r>
            <a:br>
              <a:rPr lang="en-US" sz="2800" dirty="0">
                <a:solidFill>
                  <a:schemeClr val="accent3">
                    <a:lumMod val="50000"/>
                  </a:schemeClr>
                </a:solidFill>
                <a:latin typeface="Calibri" pitchFamily="34" charset="0"/>
              </a:rPr>
            </a:br>
            <a:r>
              <a:rPr lang="en-US" sz="2800" dirty="0">
                <a:solidFill>
                  <a:schemeClr val="accent3">
                    <a:lumMod val="50000"/>
                  </a:schemeClr>
                </a:solidFill>
                <a:latin typeface="Calibri" pitchFamily="34" charset="0"/>
              </a:rPr>
              <a:t>   teachings of Jesus Christ</a:t>
            </a:r>
          </a:p>
        </p:txBody>
      </p:sp>
      <p:sp>
        <p:nvSpPr>
          <p:cNvPr id="7" name="Rounded Rectangle 6"/>
          <p:cNvSpPr/>
          <p:nvPr/>
        </p:nvSpPr>
        <p:spPr>
          <a:xfrm>
            <a:off x="228600" y="1066800"/>
            <a:ext cx="8686800" cy="838200"/>
          </a:xfrm>
          <a:prstGeom prst="roundRect">
            <a:avLst/>
          </a:prstGeom>
          <a:solidFill>
            <a:srgbClr val="045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1000" y="1066800"/>
            <a:ext cx="8382000" cy="830997"/>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latin typeface="Calibri" pitchFamily="34" charset="0"/>
              </a:rPr>
              <a:t>Transgressor:</a:t>
            </a:r>
            <a:r>
              <a:rPr lang="en-US" sz="2400" dirty="0">
                <a:solidFill>
                  <a:schemeClr val="bg1"/>
                </a:solidFill>
                <a:effectLst>
                  <a:outerShdw blurRad="38100" dist="38100" dir="2700000" algn="tl">
                    <a:srgbClr val="000000">
                      <a:alpha val="43137"/>
                    </a:srgbClr>
                  </a:outerShdw>
                </a:effectLst>
                <a:latin typeface="Calibri" pitchFamily="34" charset="0"/>
              </a:rPr>
              <a:t> “to overstep or break a law or commandment” – “to go beyond a limit or boundary” – “to break a law” – “to sin”</a:t>
            </a:r>
          </a:p>
        </p:txBody>
      </p:sp>
      <p:sp>
        <p:nvSpPr>
          <p:cNvPr id="9" name="TextBox 8"/>
          <p:cNvSpPr txBox="1"/>
          <p:nvPr/>
        </p:nvSpPr>
        <p:spPr>
          <a:xfrm>
            <a:off x="0" y="2095381"/>
            <a:ext cx="9144000" cy="800219"/>
          </a:xfrm>
          <a:prstGeom prst="rect">
            <a:avLst/>
          </a:prstGeom>
          <a:noFill/>
        </p:spPr>
        <p:txBody>
          <a:bodyPr wrap="square" rtlCol="0">
            <a:spAutoFit/>
          </a:bodyPr>
          <a:lstStyle/>
          <a:p>
            <a:pPr algn="ctr"/>
            <a:r>
              <a:rPr lang="en-US" sz="2300" dirty="0">
                <a:solidFill>
                  <a:srgbClr val="C00000"/>
                </a:solidFill>
                <a:latin typeface="Calibri" pitchFamily="34" charset="0"/>
              </a:rPr>
              <a:t>“Whoever commits sin also commits lawlessness, and sin is lawlessness.”</a:t>
            </a:r>
          </a:p>
          <a:p>
            <a:pPr algn="ctr"/>
            <a:r>
              <a:rPr lang="en-US" sz="2300" b="1" dirty="0">
                <a:solidFill>
                  <a:srgbClr val="C00000"/>
                </a:solidFill>
                <a:latin typeface="Calibri" pitchFamily="34" charset="0"/>
              </a:rPr>
              <a:t>1 John 3:4</a:t>
            </a:r>
            <a:r>
              <a:rPr lang="en-US" sz="2300" dirty="0">
                <a:solidFill>
                  <a:srgbClr val="C00000"/>
                </a:solidFill>
              </a:rPr>
              <a:t> </a:t>
            </a:r>
          </a:p>
        </p:txBody>
      </p:sp>
      <p:sp>
        <p:nvSpPr>
          <p:cNvPr id="10" name="TextBox 9"/>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p:cTn id="13"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23" presetClass="entr" presetSubtype="16" fill="hold" nodeType="after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 calcmode="lin" valueType="num">
                                      <p:cBhvr>
                                        <p:cTn id="18"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 calcmode="lin" valueType="num">
                                      <p:cBhvr>
                                        <p:cTn id="24"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609600"/>
          </a:xfrm>
        </p:spPr>
        <p:txBody>
          <a:bodyPr/>
          <a:lstStyle/>
          <a:p>
            <a:pPr algn="ctr"/>
            <a:r>
              <a:rPr lang="en-US" sz="3600" b="1" dirty="0" err="1">
                <a:effectLst>
                  <a:outerShdw blurRad="38100" dist="38100" dir="2700000" algn="tl">
                    <a:srgbClr val="000000">
                      <a:alpha val="43137"/>
                    </a:srgbClr>
                  </a:outerShdw>
                </a:effectLst>
                <a:latin typeface="Calibri" pitchFamily="34" charset="0"/>
              </a:rPr>
              <a:t>TRANSgressor</a:t>
            </a:r>
            <a:r>
              <a:rPr lang="en-US" sz="3600" b="1" dirty="0">
                <a:effectLst>
                  <a:outerShdw blurRad="38100" dist="38100" dir="2700000" algn="tl">
                    <a:srgbClr val="000000">
                      <a:alpha val="43137"/>
                    </a:srgbClr>
                  </a:outerShdw>
                </a:effectLst>
                <a:latin typeface="Calibri" pitchFamily="34" charset="0"/>
              </a:rPr>
              <a:t> does not have god</a:t>
            </a:r>
          </a:p>
        </p:txBody>
      </p:sp>
      <p:sp>
        <p:nvSpPr>
          <p:cNvPr id="3" name="Content Placeholder 2"/>
          <p:cNvSpPr>
            <a:spLocks noGrp="1"/>
          </p:cNvSpPr>
          <p:nvPr>
            <p:ph idx="1"/>
          </p:nvPr>
        </p:nvSpPr>
        <p:spPr/>
        <p:txBody>
          <a:bodyPr/>
          <a:lstStyle/>
          <a:p>
            <a:pPr>
              <a:buFont typeface="Arial" pitchFamily="34" charset="0"/>
              <a:buChar char="•"/>
            </a:pPr>
            <a:endParaRPr lang="en-US" dirty="0"/>
          </a:p>
          <a:p>
            <a:endParaRPr lang="en-US" dirty="0"/>
          </a:p>
        </p:txBody>
      </p:sp>
      <p:sp>
        <p:nvSpPr>
          <p:cNvPr id="4" name="Rectangle 3"/>
          <p:cNvSpPr/>
          <p:nvPr/>
        </p:nvSpPr>
        <p:spPr>
          <a:xfrm>
            <a:off x="0" y="0"/>
            <a:ext cx="9144000" cy="2286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838200"/>
            <a:ext cx="9144000" cy="762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1059120"/>
            <a:ext cx="8763000" cy="2800767"/>
          </a:xfrm>
          <a:prstGeom prst="rect">
            <a:avLst/>
          </a:prstGeom>
          <a:noFill/>
        </p:spPr>
        <p:txBody>
          <a:bodyPr wrap="square" rtlCol="0">
            <a:spAutoFit/>
          </a:bodyPr>
          <a:lstStyle/>
          <a:p>
            <a:pPr>
              <a:buFont typeface="Arial" pitchFamily="34" charset="0"/>
              <a:buChar char="•"/>
            </a:pPr>
            <a:r>
              <a:rPr lang="en-US" sz="3200" dirty="0">
                <a:latin typeface="Calibri" pitchFamily="34" charset="0"/>
              </a:rPr>
              <a:t> Those who </a:t>
            </a:r>
            <a:r>
              <a:rPr lang="en-US" sz="3200" b="1" dirty="0">
                <a:latin typeface="Calibri" pitchFamily="34" charset="0"/>
              </a:rPr>
              <a:t>“transgress” </a:t>
            </a:r>
            <a:r>
              <a:rPr lang="en-US" sz="3200" dirty="0">
                <a:latin typeface="Calibri" pitchFamily="34" charset="0"/>
              </a:rPr>
              <a:t>or </a:t>
            </a:r>
            <a:r>
              <a:rPr lang="en-US" sz="3200" b="1" dirty="0">
                <a:latin typeface="Calibri" pitchFamily="34" charset="0"/>
              </a:rPr>
              <a:t>“disobey” </a:t>
            </a:r>
            <a:r>
              <a:rPr lang="en-US" sz="3200" dirty="0">
                <a:latin typeface="Calibri" pitchFamily="34" charset="0"/>
              </a:rPr>
              <a:t>will not</a:t>
            </a:r>
            <a:br>
              <a:rPr lang="en-US" sz="3200" dirty="0">
                <a:latin typeface="Calibri" pitchFamily="34" charset="0"/>
              </a:rPr>
            </a:br>
            <a:r>
              <a:rPr lang="en-US" sz="3200" dirty="0">
                <a:latin typeface="Calibri" pitchFamily="34" charset="0"/>
              </a:rPr>
              <a:t>   inherit salvation</a:t>
            </a:r>
          </a:p>
          <a:p>
            <a:pPr lvl="1">
              <a:buFont typeface="Arial" pitchFamily="34" charset="0"/>
              <a:buChar char="•"/>
            </a:pPr>
            <a:r>
              <a:rPr lang="en-US" sz="2800" dirty="0">
                <a:solidFill>
                  <a:srgbClr val="C00000"/>
                </a:solidFill>
                <a:latin typeface="Calibri" pitchFamily="34" charset="0"/>
              </a:rPr>
              <a:t> 1 Timothy 4:12</a:t>
            </a:r>
          </a:p>
          <a:p>
            <a:pPr lvl="1">
              <a:buFont typeface="Arial" pitchFamily="34" charset="0"/>
              <a:buChar char="•"/>
            </a:pPr>
            <a:r>
              <a:rPr lang="en-US" sz="2800" dirty="0">
                <a:solidFill>
                  <a:srgbClr val="C00000"/>
                </a:solidFill>
                <a:latin typeface="Calibri" pitchFamily="34" charset="0"/>
              </a:rPr>
              <a:t> 1 John 4:1</a:t>
            </a:r>
          </a:p>
          <a:p>
            <a:pPr lvl="1">
              <a:buFont typeface="Arial" pitchFamily="34" charset="0"/>
              <a:buChar char="•"/>
            </a:pPr>
            <a:r>
              <a:rPr lang="en-US" sz="2800" dirty="0">
                <a:solidFill>
                  <a:srgbClr val="C00000"/>
                </a:solidFill>
                <a:latin typeface="Calibri" pitchFamily="34" charset="0"/>
              </a:rPr>
              <a:t> Galatians 1:6-9</a:t>
            </a:r>
          </a:p>
          <a:p>
            <a:pPr lvl="1">
              <a:buFont typeface="Arial" pitchFamily="34" charset="0"/>
              <a:buChar char="•"/>
            </a:pPr>
            <a:r>
              <a:rPr lang="en-US" sz="2800" dirty="0">
                <a:solidFill>
                  <a:srgbClr val="C00000"/>
                </a:solidFill>
                <a:latin typeface="Calibri" pitchFamily="34" charset="0"/>
              </a:rPr>
              <a:t> 2 Thessalonians 1:7-9</a:t>
            </a:r>
          </a:p>
        </p:txBody>
      </p:sp>
      <p:pic>
        <p:nvPicPr>
          <p:cNvPr id="10" name="Picture 9" descr="Boy Reading Bible.jpg"/>
          <p:cNvPicPr>
            <a:picLocks noChangeAspect="1"/>
          </p:cNvPicPr>
          <p:nvPr/>
        </p:nvPicPr>
        <p:blipFill>
          <a:blip r:embed="rId2" cstate="print"/>
          <a:stretch>
            <a:fillRect/>
          </a:stretch>
        </p:blipFill>
        <p:spPr>
          <a:xfrm>
            <a:off x="4267200" y="1676400"/>
            <a:ext cx="4299208" cy="3172815"/>
          </a:xfrm>
          <a:prstGeom prst="rect">
            <a:avLst/>
          </a:prstGeom>
          <a:ln>
            <a:noFill/>
          </a:ln>
          <a:effectLst>
            <a:softEdge rad="112500"/>
          </a:effectLst>
        </p:spPr>
      </p:pic>
      <p:sp>
        <p:nvSpPr>
          <p:cNvPr id="8" name="TextBox 7"/>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609600"/>
          </a:xfrm>
        </p:spPr>
        <p:txBody>
          <a:bodyPr/>
          <a:lstStyle/>
          <a:p>
            <a:pPr algn="ctr"/>
            <a:r>
              <a:rPr lang="en-US" sz="3600" b="1" dirty="0">
                <a:effectLst>
                  <a:outerShdw blurRad="38100" dist="38100" dir="2700000" algn="tl">
                    <a:srgbClr val="000000">
                      <a:alpha val="43137"/>
                    </a:srgbClr>
                  </a:outerShdw>
                </a:effectLst>
                <a:latin typeface="Calibri" pitchFamily="34" charset="0"/>
              </a:rPr>
              <a:t>Abider in the doctrine of </a:t>
            </a:r>
            <a:r>
              <a:rPr lang="en-US" sz="3600" b="1" dirty="0" err="1">
                <a:effectLst>
                  <a:outerShdw blurRad="38100" dist="38100" dir="2700000" algn="tl">
                    <a:srgbClr val="000000">
                      <a:alpha val="43137"/>
                    </a:srgbClr>
                  </a:outerShdw>
                </a:effectLst>
                <a:latin typeface="Calibri" pitchFamily="34" charset="0"/>
              </a:rPr>
              <a:t>christ</a:t>
            </a:r>
            <a:r>
              <a:rPr lang="en-US" sz="3600" b="1" dirty="0">
                <a:effectLst>
                  <a:outerShdw blurRad="38100" dist="38100" dir="2700000" algn="tl">
                    <a:srgbClr val="000000">
                      <a:alpha val="43137"/>
                    </a:srgbClr>
                  </a:outerShdw>
                </a:effectLst>
                <a:latin typeface="Calibri" pitchFamily="34" charset="0"/>
              </a:rPr>
              <a:t> has god</a:t>
            </a:r>
          </a:p>
        </p:txBody>
      </p:sp>
      <p:sp>
        <p:nvSpPr>
          <p:cNvPr id="3" name="Content Placeholder 2"/>
          <p:cNvSpPr>
            <a:spLocks noGrp="1"/>
          </p:cNvSpPr>
          <p:nvPr>
            <p:ph idx="1"/>
          </p:nvPr>
        </p:nvSpPr>
        <p:spPr/>
        <p:txBody>
          <a:bodyPr/>
          <a:lstStyle/>
          <a:p>
            <a:pPr>
              <a:buFont typeface="Arial" pitchFamily="34" charset="0"/>
              <a:buChar char="•"/>
            </a:pPr>
            <a:endParaRPr lang="en-US" dirty="0"/>
          </a:p>
          <a:p>
            <a:endParaRPr lang="en-US" dirty="0"/>
          </a:p>
        </p:txBody>
      </p:sp>
      <p:sp>
        <p:nvSpPr>
          <p:cNvPr id="4" name="Rectangle 3"/>
          <p:cNvSpPr/>
          <p:nvPr/>
        </p:nvSpPr>
        <p:spPr>
          <a:xfrm>
            <a:off x="0" y="0"/>
            <a:ext cx="9144000" cy="2286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838200"/>
            <a:ext cx="9144000" cy="762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1059120"/>
            <a:ext cx="8763000" cy="3785652"/>
          </a:xfrm>
          <a:prstGeom prst="rect">
            <a:avLst/>
          </a:prstGeom>
          <a:noFill/>
        </p:spPr>
        <p:txBody>
          <a:bodyPr wrap="square" rtlCol="0">
            <a:spAutoFit/>
          </a:bodyPr>
          <a:lstStyle/>
          <a:p>
            <a:pPr>
              <a:buFont typeface="Arial" pitchFamily="34" charset="0"/>
              <a:buChar char="•"/>
            </a:pPr>
            <a:r>
              <a:rPr lang="en-US" sz="3200" dirty="0">
                <a:latin typeface="Calibri" pitchFamily="34" charset="0"/>
              </a:rPr>
              <a:t> To Abide means:</a:t>
            </a:r>
          </a:p>
          <a:p>
            <a:pPr lvl="1">
              <a:buFont typeface="Arial" pitchFamily="34" charset="0"/>
              <a:buChar char="•"/>
            </a:pPr>
            <a:r>
              <a:rPr lang="en-US" sz="2800" dirty="0">
                <a:solidFill>
                  <a:srgbClr val="04516C"/>
                </a:solidFill>
                <a:latin typeface="Calibri" pitchFamily="34" charset="0"/>
              </a:rPr>
              <a:t> “to be steadfast” “remain” “to stay” “to submit to”</a:t>
            </a:r>
          </a:p>
          <a:p>
            <a:pPr>
              <a:buFont typeface="Arial" pitchFamily="34" charset="0"/>
              <a:buChar char="•"/>
            </a:pPr>
            <a:r>
              <a:rPr lang="en-US" sz="3200" dirty="0">
                <a:latin typeface="Calibri" pitchFamily="34" charset="0"/>
              </a:rPr>
              <a:t> Paul’s encouragement:</a:t>
            </a:r>
          </a:p>
          <a:p>
            <a:pPr lvl="1">
              <a:buFont typeface="Arial" pitchFamily="34" charset="0"/>
              <a:buChar char="•"/>
            </a:pPr>
            <a:r>
              <a:rPr lang="en-US" sz="2800" dirty="0">
                <a:solidFill>
                  <a:srgbClr val="C00000"/>
                </a:solidFill>
                <a:latin typeface="Calibri" pitchFamily="34" charset="0"/>
              </a:rPr>
              <a:t> 1 Corinthians 15:58</a:t>
            </a:r>
          </a:p>
          <a:p>
            <a:pPr lvl="1">
              <a:buFont typeface="Arial" pitchFamily="34" charset="0"/>
              <a:buChar char="•"/>
            </a:pPr>
            <a:r>
              <a:rPr lang="en-US" sz="2800" dirty="0">
                <a:solidFill>
                  <a:srgbClr val="C00000"/>
                </a:solidFill>
                <a:latin typeface="Calibri" pitchFamily="34" charset="0"/>
              </a:rPr>
              <a:t> 1 Thessalonians 5:21-23</a:t>
            </a:r>
          </a:p>
          <a:p>
            <a:pPr lvl="1">
              <a:buFont typeface="Arial" pitchFamily="34" charset="0"/>
              <a:buChar char="•"/>
            </a:pPr>
            <a:r>
              <a:rPr lang="en-US" sz="2800" dirty="0">
                <a:solidFill>
                  <a:srgbClr val="C00000"/>
                </a:solidFill>
                <a:latin typeface="Calibri" pitchFamily="34" charset="0"/>
              </a:rPr>
              <a:t> Romans 12:1-2</a:t>
            </a:r>
          </a:p>
          <a:p>
            <a:pPr>
              <a:buFont typeface="Arial" pitchFamily="34" charset="0"/>
              <a:buChar char="•"/>
            </a:pPr>
            <a:r>
              <a:rPr lang="en-US" sz="3200" dirty="0">
                <a:latin typeface="Calibri" pitchFamily="34" charset="0"/>
              </a:rPr>
              <a:t> To abide in Jesus is to be attached to Him</a:t>
            </a:r>
          </a:p>
          <a:p>
            <a:pPr lvl="1">
              <a:buFont typeface="Arial" pitchFamily="34" charset="0"/>
              <a:buChar char="•"/>
            </a:pPr>
            <a:r>
              <a:rPr lang="en-US" sz="2800" dirty="0">
                <a:solidFill>
                  <a:srgbClr val="C00000"/>
                </a:solidFill>
                <a:latin typeface="Calibri" pitchFamily="34" charset="0"/>
              </a:rPr>
              <a:t> John 15:1-11; 8:31</a:t>
            </a:r>
          </a:p>
        </p:txBody>
      </p:sp>
      <p:pic>
        <p:nvPicPr>
          <p:cNvPr id="8" name="Picture 7" descr="4189954778_255dfacfb8_z.jpg"/>
          <p:cNvPicPr>
            <a:picLocks noChangeAspect="1"/>
          </p:cNvPicPr>
          <p:nvPr/>
        </p:nvPicPr>
        <p:blipFill>
          <a:blip r:embed="rId2" cstate="print"/>
          <a:stretch>
            <a:fillRect/>
          </a:stretch>
        </p:blipFill>
        <p:spPr>
          <a:xfrm>
            <a:off x="4648200" y="2014657"/>
            <a:ext cx="3581400" cy="1863447"/>
          </a:xfrm>
          <a:prstGeom prst="rect">
            <a:avLst/>
          </a:prstGeom>
          <a:ln>
            <a:noFill/>
          </a:ln>
          <a:effectLst>
            <a:softEdge rad="112500"/>
          </a:effectLst>
        </p:spPr>
      </p:pic>
      <p:sp>
        <p:nvSpPr>
          <p:cNvPr id="9" name="TextBox 8"/>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6">
                                            <p:txEl>
                                              <p:pRg st="2" end="2"/>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 calcmode="lin" valueType="num">
                                      <p:cBhvr>
                                        <p:cTn id="12"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6">
                                            <p:txEl>
                                              <p:pRg st="3" end="3"/>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 calcmode="lin" valueType="num">
                                      <p:cBhvr>
                                        <p:cTn id="17"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6">
                                            <p:txEl>
                                              <p:pRg st="4" end="4"/>
                                            </p:txEl>
                                          </p:spTgt>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nodeType="after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 calcmode="lin" valueType="num">
                                      <p:cBhvr>
                                        <p:cTn id="22" dur="500" fill="hold"/>
                                        <p:tgtEl>
                                          <p:spTgt spid="6">
                                            <p:txEl>
                                              <p:pRg st="5" end="5"/>
                                            </p:txEl>
                                          </p:spTgt>
                                        </p:tgtEl>
                                        <p:attrNameLst>
                                          <p:attrName>ppt_w</p:attrName>
                                        </p:attrNameLst>
                                      </p:cBhvr>
                                      <p:tavLst>
                                        <p:tav tm="0">
                                          <p:val>
                                            <p:fltVal val="0"/>
                                          </p:val>
                                        </p:tav>
                                        <p:tav tm="100000">
                                          <p:val>
                                            <p:strVal val="#ppt_w"/>
                                          </p:val>
                                        </p:tav>
                                      </p:tavLst>
                                    </p:anim>
                                    <p:anim calcmode="lin" valueType="num">
                                      <p:cBhvr>
                                        <p:cTn id="23" dur="500" fill="hold"/>
                                        <p:tgtEl>
                                          <p:spTgt spid="6">
                                            <p:txEl>
                                              <p:pRg st="5" end="5"/>
                                            </p:txEl>
                                          </p:spTgt>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 calcmode="lin" valueType="num">
                                      <p:cBhvr>
                                        <p:cTn id="32" dur="500" fill="hold"/>
                                        <p:tgtEl>
                                          <p:spTgt spid="6">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6">
                                            <p:txEl>
                                              <p:pRg st="6" end="6"/>
                                            </p:txEl>
                                          </p:spTgt>
                                        </p:tgtEl>
                                        <p:attrNameLst>
                                          <p:attrName>ppt_h</p:attrName>
                                        </p:attrNameLst>
                                      </p:cBhvr>
                                      <p:tavLst>
                                        <p:tav tm="0">
                                          <p:val>
                                            <p:fltVal val="0"/>
                                          </p:val>
                                        </p:tav>
                                        <p:tav tm="100000">
                                          <p:val>
                                            <p:strVal val="#ppt_h"/>
                                          </p:val>
                                        </p:tav>
                                      </p:tavLst>
                                    </p:anim>
                                  </p:childTnLst>
                                </p:cTn>
                              </p:par>
                            </p:childTnLst>
                          </p:cTn>
                        </p:par>
                        <p:par>
                          <p:cTn id="34" fill="hold">
                            <p:stCondLst>
                              <p:cond delay="500"/>
                            </p:stCondLst>
                            <p:childTnLst>
                              <p:par>
                                <p:cTn id="35" presetID="23" presetClass="entr" presetSubtype="16" fill="hold" nodeType="after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 calcmode="lin" valueType="num">
                                      <p:cBhvr>
                                        <p:cTn id="37" dur="500" fill="hold"/>
                                        <p:tgtEl>
                                          <p:spTgt spid="6">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6">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828800"/>
          </a:xfrm>
        </p:spPr>
        <p:txBody>
          <a:bodyPr/>
          <a:lstStyle/>
          <a:p>
            <a:pPr algn="ctr"/>
            <a:r>
              <a:rPr lang="en-US" sz="3600" b="1" dirty="0">
                <a:effectLst>
                  <a:outerShdw blurRad="38100" dist="38100" dir="2700000" algn="tl">
                    <a:srgbClr val="000000">
                      <a:alpha val="43137"/>
                    </a:srgbClr>
                  </a:outerShdw>
                </a:effectLst>
                <a:latin typeface="Calibri" pitchFamily="34" charset="0"/>
              </a:rPr>
              <a:t>Our Responsibility toward those</a:t>
            </a:r>
            <a:br>
              <a:rPr lang="en-US" sz="3600" b="1" dirty="0">
                <a:effectLst>
                  <a:outerShdw blurRad="38100" dist="38100" dir="2700000" algn="tl">
                    <a:srgbClr val="000000">
                      <a:alpha val="43137"/>
                    </a:srgbClr>
                  </a:outerShdw>
                </a:effectLst>
                <a:latin typeface="Calibri" pitchFamily="34" charset="0"/>
              </a:rPr>
            </a:br>
            <a:r>
              <a:rPr lang="en-US" sz="3600" b="1" dirty="0">
                <a:effectLst>
                  <a:outerShdw blurRad="38100" dist="38100" dir="2700000" algn="tl">
                    <a:srgbClr val="000000">
                      <a:alpha val="43137"/>
                    </a:srgbClr>
                  </a:outerShdw>
                </a:effectLst>
                <a:latin typeface="Calibri" pitchFamily="34" charset="0"/>
              </a:rPr>
              <a:t>who choose not to abide in</a:t>
            </a:r>
            <a:br>
              <a:rPr lang="en-US" sz="3600" b="1" dirty="0">
                <a:effectLst>
                  <a:outerShdw blurRad="38100" dist="38100" dir="2700000" algn="tl">
                    <a:srgbClr val="000000">
                      <a:alpha val="43137"/>
                    </a:srgbClr>
                  </a:outerShdw>
                </a:effectLst>
                <a:latin typeface="Calibri" pitchFamily="34" charset="0"/>
              </a:rPr>
            </a:br>
            <a:r>
              <a:rPr lang="en-US" sz="3600" b="1" dirty="0">
                <a:effectLst>
                  <a:outerShdw blurRad="38100" dist="38100" dir="2700000" algn="tl">
                    <a:srgbClr val="000000">
                      <a:alpha val="43137"/>
                    </a:srgbClr>
                  </a:outerShdw>
                </a:effectLst>
                <a:latin typeface="Calibri" pitchFamily="34" charset="0"/>
              </a:rPr>
              <a:t>the doctrine of </a:t>
            </a:r>
            <a:r>
              <a:rPr lang="en-US" sz="3600" b="1" dirty="0" err="1">
                <a:effectLst>
                  <a:outerShdw blurRad="38100" dist="38100" dir="2700000" algn="tl">
                    <a:srgbClr val="000000">
                      <a:alpha val="43137"/>
                    </a:srgbClr>
                  </a:outerShdw>
                </a:effectLst>
                <a:latin typeface="Calibri" pitchFamily="34" charset="0"/>
              </a:rPr>
              <a:t>christ</a:t>
            </a:r>
            <a:endParaRPr lang="en-US" sz="3600" b="1" dirty="0">
              <a:effectLst>
                <a:outerShdw blurRad="38100" dist="38100" dir="2700000" algn="tl">
                  <a:srgbClr val="000000">
                    <a:alpha val="43137"/>
                  </a:srgbClr>
                </a:outerShdw>
              </a:effectLst>
              <a:latin typeface="Calibri" pitchFamily="34" charset="0"/>
            </a:endParaRPr>
          </a:p>
        </p:txBody>
      </p:sp>
      <p:sp>
        <p:nvSpPr>
          <p:cNvPr id="4" name="Rectangle 3"/>
          <p:cNvSpPr/>
          <p:nvPr/>
        </p:nvSpPr>
        <p:spPr>
          <a:xfrm>
            <a:off x="0" y="0"/>
            <a:ext cx="9144000" cy="2286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2057400"/>
            <a:ext cx="9144000" cy="762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2152233"/>
            <a:ext cx="8763000" cy="2800767"/>
          </a:xfrm>
          <a:prstGeom prst="rect">
            <a:avLst/>
          </a:prstGeom>
          <a:noFill/>
        </p:spPr>
        <p:txBody>
          <a:bodyPr wrap="square" rtlCol="0">
            <a:spAutoFit/>
          </a:bodyPr>
          <a:lstStyle/>
          <a:p>
            <a:pPr>
              <a:buFont typeface="Arial" pitchFamily="34" charset="0"/>
              <a:buChar char="•"/>
            </a:pPr>
            <a:r>
              <a:rPr lang="en-US" sz="3200" dirty="0">
                <a:latin typeface="Calibri" pitchFamily="34" charset="0"/>
              </a:rPr>
              <a:t> Not to welcome them with open arms</a:t>
            </a:r>
          </a:p>
          <a:p>
            <a:pPr lvl="1">
              <a:buFont typeface="Arial" pitchFamily="34" charset="0"/>
              <a:buChar char="•"/>
            </a:pPr>
            <a:r>
              <a:rPr lang="en-US" sz="2800" dirty="0">
                <a:solidFill>
                  <a:srgbClr val="04516C"/>
                </a:solidFill>
                <a:latin typeface="Calibri" pitchFamily="34" charset="0"/>
              </a:rPr>
              <a:t> encouraging them, or giving the impression that we</a:t>
            </a:r>
            <a:br>
              <a:rPr lang="en-US" sz="2800" dirty="0">
                <a:solidFill>
                  <a:srgbClr val="04516C"/>
                </a:solidFill>
                <a:latin typeface="Calibri" pitchFamily="34" charset="0"/>
              </a:rPr>
            </a:br>
            <a:r>
              <a:rPr lang="en-US" sz="2800" dirty="0">
                <a:solidFill>
                  <a:srgbClr val="04516C"/>
                </a:solidFill>
                <a:latin typeface="Calibri" pitchFamily="34" charset="0"/>
              </a:rPr>
              <a:t>   support their teaching makes us guilty</a:t>
            </a:r>
          </a:p>
          <a:p>
            <a:pPr>
              <a:buFont typeface="Arial" pitchFamily="34" charset="0"/>
              <a:buChar char="•"/>
            </a:pPr>
            <a:r>
              <a:rPr lang="en-US" sz="2800" dirty="0">
                <a:solidFill>
                  <a:srgbClr val="04516C"/>
                </a:solidFill>
                <a:latin typeface="Calibri" pitchFamily="34" charset="0"/>
              </a:rPr>
              <a:t> </a:t>
            </a:r>
            <a:r>
              <a:rPr lang="en-US" sz="3200" dirty="0">
                <a:latin typeface="Calibri" pitchFamily="34" charset="0"/>
              </a:rPr>
              <a:t>Paul’s statements:</a:t>
            </a:r>
          </a:p>
          <a:p>
            <a:pPr lvl="1">
              <a:buFont typeface="Arial" pitchFamily="34" charset="0"/>
              <a:buChar char="•"/>
            </a:pPr>
            <a:r>
              <a:rPr lang="en-US" sz="2800" dirty="0">
                <a:solidFill>
                  <a:srgbClr val="C00000"/>
                </a:solidFill>
                <a:latin typeface="Calibri" pitchFamily="34" charset="0"/>
              </a:rPr>
              <a:t> Romans 16:17-18</a:t>
            </a:r>
          </a:p>
          <a:p>
            <a:pPr lvl="1">
              <a:buFont typeface="Arial" pitchFamily="34" charset="0"/>
              <a:buChar char="•"/>
            </a:pPr>
            <a:r>
              <a:rPr lang="en-US" sz="2800" dirty="0">
                <a:solidFill>
                  <a:srgbClr val="C00000"/>
                </a:solidFill>
                <a:latin typeface="Calibri" pitchFamily="34" charset="0"/>
              </a:rPr>
              <a:t> 2 Thessalonians 2:15; 3:6</a:t>
            </a:r>
          </a:p>
        </p:txBody>
      </p:sp>
      <p:sp>
        <p:nvSpPr>
          <p:cNvPr id="7" name="TextBox 6"/>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p:cTn id="19"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6">
                                            <p:txEl>
                                              <p:pRg st="2" end="2"/>
                                            </p:txEl>
                                          </p:spTgt>
                                        </p:tgtEl>
                                        <p:attrNameLst>
                                          <p:attrName>ppt_h</p:attrName>
                                        </p:attrNameLst>
                                      </p:cBhvr>
                                      <p:tavLst>
                                        <p:tav tm="0">
                                          <p:val>
                                            <p:fltVal val="0"/>
                                          </p:val>
                                        </p:tav>
                                        <p:tav tm="100000">
                                          <p:val>
                                            <p:strVal val="#ppt_h"/>
                                          </p:val>
                                        </p:tav>
                                      </p:tavLst>
                                    </p:anim>
                                  </p:childTnLst>
                                </p:cTn>
                              </p:par>
                            </p:childTnLst>
                          </p:cTn>
                        </p:par>
                        <p:par>
                          <p:cTn id="21" fill="hold">
                            <p:stCondLst>
                              <p:cond delay="500"/>
                            </p:stCondLst>
                            <p:childTnLst>
                              <p:par>
                                <p:cTn id="22" presetID="23" presetClass="entr" presetSubtype="16" fill="hold" nodeType="after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 calcmode="lin" valueType="num">
                                      <p:cBhvr>
                                        <p:cTn id="24"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6">
                                            <p:txEl>
                                              <p:pRg st="3" end="3"/>
                                            </p:txEl>
                                          </p:spTgt>
                                        </p:tgtEl>
                                        <p:attrNameLst>
                                          <p:attrName>ppt_h</p:attrName>
                                        </p:attrNameLst>
                                      </p:cBhvr>
                                      <p:tavLst>
                                        <p:tav tm="0">
                                          <p:val>
                                            <p:fltVal val="0"/>
                                          </p:val>
                                        </p:tav>
                                        <p:tav tm="100000">
                                          <p:val>
                                            <p:strVal val="#ppt_h"/>
                                          </p:val>
                                        </p:tav>
                                      </p:tavLst>
                                    </p:anim>
                                  </p:childTnLst>
                                </p:cTn>
                              </p:par>
                            </p:childTnLst>
                          </p:cTn>
                        </p:par>
                        <p:par>
                          <p:cTn id="26" fill="hold">
                            <p:stCondLst>
                              <p:cond delay="1000"/>
                            </p:stCondLst>
                            <p:childTnLst>
                              <p:par>
                                <p:cTn id="27" presetID="23" presetClass="entr" presetSubtype="16" fill="hold" nodeType="after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p:cTn id="29"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6">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609600"/>
          </a:xfrm>
        </p:spPr>
        <p:txBody>
          <a:bodyPr/>
          <a:lstStyle/>
          <a:p>
            <a:pPr algn="ctr"/>
            <a:r>
              <a:rPr lang="en-US" sz="3600" b="1" dirty="0">
                <a:effectLst>
                  <a:outerShdw blurRad="38100" dist="38100" dir="2700000" algn="tl">
                    <a:srgbClr val="000000">
                      <a:alpha val="43137"/>
                    </a:srgbClr>
                  </a:outerShdw>
                </a:effectLst>
                <a:latin typeface="Calibri" pitchFamily="34" charset="0"/>
              </a:rPr>
              <a:t>conclusion</a:t>
            </a:r>
          </a:p>
        </p:txBody>
      </p:sp>
      <p:sp>
        <p:nvSpPr>
          <p:cNvPr id="4" name="Rectangle 3"/>
          <p:cNvSpPr/>
          <p:nvPr/>
        </p:nvSpPr>
        <p:spPr>
          <a:xfrm>
            <a:off x="0" y="0"/>
            <a:ext cx="9144000" cy="2286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838200"/>
            <a:ext cx="9144000" cy="762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1009233"/>
            <a:ext cx="8763000" cy="2431435"/>
          </a:xfrm>
          <a:prstGeom prst="rect">
            <a:avLst/>
          </a:prstGeom>
          <a:noFill/>
        </p:spPr>
        <p:txBody>
          <a:bodyPr wrap="square" rtlCol="0">
            <a:spAutoFit/>
          </a:bodyPr>
          <a:lstStyle/>
          <a:p>
            <a:pPr>
              <a:buFont typeface="Arial" pitchFamily="34" charset="0"/>
              <a:buChar char="•"/>
            </a:pPr>
            <a:r>
              <a:rPr lang="en-US" sz="3200" dirty="0">
                <a:latin typeface="Calibri" pitchFamily="34" charset="0"/>
              </a:rPr>
              <a:t> </a:t>
            </a:r>
            <a:r>
              <a:rPr lang="en-US" sz="3200" dirty="0">
                <a:latin typeface="Calibri" pitchFamily="34" charset="0"/>
                <a:cs typeface="Arial" pitchFamily="34" charset="0"/>
              </a:rPr>
              <a:t>Salvation can only be gained by those who abide</a:t>
            </a:r>
            <a:br>
              <a:rPr lang="en-US" sz="3200" dirty="0">
                <a:latin typeface="Calibri" pitchFamily="34" charset="0"/>
                <a:cs typeface="Arial" pitchFamily="34" charset="0"/>
              </a:rPr>
            </a:br>
            <a:r>
              <a:rPr lang="en-US" sz="3200" dirty="0">
                <a:latin typeface="Calibri" pitchFamily="34" charset="0"/>
                <a:cs typeface="Arial" pitchFamily="34" charset="0"/>
              </a:rPr>
              <a:t>   in </a:t>
            </a:r>
            <a:r>
              <a:rPr lang="en-US" sz="3200" dirty="0">
                <a:latin typeface="Calibri" pitchFamily="34" charset="0"/>
              </a:rPr>
              <a:t>the doctrine of Jesus Christ</a:t>
            </a:r>
          </a:p>
          <a:p>
            <a:pPr>
              <a:buFont typeface="Arial" pitchFamily="34" charset="0"/>
              <a:buChar char="•"/>
            </a:pPr>
            <a:r>
              <a:rPr lang="en-US" sz="3200" dirty="0">
                <a:latin typeface="Calibri" pitchFamily="34" charset="0"/>
              </a:rPr>
              <a:t> To abide in Christ is to love Christ</a:t>
            </a:r>
          </a:p>
          <a:p>
            <a:pPr lvl="1">
              <a:buFont typeface="Arial" pitchFamily="34" charset="0"/>
              <a:buChar char="•"/>
            </a:pPr>
            <a:r>
              <a:rPr lang="en-US" sz="2800" dirty="0">
                <a:solidFill>
                  <a:srgbClr val="C00000"/>
                </a:solidFill>
                <a:latin typeface="Calibri" pitchFamily="34" charset="0"/>
              </a:rPr>
              <a:t> John 14:15</a:t>
            </a:r>
          </a:p>
          <a:p>
            <a:pPr lvl="1">
              <a:buFont typeface="Arial" pitchFamily="34" charset="0"/>
              <a:buChar char="•"/>
            </a:pPr>
            <a:r>
              <a:rPr lang="en-US" sz="2800" dirty="0">
                <a:solidFill>
                  <a:srgbClr val="C00000"/>
                </a:solidFill>
                <a:latin typeface="Calibri" pitchFamily="34" charset="0"/>
              </a:rPr>
              <a:t> Matthew 7:21</a:t>
            </a:r>
          </a:p>
        </p:txBody>
      </p:sp>
      <p:sp>
        <p:nvSpPr>
          <p:cNvPr id="7" name="Rectangle 6"/>
          <p:cNvSpPr/>
          <p:nvPr/>
        </p:nvSpPr>
        <p:spPr>
          <a:xfrm>
            <a:off x="3124200" y="2667000"/>
            <a:ext cx="5791200" cy="2133600"/>
          </a:xfrm>
          <a:prstGeom prst="rect">
            <a:avLst/>
          </a:prstGeom>
          <a:solidFill>
            <a:srgbClr val="045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200400" y="2973050"/>
            <a:ext cx="5715000" cy="1569660"/>
          </a:xfrm>
          <a:prstGeom prst="rect">
            <a:avLst/>
          </a:prstGeom>
          <a:noFill/>
        </p:spPr>
        <p:txBody>
          <a:bodyPr wrap="square" rtlCol="0">
            <a:spAutoFit/>
          </a:bodyPr>
          <a:lstStyle/>
          <a:p>
            <a:r>
              <a:rPr lang="en-US" sz="2400" dirty="0">
                <a:solidFill>
                  <a:schemeClr val="bg1"/>
                </a:solidFill>
                <a:effectLst>
                  <a:outerShdw blurRad="38100" dist="38100" dir="2700000" algn="tl">
                    <a:srgbClr val="000000">
                      <a:alpha val="43137"/>
                    </a:srgbClr>
                  </a:outerShdw>
                </a:effectLst>
                <a:latin typeface="Calibri" pitchFamily="34" charset="0"/>
              </a:rPr>
              <a:t>Believe or Die – </a:t>
            </a:r>
            <a:r>
              <a:rPr lang="en-US" sz="2400" b="1" dirty="0">
                <a:solidFill>
                  <a:schemeClr val="bg1"/>
                </a:solidFill>
                <a:effectLst>
                  <a:outerShdw blurRad="38100" dist="38100" dir="2700000" algn="tl">
                    <a:srgbClr val="000000">
                      <a:alpha val="43137"/>
                    </a:srgbClr>
                  </a:outerShdw>
                </a:effectLst>
                <a:latin typeface="Calibri" pitchFamily="34" charset="0"/>
              </a:rPr>
              <a:t>John 8:24</a:t>
            </a:r>
          </a:p>
          <a:p>
            <a:r>
              <a:rPr lang="en-US" sz="2400" dirty="0">
                <a:solidFill>
                  <a:schemeClr val="bg1"/>
                </a:solidFill>
                <a:effectLst>
                  <a:outerShdw blurRad="38100" dist="38100" dir="2700000" algn="tl">
                    <a:srgbClr val="000000">
                      <a:alpha val="43137"/>
                    </a:srgbClr>
                  </a:outerShdw>
                </a:effectLst>
                <a:latin typeface="Calibri" pitchFamily="34" charset="0"/>
              </a:rPr>
              <a:t>Repent or Perish – </a:t>
            </a:r>
            <a:r>
              <a:rPr lang="en-US" sz="2400" b="1" dirty="0">
                <a:solidFill>
                  <a:schemeClr val="bg1"/>
                </a:solidFill>
                <a:effectLst>
                  <a:outerShdw blurRad="38100" dist="38100" dir="2700000" algn="tl">
                    <a:srgbClr val="000000">
                      <a:alpha val="43137"/>
                    </a:srgbClr>
                  </a:outerShdw>
                </a:effectLst>
                <a:latin typeface="Calibri" pitchFamily="34" charset="0"/>
              </a:rPr>
              <a:t>Luke 13:3</a:t>
            </a:r>
          </a:p>
          <a:p>
            <a:r>
              <a:rPr lang="en-US" sz="2400" dirty="0">
                <a:solidFill>
                  <a:schemeClr val="bg1"/>
                </a:solidFill>
                <a:effectLst>
                  <a:outerShdw blurRad="38100" dist="38100" dir="2700000" algn="tl">
                    <a:srgbClr val="000000">
                      <a:alpha val="43137"/>
                    </a:srgbClr>
                  </a:outerShdw>
                </a:effectLst>
                <a:latin typeface="Calibri" pitchFamily="34" charset="0"/>
              </a:rPr>
              <a:t>Confess or Be Denied – </a:t>
            </a:r>
            <a:r>
              <a:rPr lang="en-US" sz="2400" b="1" dirty="0">
                <a:solidFill>
                  <a:schemeClr val="bg1"/>
                </a:solidFill>
                <a:effectLst>
                  <a:outerShdw blurRad="38100" dist="38100" dir="2700000" algn="tl">
                    <a:srgbClr val="000000">
                      <a:alpha val="43137"/>
                    </a:srgbClr>
                  </a:outerShdw>
                </a:effectLst>
                <a:latin typeface="Calibri" pitchFamily="34" charset="0"/>
              </a:rPr>
              <a:t>Matthew 10:32-33</a:t>
            </a:r>
          </a:p>
          <a:p>
            <a:r>
              <a:rPr lang="en-US" sz="2400" dirty="0">
                <a:solidFill>
                  <a:schemeClr val="bg1"/>
                </a:solidFill>
                <a:effectLst>
                  <a:outerShdw blurRad="38100" dist="38100" dir="2700000" algn="tl">
                    <a:srgbClr val="000000">
                      <a:alpha val="43137"/>
                    </a:srgbClr>
                  </a:outerShdw>
                </a:effectLst>
                <a:latin typeface="Calibri" pitchFamily="34" charset="0"/>
              </a:rPr>
              <a:t>Be Baptized or Be Condemned – </a:t>
            </a:r>
            <a:r>
              <a:rPr lang="en-US" sz="2400" b="1" dirty="0">
                <a:solidFill>
                  <a:schemeClr val="bg1"/>
                </a:solidFill>
                <a:effectLst>
                  <a:outerShdw blurRad="38100" dist="38100" dir="2700000" algn="tl">
                    <a:srgbClr val="000000">
                      <a:alpha val="43137"/>
                    </a:srgbClr>
                  </a:outerShdw>
                </a:effectLst>
                <a:latin typeface="Calibri" pitchFamily="34" charset="0"/>
              </a:rPr>
              <a:t>Mark 16:16</a:t>
            </a:r>
          </a:p>
        </p:txBody>
      </p:sp>
      <p:pic>
        <p:nvPicPr>
          <p:cNvPr id="9" name="Picture 8" descr="StudyBible.jpg"/>
          <p:cNvPicPr>
            <a:picLocks noChangeAspect="1"/>
          </p:cNvPicPr>
          <p:nvPr/>
        </p:nvPicPr>
        <p:blipFill>
          <a:blip r:embed="rId2" cstate="print"/>
          <a:stretch>
            <a:fillRect/>
          </a:stretch>
        </p:blipFill>
        <p:spPr>
          <a:xfrm>
            <a:off x="685800" y="3429000"/>
            <a:ext cx="2308915" cy="1371600"/>
          </a:xfrm>
          <a:prstGeom prst="rect">
            <a:avLst/>
          </a:prstGeom>
        </p:spPr>
      </p:pic>
      <p:sp>
        <p:nvSpPr>
          <p:cNvPr id="3" name="TextBox 2"/>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6">
                                            <p:txEl>
                                              <p:pRg st="1" end="1"/>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 calcmode="lin" valueType="num">
                                      <p:cBhvr>
                                        <p:cTn id="12"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6">
                                            <p:txEl>
                                              <p:pRg st="2" end="2"/>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 calcmode="lin" valueType="num">
                                      <p:cBhvr>
                                        <p:cTn id="17"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6">
                                            <p:txEl>
                                              <p:pRg st="3" end="3"/>
                                            </p:txEl>
                                          </p:spTgt>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childTnLst>
                                </p:cTn>
                              </p:par>
                            </p:childTnLst>
                          </p:cTn>
                        </p:par>
                        <p:par>
                          <p:cTn id="30" fill="hold">
                            <p:stCondLst>
                              <p:cond delay="500"/>
                            </p:stCondLst>
                            <p:childTnLst>
                              <p:par>
                                <p:cTn id="31" presetID="23" presetClass="entr" presetSubtype="16" fill="hold" nodeType="afterEffect">
                                  <p:stCondLst>
                                    <p:cond delay="0"/>
                                  </p:stCondLst>
                                  <p:childTnLst>
                                    <p:set>
                                      <p:cBhvr>
                                        <p:cTn id="32" dur="1" fill="hold">
                                          <p:stCondLst>
                                            <p:cond delay="0"/>
                                          </p:stCondLst>
                                        </p:cTn>
                                        <p:tgtEl>
                                          <p:spTgt spid="8">
                                            <p:txEl>
                                              <p:pRg st="0" end="0"/>
                                            </p:txEl>
                                          </p:spTgt>
                                        </p:tgtEl>
                                        <p:attrNameLst>
                                          <p:attrName>style.visibility</p:attrName>
                                        </p:attrNameLst>
                                      </p:cBhvr>
                                      <p:to>
                                        <p:strVal val="visible"/>
                                      </p:to>
                                    </p:set>
                                    <p:anim calcmode="lin" valueType="num">
                                      <p:cBhvr>
                                        <p:cTn id="3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8">
                                            <p:txEl>
                                              <p:pRg st="1" end="1"/>
                                            </p:txEl>
                                          </p:spTgt>
                                        </p:tgtEl>
                                        <p:attrNameLst>
                                          <p:attrName>style.visibility</p:attrName>
                                        </p:attrNameLst>
                                      </p:cBhvr>
                                      <p:to>
                                        <p:strVal val="visible"/>
                                      </p:to>
                                    </p:set>
                                    <p:anim calcmode="lin" valueType="num">
                                      <p:cBhvr>
                                        <p:cTn id="39"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40" dur="500" fill="hold"/>
                                        <p:tgtEl>
                                          <p:spTgt spid="8">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nodeType="clickEffect">
                                  <p:stCondLst>
                                    <p:cond delay="0"/>
                                  </p:stCondLst>
                                  <p:childTnLst>
                                    <p:set>
                                      <p:cBhvr>
                                        <p:cTn id="44" dur="1" fill="hold">
                                          <p:stCondLst>
                                            <p:cond delay="0"/>
                                          </p:stCondLst>
                                        </p:cTn>
                                        <p:tgtEl>
                                          <p:spTgt spid="8">
                                            <p:txEl>
                                              <p:pRg st="2" end="2"/>
                                            </p:txEl>
                                          </p:spTgt>
                                        </p:tgtEl>
                                        <p:attrNameLst>
                                          <p:attrName>style.visibility</p:attrName>
                                        </p:attrNameLst>
                                      </p:cBhvr>
                                      <p:to>
                                        <p:strVal val="visible"/>
                                      </p:to>
                                    </p:set>
                                    <p:anim calcmode="lin" valueType="num">
                                      <p:cBhvr>
                                        <p:cTn id="45"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46" dur="500" fill="hold"/>
                                        <p:tgtEl>
                                          <p:spTgt spid="8">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nodeType="clickEffect">
                                  <p:stCondLst>
                                    <p:cond delay="0"/>
                                  </p:stCondLst>
                                  <p:childTnLst>
                                    <p:set>
                                      <p:cBhvr>
                                        <p:cTn id="50" dur="1" fill="hold">
                                          <p:stCondLst>
                                            <p:cond delay="0"/>
                                          </p:stCondLst>
                                        </p:cTn>
                                        <p:tgtEl>
                                          <p:spTgt spid="8">
                                            <p:txEl>
                                              <p:pRg st="3" end="3"/>
                                            </p:txEl>
                                          </p:spTgt>
                                        </p:tgtEl>
                                        <p:attrNameLst>
                                          <p:attrName>style.visibility</p:attrName>
                                        </p:attrNameLst>
                                      </p:cBhvr>
                                      <p:to>
                                        <p:strVal val="visible"/>
                                      </p:to>
                                    </p:set>
                                    <p:anim calcmode="lin" valueType="num">
                                      <p:cBhvr>
                                        <p:cTn id="5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52" dur="500" fill="hold"/>
                                        <p:tgtEl>
                                          <p:spTgt spid="8">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147</TotalTime>
  <Words>496</Words>
  <Application>Microsoft Office PowerPoint</Application>
  <PresentationFormat>On-screen Show (4:3)</PresentationFormat>
  <Paragraphs>67</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Franklin Gothic Book</vt:lpstr>
      <vt:lpstr>Franklin Gothic Medium</vt:lpstr>
      <vt:lpstr>Segoe UI</vt:lpstr>
      <vt:lpstr>Tahoma</vt:lpstr>
      <vt:lpstr>Tunga</vt:lpstr>
      <vt:lpstr>Wingdings</vt:lpstr>
      <vt:lpstr>Angles</vt:lpstr>
      <vt:lpstr>The doctrine of christ</vt:lpstr>
      <vt:lpstr>The doctrine of christ</vt:lpstr>
      <vt:lpstr>Overview of 2 john 6-11</vt:lpstr>
      <vt:lpstr>Overview of 2 john 6-11</vt:lpstr>
      <vt:lpstr>TRANSgressor does not have god</vt:lpstr>
      <vt:lpstr>TRANSgressor does not have god</vt:lpstr>
      <vt:lpstr>Abider in the doctrine of christ has god</vt:lpstr>
      <vt:lpstr>Our Responsibility toward those who choose not to abide in the doctrine of christ</vt:lpstr>
      <vt:lpstr>conclusion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doctrine of christ</dc:title>
  <dc:creator>Richard Thetford</dc:creator>
  <cp:lastModifiedBy>Richard Thetford</cp:lastModifiedBy>
  <cp:revision>19</cp:revision>
  <dcterms:created xsi:type="dcterms:W3CDTF">2012-05-15T15:53:05Z</dcterms:created>
  <dcterms:modified xsi:type="dcterms:W3CDTF">2017-03-26T23:04:12Z</dcterms:modified>
</cp:coreProperties>
</file>