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2" d="100"/>
          <a:sy n="82" d="100"/>
        </p:scale>
        <p:origin x="648" y="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7/5/2020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1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7/5/2020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some grass&#10;&#10;Description automatically generated">
            <a:extLst>
              <a:ext uri="{FF2B5EF4-FFF2-40B4-BE49-F238E27FC236}">
                <a16:creationId xmlns:a16="http://schemas.microsoft.com/office/drawing/2014/main" id="{E3412C02-B37B-4B72-A824-9D231F0F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346" y="152400"/>
            <a:ext cx="7158666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212" y="2489201"/>
            <a:ext cx="7008574" cy="2082799"/>
          </a:xfrm>
        </p:spPr>
        <p:txBody>
          <a:bodyPr/>
          <a:lstStyle/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Finding Wisdom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5212" y="4648200"/>
            <a:ext cx="7008574" cy="1676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>
                <a:latin typeface="Inter Semi Bold" panose="020B0702030000000004" pitchFamily="34" charset="0"/>
                <a:ea typeface="Inter Semi Bold" panose="020B0702030000000004" pitchFamily="34" charset="0"/>
              </a:rPr>
              <a:t>Proverbs 9:10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Inter Semi Bold" panose="020B0702030000000004" pitchFamily="34" charset="0"/>
                <a:ea typeface="Inter Semi Bold" panose="020B0702030000000004" pitchFamily="34" charset="0"/>
              </a:rPr>
              <a:t>Proverbs 3:13-18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Inter Semi Bold" panose="020B0702030000000004" pitchFamily="34" charset="0"/>
                <a:ea typeface="Inter Semi Bold" panose="020B0702030000000004" pitchFamily="34" charset="0"/>
              </a:rPr>
              <a:t>Proverbs 4:7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21937-1C92-4567-8395-30F04287A3E5}"/>
              </a:ext>
            </a:extLst>
          </p:cNvPr>
          <p:cNvSpPr txBox="1"/>
          <p:nvPr/>
        </p:nvSpPr>
        <p:spPr>
          <a:xfrm>
            <a:off x="0" y="6560996"/>
            <a:ext cx="12188825" cy="2970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"/>
            <a:ext cx="11125200" cy="1066800"/>
          </a:xfrm>
        </p:spPr>
        <p:txBody>
          <a:bodyPr/>
          <a:lstStyle/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The “Fear” of the Lord?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447800"/>
            <a:ext cx="11125200" cy="4724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Devoted fear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An attitude: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Genesis 39:9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Genuine reverence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Takes God seriously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Luke 6:46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D03DE-EC2C-4808-922D-C847F2746328}"/>
              </a:ext>
            </a:extLst>
          </p:cNvPr>
          <p:cNvSpPr txBox="1"/>
          <p:nvPr/>
        </p:nvSpPr>
        <p:spPr>
          <a:xfrm>
            <a:off x="0" y="6560996"/>
            <a:ext cx="12188825" cy="2970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EA7473-76E7-4881-BB02-CF5CE689CAF7}"/>
              </a:ext>
            </a:extLst>
          </p:cNvPr>
          <p:cNvCxnSpPr>
            <a:cxnSpLocks/>
          </p:cNvCxnSpPr>
          <p:nvPr/>
        </p:nvCxnSpPr>
        <p:spPr>
          <a:xfrm>
            <a:off x="531812" y="1295400"/>
            <a:ext cx="112014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old&#10;&#10;Description automatically generated">
            <a:extLst>
              <a:ext uri="{FF2B5EF4-FFF2-40B4-BE49-F238E27FC236}">
                <a16:creationId xmlns:a16="http://schemas.microsoft.com/office/drawing/2014/main" id="{8F645042-4FDD-4D35-A496-DE620A15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12" y="1600199"/>
            <a:ext cx="6019800" cy="472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"/>
            <a:ext cx="11125200" cy="1066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The “beginning” of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447800"/>
            <a:ext cx="11125200" cy="4724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Reality of God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Psalms 19:1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Romans 1:20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D03DE-EC2C-4808-922D-C847F2746328}"/>
              </a:ext>
            </a:extLst>
          </p:cNvPr>
          <p:cNvSpPr txBox="1"/>
          <p:nvPr/>
        </p:nvSpPr>
        <p:spPr>
          <a:xfrm>
            <a:off x="0" y="6560996"/>
            <a:ext cx="12188825" cy="2970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www.thetfordcountry.com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B3E9A-E8D4-4EC8-B972-59263A280D87}"/>
              </a:ext>
            </a:extLst>
          </p:cNvPr>
          <p:cNvSpPr/>
          <p:nvPr/>
        </p:nvSpPr>
        <p:spPr>
          <a:xfrm>
            <a:off x="684212" y="3810000"/>
            <a:ext cx="4419600" cy="2362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8401E-9CB0-4A18-8A73-F09EA249694F}"/>
              </a:ext>
            </a:extLst>
          </p:cNvPr>
          <p:cNvSpPr txBox="1"/>
          <p:nvPr/>
        </p:nvSpPr>
        <p:spPr>
          <a:xfrm>
            <a:off x="684212" y="40386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Semi Bold" panose="020B0702030000000004" pitchFamily="34" charset="0"/>
                <a:ea typeface="Inter Semi Bold" panose="020B0702030000000004" pitchFamily="34" charset="0"/>
              </a:rPr>
              <a:t>Godly fear is what enables one to</a:t>
            </a:r>
            <a:b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Semi Bold" panose="020B0702030000000004" pitchFamily="34" charset="0"/>
                <a:ea typeface="Inter Semi Bold" panose="020B0702030000000004" pitchFamily="34" charset="0"/>
              </a:rPr>
            </a:b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Semi Bold" panose="020B0702030000000004" pitchFamily="34" charset="0"/>
                <a:ea typeface="Inter Semi Bold" panose="020B0702030000000004" pitchFamily="34" charset="0"/>
              </a:rPr>
              <a:t>pass from knowledge to wisdom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EBA24-91C7-4B0D-9E74-7B9B36A1E6DD}"/>
              </a:ext>
            </a:extLst>
          </p:cNvPr>
          <p:cNvCxnSpPr>
            <a:cxnSpLocks/>
          </p:cNvCxnSpPr>
          <p:nvPr/>
        </p:nvCxnSpPr>
        <p:spPr>
          <a:xfrm>
            <a:off x="531812" y="1295400"/>
            <a:ext cx="112014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D4267C1-8A9B-4FB7-B850-E5AFA325C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612" y="1513134"/>
            <a:ext cx="6324600" cy="4859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2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"/>
            <a:ext cx="11125200" cy="1066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Foolish to leave out the “beginning”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447800"/>
            <a:ext cx="11125200" cy="4724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Hazardous to build on faulty principles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Luke 12:16-21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Ecclesiastes 5:18-19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Ecclesiastes 12:13-14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D03DE-EC2C-4808-922D-C847F2746328}"/>
              </a:ext>
            </a:extLst>
          </p:cNvPr>
          <p:cNvSpPr txBox="1"/>
          <p:nvPr/>
        </p:nvSpPr>
        <p:spPr>
          <a:xfrm>
            <a:off x="0" y="6560996"/>
            <a:ext cx="12188825" cy="2970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www.thetfordcountry.com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B3E9A-E8D4-4EC8-B972-59263A280D87}"/>
              </a:ext>
            </a:extLst>
          </p:cNvPr>
          <p:cNvSpPr/>
          <p:nvPr/>
        </p:nvSpPr>
        <p:spPr>
          <a:xfrm>
            <a:off x="760412" y="4495800"/>
            <a:ext cx="5257800" cy="1676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Many scholars have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built their life’s work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on false premises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68B5FE-6829-4E6D-8645-ECC54A9890CF}"/>
              </a:ext>
            </a:extLst>
          </p:cNvPr>
          <p:cNvCxnSpPr>
            <a:cxnSpLocks/>
          </p:cNvCxnSpPr>
          <p:nvPr/>
        </p:nvCxnSpPr>
        <p:spPr>
          <a:xfrm>
            <a:off x="531812" y="1295400"/>
            <a:ext cx="112014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FABFB16-6A95-4F43-989C-CF696576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75" y="2286000"/>
            <a:ext cx="5257800" cy="408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5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"/>
            <a:ext cx="11125200" cy="1066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447800"/>
            <a:ext cx="11125200" cy="51131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latin typeface="Inter" panose="020B0502030000000004" pitchFamily="34" charset="0"/>
                <a:ea typeface="Inter" panose="020B0502030000000004" pitchFamily="34" charset="0"/>
              </a:rPr>
              <a:t>Essence of sin is the substitution of human wisdom and will – for the divine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Romans 1:21-22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Ecclesiastes 12:13-14</a:t>
            </a:r>
          </a:p>
          <a:p>
            <a:pPr>
              <a:lnSpc>
                <a:spcPct val="110000"/>
              </a:lnSpc>
            </a:pPr>
            <a:r>
              <a:rPr lang="en-US" sz="3800" b="1" dirty="0">
                <a:latin typeface="Inter" panose="020B0502030000000004" pitchFamily="34" charset="0"/>
                <a:ea typeface="Inter" panose="020B0502030000000004" pitchFamily="34" charset="0"/>
              </a:rPr>
              <a:t>“Fear of the Lord” in our lives: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Hebrews 5:14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Proverbs 9:10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D03DE-EC2C-4808-922D-C847F2746328}"/>
              </a:ext>
            </a:extLst>
          </p:cNvPr>
          <p:cNvSpPr txBox="1"/>
          <p:nvPr/>
        </p:nvSpPr>
        <p:spPr>
          <a:xfrm>
            <a:off x="0" y="6560996"/>
            <a:ext cx="12188825" cy="2970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150F33-9F32-47B6-B964-6A7E15A65232}"/>
              </a:ext>
            </a:extLst>
          </p:cNvPr>
          <p:cNvCxnSpPr>
            <a:cxnSpLocks/>
          </p:cNvCxnSpPr>
          <p:nvPr/>
        </p:nvCxnSpPr>
        <p:spPr>
          <a:xfrm>
            <a:off x="531812" y="1295400"/>
            <a:ext cx="112014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book&#10;&#10;Description automatically generated">
            <a:extLst>
              <a:ext uri="{FF2B5EF4-FFF2-40B4-BE49-F238E27FC236}">
                <a16:creationId xmlns:a16="http://schemas.microsoft.com/office/drawing/2014/main" id="{0E5C86B4-68EF-41BD-B212-C989795E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2" y="2133601"/>
            <a:ext cx="3657600" cy="42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6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46</TotalTime>
  <Words>197</Words>
  <Application>Microsoft Office PowerPoint</Application>
  <PresentationFormat>Custom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Inter</vt:lpstr>
      <vt:lpstr>Inter Semi Bold</vt:lpstr>
      <vt:lpstr>Class open house presentation</vt:lpstr>
      <vt:lpstr>Finding Wisdom</vt:lpstr>
      <vt:lpstr>The “Fear” of the Lord?</vt:lpstr>
      <vt:lpstr>The “beginning” of wisdom</vt:lpstr>
      <vt:lpstr>Foolish to leave out the “beginning”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Wisdom</dc:title>
  <dc:creator>Richard Thetford</dc:creator>
  <cp:lastModifiedBy>Richard Thetford</cp:lastModifiedBy>
  <cp:revision>7</cp:revision>
  <dcterms:created xsi:type="dcterms:W3CDTF">2019-11-16T02:52:35Z</dcterms:created>
  <dcterms:modified xsi:type="dcterms:W3CDTF">2020-07-05T18:20:04Z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