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21C"/>
    <a:srgbClr val="C86400"/>
    <a:srgbClr val="FF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5826-858D-C24C-AA40-2E4CA3F665B4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0550-17A6-F541-827B-C8B08B078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5826-858D-C24C-AA40-2E4CA3F665B4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0550-17A6-F541-827B-C8B08B078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5826-858D-C24C-AA40-2E4CA3F665B4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0550-17A6-F541-827B-C8B08B078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5826-858D-C24C-AA40-2E4CA3F665B4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0550-17A6-F541-827B-C8B08B078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5826-858D-C24C-AA40-2E4CA3F665B4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0550-17A6-F541-827B-C8B08B078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5826-858D-C24C-AA40-2E4CA3F665B4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0550-17A6-F541-827B-C8B08B078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5826-858D-C24C-AA40-2E4CA3F665B4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0550-17A6-F541-827B-C8B08B078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5826-858D-C24C-AA40-2E4CA3F665B4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0550-17A6-F541-827B-C8B08B078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5826-858D-C24C-AA40-2E4CA3F665B4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0550-17A6-F541-827B-C8B08B078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5826-858D-C24C-AA40-2E4CA3F665B4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0550-17A6-F541-827B-C8B08B078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5826-858D-C24C-AA40-2E4CA3F665B4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0550-17A6-F541-827B-C8B08B078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705D5826-858D-C24C-AA40-2E4CA3F665B4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5410550-17A6-F541-827B-C8B08B078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ransition spd="slow">
    <p:split orient="vert"/>
  </p:transition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 Older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EB2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Growing old in Christ</a:t>
            </a:r>
            <a:endParaRPr lang="en-US" sz="3200" b="1" dirty="0">
              <a:solidFill>
                <a:srgbClr val="FEB2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26367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9644" y="3012142"/>
            <a:ext cx="8470271" cy="3625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644" y="1371600"/>
            <a:ext cx="8673180" cy="1447800"/>
          </a:xfrm>
        </p:spPr>
        <p:txBody>
          <a:bodyPr/>
          <a:lstStyle/>
          <a:p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1087" y="3393408"/>
            <a:ext cx="67393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Definition to</a:t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 and Old Age</a:t>
            </a:r>
          </a:p>
          <a:p>
            <a:pPr algn="ctr"/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7200" dirty="0" smtClean="0">
                <a:solidFill>
                  <a:srgbClr val="FEB2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“YOUTH”</a:t>
            </a:r>
            <a:endParaRPr lang="en-US" sz="7200" dirty="0">
              <a:solidFill>
                <a:srgbClr val="FEB21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4861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9644" y="3012142"/>
            <a:ext cx="8470271" cy="3625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712788" y="3160237"/>
            <a:ext cx="7787218" cy="3116944"/>
          </a:xfrm>
          <a:prstGeom prst="snip1Rect">
            <a:avLst>
              <a:gd name="adj" fmla="val 41669"/>
            </a:avLst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644" y="1371600"/>
            <a:ext cx="8673180" cy="1447800"/>
          </a:xfrm>
        </p:spPr>
        <p:txBody>
          <a:bodyPr/>
          <a:lstStyle/>
          <a:p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1087" y="3535456"/>
            <a:ext cx="67393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8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God help us all to live our days in the service and praise of the Master –</a:t>
            </a:r>
            <a:r>
              <a:rPr lang="en-US" sz="3600" dirty="0" smtClean="0">
                <a:solidFill>
                  <a:srgbClr val="C86400"/>
                </a:solidFill>
              </a:rPr>
              <a:t/>
            </a:r>
            <a:br>
              <a:rPr lang="en-US" sz="3600" dirty="0" smtClean="0">
                <a:solidFill>
                  <a:srgbClr val="C86400"/>
                </a:solidFill>
              </a:rPr>
            </a:br>
            <a:r>
              <a:rPr lang="en-US" sz="3600" dirty="0" smtClean="0">
                <a:solidFill>
                  <a:srgbClr val="C864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NEVER looking back!</a:t>
            </a:r>
            <a:endParaRPr lang="en-US" sz="3200" dirty="0">
              <a:solidFill>
                <a:srgbClr val="C864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4861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100000"/>
                <a:satMod val="140000"/>
                <a:lumMod val="105000"/>
              </a:schemeClr>
            </a:gs>
            <a:gs pos="0">
              <a:schemeClr val="bg2">
                <a:tint val="100000"/>
                <a:satMod val="140000"/>
                <a:lumMod val="105000"/>
              </a:schemeClr>
            </a:gs>
            <a:gs pos="100000">
              <a:schemeClr val="bg2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9644" y="3012142"/>
            <a:ext cx="8470271" cy="3625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644" y="1371600"/>
            <a:ext cx="8673180" cy="1447800"/>
          </a:xfrm>
        </p:spPr>
        <p:txBody>
          <a:bodyPr/>
          <a:lstStyle/>
          <a:p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Required in Some Instances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644" y="3012142"/>
            <a:ext cx="8673180" cy="36257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Aged women to teach the younger</a:t>
            </a:r>
          </a:p>
          <a:p>
            <a:pPr lvl="1"/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Titus 2:3-5</a:t>
            </a:r>
          </a:p>
          <a:p>
            <a:r>
              <a:rPr lang="en-US" sz="3600" dirty="0" smtClean="0"/>
              <a:t>Aged men should become</a:t>
            </a:r>
            <a:br>
              <a:rPr lang="en-US" sz="3600" dirty="0" smtClean="0"/>
            </a:br>
            <a:r>
              <a:rPr lang="en-US" sz="3600" dirty="0" smtClean="0"/>
              <a:t>a stabilizing element</a:t>
            </a:r>
          </a:p>
          <a:p>
            <a:pPr lvl="1"/>
            <a:r>
              <a:rPr lang="en-US" sz="3200" b="1" dirty="0" smtClean="0">
                <a:solidFill>
                  <a:srgbClr val="FFE066"/>
                </a:solidFill>
              </a:rPr>
              <a:t>Titus 2:2</a:t>
            </a:r>
            <a:endParaRPr lang="en-US" sz="3200" b="1" dirty="0">
              <a:solidFill>
                <a:srgbClr val="FFE066"/>
              </a:solidFill>
            </a:endParaRPr>
          </a:p>
        </p:txBody>
      </p:sp>
      <p:pic>
        <p:nvPicPr>
          <p:cNvPr id="6" name="Picture 5" descr="sist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036" y="3676390"/>
            <a:ext cx="1501750" cy="2250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man-older-blue-shirt-2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360" y="4968750"/>
            <a:ext cx="1633676" cy="1633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883283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9644" y="3012142"/>
            <a:ext cx="8470271" cy="3625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644" y="1371600"/>
            <a:ext cx="8673180" cy="1447800"/>
          </a:xfrm>
        </p:spPr>
        <p:txBody>
          <a:bodyPr/>
          <a:lstStyle/>
          <a:p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Is Helpful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644" y="3012142"/>
            <a:ext cx="8673180" cy="338865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 overcoming the world</a:t>
            </a:r>
          </a:p>
          <a:p>
            <a:pPr lvl="1"/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 John 2:13-14</a:t>
            </a:r>
          </a:p>
        </p:txBody>
      </p:sp>
      <p:sp>
        <p:nvSpPr>
          <p:cNvPr id="4" name="Snip Single Corner Rectangle 3"/>
          <p:cNvSpPr/>
          <p:nvPr/>
        </p:nvSpPr>
        <p:spPr>
          <a:xfrm>
            <a:off x="712788" y="4877441"/>
            <a:ext cx="7787218" cy="1399739"/>
          </a:xfrm>
          <a:prstGeom prst="snip1Rect">
            <a:avLst/>
          </a:prstGeom>
          <a:solidFill>
            <a:srgbClr val="FF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0187" y="4992886"/>
            <a:ext cx="72589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Process of Maturing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1:5-11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earth-sp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501" y="3174570"/>
            <a:ext cx="2331895" cy="1600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499324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9644" y="3012142"/>
            <a:ext cx="8470271" cy="3625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644" y="1371600"/>
            <a:ext cx="8673180" cy="1447800"/>
          </a:xfrm>
        </p:spPr>
        <p:txBody>
          <a:bodyPr/>
          <a:lstStyle/>
          <a:p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Is Helpful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644" y="3012142"/>
            <a:ext cx="8673180" cy="338865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 overcoming temptations</a:t>
            </a:r>
          </a:p>
          <a:p>
            <a:pPr lvl="1"/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James 1:13-15</a:t>
            </a:r>
          </a:p>
        </p:txBody>
      </p:sp>
      <p:sp>
        <p:nvSpPr>
          <p:cNvPr id="4" name="Snip Single Corner Rectangle 3"/>
          <p:cNvSpPr/>
          <p:nvPr/>
        </p:nvSpPr>
        <p:spPr>
          <a:xfrm>
            <a:off x="712788" y="4877441"/>
            <a:ext cx="7787218" cy="1399739"/>
          </a:xfrm>
          <a:prstGeom prst="snip1Rect">
            <a:avLst/>
          </a:prstGeom>
          <a:solidFill>
            <a:srgbClr val="FF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0187" y="4949596"/>
            <a:ext cx="7258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longer one resists,</a:t>
            </a:r>
          </a:p>
          <a:p>
            <a:pPr algn="ctr"/>
            <a:r>
              <a:rPr lang="en-US" sz="3600" dirty="0" smtClean="0"/>
              <a:t>The stronger one becomes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2897262-an-older-man-praying-with-an-expression-of-grie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179" y="3275862"/>
            <a:ext cx="1941992" cy="1455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082162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9644" y="3012142"/>
            <a:ext cx="8470271" cy="3625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644" y="1371600"/>
            <a:ext cx="8673180" cy="1447800"/>
          </a:xfrm>
        </p:spPr>
        <p:txBody>
          <a:bodyPr/>
          <a:lstStyle/>
          <a:p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Is Helpful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644" y="3012142"/>
            <a:ext cx="8673180" cy="338865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 learning how to live closer to God</a:t>
            </a:r>
          </a:p>
          <a:p>
            <a:pPr lvl="1"/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Hebrews 5:12-14</a:t>
            </a:r>
          </a:p>
          <a:p>
            <a:pPr lvl="1"/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Colossians 3:16</a:t>
            </a:r>
          </a:p>
        </p:txBody>
      </p:sp>
      <p:sp>
        <p:nvSpPr>
          <p:cNvPr id="4" name="Snip Single Corner Rectangle 3"/>
          <p:cNvSpPr/>
          <p:nvPr/>
        </p:nvSpPr>
        <p:spPr>
          <a:xfrm>
            <a:off x="712788" y="5454653"/>
            <a:ext cx="7787218" cy="822527"/>
          </a:xfrm>
          <a:prstGeom prst="snip1Rect">
            <a:avLst/>
          </a:prstGeom>
          <a:solidFill>
            <a:srgbClr val="FF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2788" y="5497936"/>
            <a:ext cx="7787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Let God’s Word abide in our heart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Mens Bible Stu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900" y="3657534"/>
            <a:ext cx="2654424" cy="1698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551683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9644" y="3012142"/>
            <a:ext cx="8470271" cy="3625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644" y="3012142"/>
            <a:ext cx="8673180" cy="338865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Departing from the Lord</a:t>
            </a:r>
          </a:p>
          <a:p>
            <a:pPr lvl="1"/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Hebrews 3:12</a:t>
            </a:r>
          </a:p>
          <a:p>
            <a:pPr lvl="1"/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Luke 9:62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644" y="1371600"/>
            <a:ext cx="8673180" cy="1447800"/>
          </a:xfrm>
        </p:spPr>
        <p:txBody>
          <a:bodyPr/>
          <a:lstStyle/>
          <a:p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to Avoid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robertsCre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072" y="3739101"/>
            <a:ext cx="4358938" cy="2780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open_bibl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284" y="3917833"/>
            <a:ext cx="2237173" cy="1315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96745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9644" y="3012142"/>
            <a:ext cx="8470271" cy="3625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644" y="1371600"/>
            <a:ext cx="8673180" cy="1447800"/>
          </a:xfrm>
        </p:spPr>
        <p:txBody>
          <a:bodyPr/>
          <a:lstStyle/>
          <a:p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to Avoid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644" y="3012141"/>
            <a:ext cx="8673180" cy="3669087"/>
          </a:xfrm>
          <a:effectLst/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Faith that grows static and cold</a:t>
            </a:r>
          </a:p>
          <a:p>
            <a:pPr lvl="1"/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PETER</a:t>
            </a:r>
          </a:p>
          <a:p>
            <a:pPr lvl="2"/>
            <a:r>
              <a:rPr lang="en-US" sz="3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/>
                <a:cs typeface="Arial"/>
              </a:rPr>
              <a:t>Luke 22:32 </a:t>
            </a:r>
            <a:r>
              <a:rPr lang="en-US" sz="30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/>
                <a:cs typeface="Arial"/>
              </a:rPr>
              <a:t>(young man)</a:t>
            </a:r>
          </a:p>
          <a:p>
            <a:pPr lvl="2"/>
            <a:r>
              <a:rPr lang="en-US" sz="3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/>
                <a:cs typeface="Arial"/>
              </a:rPr>
              <a:t>Matthew 26:34-35, 74 </a:t>
            </a:r>
            <a:r>
              <a:rPr lang="en-US" sz="30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/>
                <a:cs typeface="Arial"/>
              </a:rPr>
              <a:t>(denied Jesus)</a:t>
            </a:r>
          </a:p>
          <a:p>
            <a:pPr lvl="2"/>
            <a:r>
              <a:rPr lang="en-US" sz="3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/>
                <a:cs typeface="Arial"/>
              </a:rPr>
              <a:t>Acts 4:13 </a:t>
            </a:r>
            <a:r>
              <a:rPr lang="en-US" sz="30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/>
                <a:cs typeface="Arial"/>
              </a:rPr>
              <a:t>(mature man)</a:t>
            </a:r>
          </a:p>
          <a:p>
            <a:pPr lvl="2"/>
            <a:r>
              <a:rPr lang="en-US" sz="3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/>
                <a:cs typeface="Arial"/>
              </a:rPr>
              <a:t>1 Peter 4:11 </a:t>
            </a:r>
            <a:r>
              <a:rPr lang="en-US" sz="30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/>
                <a:cs typeface="Arial"/>
              </a:rPr>
              <a:t>(inspired to write)</a:t>
            </a:r>
          </a:p>
        </p:txBody>
      </p:sp>
    </p:spTree>
    <p:extLst>
      <p:ext uri="{BB962C8B-B14F-4D97-AF65-F5344CB8AC3E}">
        <p14:creationId xmlns="" xmlns:p14="http://schemas.microsoft.com/office/powerpoint/2010/main" val="39447969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9644" y="3012142"/>
            <a:ext cx="8470271" cy="3625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644" y="1371600"/>
            <a:ext cx="8673180" cy="1447800"/>
          </a:xfrm>
        </p:spPr>
        <p:txBody>
          <a:bodyPr/>
          <a:lstStyle/>
          <a:p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to Avoid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644" y="3012141"/>
            <a:ext cx="8673180" cy="3669087"/>
          </a:xfrm>
          <a:effectLst/>
        </p:spPr>
        <p:txBody>
          <a:bodyPr>
            <a:normAutofit/>
          </a:bodyPr>
          <a:lstStyle/>
          <a:p>
            <a:r>
              <a:rPr lang="en-US" sz="3600" dirty="0" smtClean="0"/>
              <a:t>Growing old in heart</a:t>
            </a:r>
          </a:p>
          <a:p>
            <a:pPr lvl="1"/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 Corinthians 4:16-5:4</a:t>
            </a:r>
          </a:p>
        </p:txBody>
      </p:sp>
      <p:pic>
        <p:nvPicPr>
          <p:cNvPr id="5" name="Picture 4" descr="Bible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688" y="3116827"/>
            <a:ext cx="2953254" cy="3441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Bible reading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088" y="4478029"/>
            <a:ext cx="2914934" cy="1945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874951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9644" y="3012142"/>
            <a:ext cx="8470271" cy="3625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712788" y="5454653"/>
            <a:ext cx="7787218" cy="822527"/>
          </a:xfrm>
          <a:prstGeom prst="snip1Rect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644" y="1371600"/>
            <a:ext cx="8673180" cy="1447800"/>
          </a:xfrm>
        </p:spPr>
        <p:txBody>
          <a:bodyPr/>
          <a:lstStyle/>
          <a:p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to Avoid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644" y="3012141"/>
            <a:ext cx="8673180" cy="3669087"/>
          </a:xfrm>
          <a:effectLst/>
        </p:spPr>
        <p:txBody>
          <a:bodyPr>
            <a:normAutofit/>
          </a:bodyPr>
          <a:lstStyle/>
          <a:p>
            <a:r>
              <a:rPr lang="en-US" sz="3600" dirty="0" smtClean="0"/>
              <a:t>Allowing physical</a:t>
            </a:r>
            <a:br>
              <a:rPr lang="en-US" sz="3600" dirty="0" smtClean="0"/>
            </a:br>
            <a:r>
              <a:rPr lang="en-US" sz="3600" dirty="0" smtClean="0"/>
              <a:t>disorders to</a:t>
            </a:r>
            <a:br>
              <a:rPr lang="en-US" sz="3600" dirty="0" smtClean="0"/>
            </a:br>
            <a:r>
              <a:rPr lang="en-US" sz="3600" dirty="0" smtClean="0"/>
              <a:t>discourage 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2788" y="5497936"/>
            <a:ext cx="7787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EB21C"/>
                </a:solidFill>
              </a:rPr>
              <a:t>“Sweeter as the years go by.”</a:t>
            </a:r>
            <a:endParaRPr lang="en-US" sz="3200" dirty="0">
              <a:solidFill>
                <a:srgbClr val="FEB21C"/>
              </a:solidFill>
            </a:endParaRPr>
          </a:p>
        </p:txBody>
      </p:sp>
      <p:pic>
        <p:nvPicPr>
          <p:cNvPr id="7" name="Picture 6" descr="PC20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969" y="3078647"/>
            <a:ext cx="2858226" cy="2304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080590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116</TotalTime>
  <Words>174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Sky</vt:lpstr>
      <vt:lpstr>Growing Older</vt:lpstr>
      <vt:lpstr>Age Required in Some Instances</vt:lpstr>
      <vt:lpstr>Age Is Helpful</vt:lpstr>
      <vt:lpstr>Age Is Helpful</vt:lpstr>
      <vt:lpstr>Age Is Helpful</vt:lpstr>
      <vt:lpstr>Things to Avoid</vt:lpstr>
      <vt:lpstr>Things to Avoid</vt:lpstr>
      <vt:lpstr>Things to Avoid</vt:lpstr>
      <vt:lpstr>Things to Avoid</vt:lpstr>
      <vt:lpstr>Conclusion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Older</dc:title>
  <dc:creator>Richard Thetford</dc:creator>
  <cp:lastModifiedBy>Richard Thetford</cp:lastModifiedBy>
  <cp:revision>16</cp:revision>
  <dcterms:created xsi:type="dcterms:W3CDTF">2011-07-26T18:51:47Z</dcterms:created>
  <dcterms:modified xsi:type="dcterms:W3CDTF">2011-08-29T01:00:35Z</dcterms:modified>
</cp:coreProperties>
</file>