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408" y="1122363"/>
            <a:ext cx="8499022" cy="2387600"/>
          </a:xfrm>
        </p:spPr>
        <p:txBody>
          <a:bodyPr anchor="b">
            <a:normAutofit/>
          </a:bodyPr>
          <a:lstStyle>
            <a:lvl1pPr algn="ctr">
              <a:defRPr sz="4800" b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9665" y="3602038"/>
            <a:ext cx="8041822" cy="1655762"/>
          </a:xfrm>
        </p:spPr>
        <p:txBody>
          <a:bodyPr>
            <a:normAutofit/>
          </a:bodyPr>
          <a:lstStyle>
            <a:lvl1pPr marL="0" indent="0" algn="ctr">
              <a:buNone/>
              <a:defRPr sz="400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0"/>
            <a:ext cx="128588" cy="6858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9015412" y="0"/>
            <a:ext cx="128588" cy="6858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17145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0" y="6352265"/>
            <a:ext cx="9144000" cy="17145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TextBox 10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4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Richard Thetford					                            www.thetfordcountry.com</a:t>
            </a:r>
            <a:endParaRPr lang="en-US" sz="14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4741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F4684-FB37-4821-A087-6B5517F68393}" type="datetimeFigureOut">
              <a:rPr lang="en-US" smtClean="0"/>
              <a:t>7/6/2013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13863-D625-4F13-B8FE-F33A72DB0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074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ll/>
      </p:transition>
    </mc:Choice>
    <mc:Fallback xmlns="">
      <p:transition spd="slow">
        <p:pull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F4684-FB37-4821-A087-6B5517F68393}" type="datetimeFigureOut">
              <a:rPr lang="en-US" smtClean="0"/>
              <a:t>7/6/2013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13863-D625-4F13-B8FE-F33A72DB0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237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ll/>
      </p:transition>
    </mc:Choice>
    <mc:Fallback xmlns="">
      <p:transition spd="slow">
        <p:pull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88" y="177347"/>
            <a:ext cx="8886825" cy="941163"/>
          </a:xfrm>
        </p:spPr>
        <p:txBody>
          <a:bodyPr/>
          <a:lstStyle>
            <a:lvl1pPr algn="ctr">
              <a:defRPr b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268" y="1335764"/>
            <a:ext cx="8721502" cy="4983393"/>
          </a:xfrm>
        </p:spPr>
        <p:txBody>
          <a:bodyPr/>
          <a:lstStyle>
            <a:lvl1pPr>
              <a:defRPr sz="3600" b="1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3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32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30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>
                <a:latin typeface="Souvenir Lt BT" panose="02080503040505020303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1" y="0"/>
            <a:ext cx="128588" cy="6858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9015412" y="0"/>
            <a:ext cx="128588" cy="6858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17145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0" y="6352265"/>
            <a:ext cx="9144000" cy="17145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TextBox 10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4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Richard Thetford					                            www.thetfordcountry.com</a:t>
            </a:r>
            <a:endParaRPr lang="en-US" sz="14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5237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F4684-FB37-4821-A087-6B5517F68393}" type="datetimeFigureOut">
              <a:rPr lang="en-US" smtClean="0"/>
              <a:t>7/6/2013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13863-D625-4F13-B8FE-F33A72DB0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738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ll/>
      </p:transition>
    </mc:Choice>
    <mc:Fallback xmlns="">
      <p:transition spd="slow">
        <p:pull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F4684-FB37-4821-A087-6B5517F68393}" type="datetimeFigureOut">
              <a:rPr lang="en-US" smtClean="0"/>
              <a:t>7/6/2013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13863-D625-4F13-B8FE-F33A72DB0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6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ll/>
      </p:transition>
    </mc:Choice>
    <mc:Fallback xmlns="">
      <p:transition spd="slow">
        <p:pull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F4684-FB37-4821-A087-6B5517F68393}" type="datetimeFigureOut">
              <a:rPr lang="en-US" smtClean="0"/>
              <a:t>7/6/2013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13863-D625-4F13-B8FE-F33A72DB0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318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ll/>
      </p:transition>
    </mc:Choice>
    <mc:Fallback xmlns="">
      <p:transition spd="slow">
        <p:pull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F4684-FB37-4821-A087-6B5517F68393}" type="datetimeFigureOut">
              <a:rPr lang="en-US" smtClean="0"/>
              <a:t>7/6/2013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13863-D625-4F13-B8FE-F33A72DB0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966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ll/>
      </p:transition>
    </mc:Choice>
    <mc:Fallback xmlns="">
      <p:transition spd="slow">
        <p:pull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F4684-FB37-4821-A087-6B5517F68393}" type="datetimeFigureOut">
              <a:rPr lang="en-US" smtClean="0"/>
              <a:t>7/6/2013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13863-D625-4F13-B8FE-F33A72DB0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986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ll/>
      </p:transition>
    </mc:Choice>
    <mc:Fallback xmlns="">
      <p:transition spd="slow">
        <p:pull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F4684-FB37-4821-A087-6B5517F68393}" type="datetimeFigureOut">
              <a:rPr lang="en-US" smtClean="0"/>
              <a:t>7/6/2013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13863-D625-4F13-B8FE-F33A72DB0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453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ll/>
      </p:transition>
    </mc:Choice>
    <mc:Fallback xmlns="">
      <p:transition spd="slow">
        <p:pull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F4684-FB37-4821-A087-6B5517F68393}" type="datetimeFigureOut">
              <a:rPr lang="en-US" smtClean="0"/>
              <a:t>7/6/2013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13863-D625-4F13-B8FE-F33A72DB0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259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ll/>
      </p:transition>
    </mc:Choice>
    <mc:Fallback xmlns="">
      <p:transition spd="slow">
        <p:pull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F4684-FB37-4821-A087-6B5517F68393}" type="datetimeFigureOut">
              <a:rPr lang="en-US" smtClean="0"/>
              <a:t>7/6/2013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613863-D625-4F13-B8FE-F33A72DB0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171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25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408" y="988536"/>
            <a:ext cx="8499022" cy="1475217"/>
          </a:xfrm>
          <a:solidFill>
            <a:srgbClr val="7030A0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venir Lt BT" panose="02080503040505020303" pitchFamily="18" charset="0"/>
              </a:rPr>
              <a:t>How Does One</a:t>
            </a:r>
            <a:b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venir Lt BT" panose="02080503040505020303" pitchFamily="18" charset="0"/>
              </a:rPr>
            </a:b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venir Lt BT" panose="02080503040505020303" pitchFamily="18" charset="0"/>
              </a:rPr>
              <a:t>Become A Christian?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ouvenir Lt BT" panose="020805030405050203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0702" y="2588780"/>
            <a:ext cx="8422014" cy="533361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Souvenir Lt BT" panose="02080503040505020303" pitchFamily="18" charset="0"/>
              </a:rPr>
              <a:t>Obedience to the faith, truth, gospel, doctrine</a:t>
            </a:r>
            <a:endParaRPr lang="en-US" sz="3200" dirty="0">
              <a:latin typeface="Souvenir Lt BT" panose="02080503040505020303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8408" y="263611"/>
            <a:ext cx="84990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venir Lt BT" panose="02080503040505020303" pitchFamily="18" charset="0"/>
                <a:cs typeface="Segoe UI" panose="020B0502040204020203" pitchFamily="34" charset="0"/>
              </a:rPr>
              <a:t>Acts 26:28</a:t>
            </a:r>
            <a:endParaRPr lang="en-US" sz="3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ouvenir Lt BT" panose="02080503040505020303" pitchFamily="18" charset="0"/>
              <a:cs typeface="Segoe UI" panose="020B0502040204020203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642551" y="3219809"/>
            <a:ext cx="5033319" cy="2874061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97924" y="3888262"/>
            <a:ext cx="45555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venir Lt BT" panose="02080503040505020303" pitchFamily="18" charset="0"/>
                <a:cs typeface="Segoe UI" panose="020B0502040204020203" pitchFamily="34" charset="0"/>
              </a:rPr>
              <a:t>How does one obey the gospel in order to become a Christian?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ouvenir Lt BT" panose="02080503040505020303" pitchFamily="18" charset="0"/>
              <a:cs typeface="Segoe UI" panose="020B0502040204020203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7719" y="3060646"/>
            <a:ext cx="2963733" cy="3192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560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7755" y="2920313"/>
            <a:ext cx="3077348" cy="3314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408" y="988536"/>
            <a:ext cx="8499022" cy="1886469"/>
          </a:xfrm>
          <a:solidFill>
            <a:srgbClr val="7030A0"/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venir Lt BT" panose="02080503040505020303" pitchFamily="18" charset="0"/>
              </a:rPr>
              <a:t>Agrippa was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venir Lt BT" panose="02080503040505020303" pitchFamily="18" charset="0"/>
              </a:rPr>
              <a:t>“almost”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venir Lt BT" panose="02080503040505020303" pitchFamily="18" charset="0"/>
              </a:rPr>
              <a:t>persuaded to</a:t>
            </a:r>
            <a:b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venir Lt BT" panose="02080503040505020303" pitchFamily="18" charset="0"/>
              </a:rPr>
            </a:b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venir Lt BT" panose="02080503040505020303" pitchFamily="18" charset="0"/>
              </a:rPr>
              <a:t>become a Christian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ouvenir Lt BT" panose="02080503040505020303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8408" y="263611"/>
            <a:ext cx="84990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venir Lt BT" panose="02080503040505020303" pitchFamily="18" charset="0"/>
                <a:cs typeface="Segoe UI" panose="020B0502040204020203" pitchFamily="34" charset="0"/>
              </a:rPr>
              <a:t>Acts 26:28</a:t>
            </a:r>
            <a:endParaRPr lang="en-US" sz="3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ouvenir Lt BT" panose="02080503040505020303" pitchFamily="18" charset="0"/>
              <a:cs typeface="Segoe UI" panose="020B0502040204020203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18408" y="3031524"/>
            <a:ext cx="5629311" cy="3196796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17838" y="3830604"/>
            <a:ext cx="503331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venir Lt BT" panose="02080503040505020303" pitchFamily="18" charset="0"/>
                <a:cs typeface="Segoe UI" panose="020B0502040204020203" pitchFamily="34" charset="0"/>
              </a:rPr>
              <a:t>What about you?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venir Lt BT" panose="02080503040505020303" pitchFamily="18" charset="0"/>
                <a:cs typeface="Segoe UI" panose="020B0502040204020203" pitchFamily="34" charset="0"/>
              </a:rPr>
              <a:t>Be persuaded to become a Christian and live for Christ!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ouvenir Lt BT" panose="02080503040505020303" pitchFamily="18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8194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269" y="255373"/>
            <a:ext cx="8721502" cy="1326292"/>
          </a:xfrm>
          <a:solidFill>
            <a:srgbClr val="7030A0"/>
          </a:solidFill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venir Lt BT" panose="02080503040505020303" pitchFamily="18" charset="0"/>
              </a:rPr>
              <a:t>God’s Requirements for</a:t>
            </a:r>
            <a:b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venir Lt BT" panose="02080503040505020303" pitchFamily="18" charset="0"/>
              </a:rPr>
            </a:b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venir Lt BT" panose="02080503040505020303" pitchFamily="18" charset="0"/>
              </a:rPr>
              <a:t>Forgiveness of Sins: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ouvenir Lt BT" panose="0208050304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268" y="1631085"/>
            <a:ext cx="8721502" cy="4736763"/>
          </a:xfrm>
        </p:spPr>
        <p:txBody>
          <a:bodyPr/>
          <a:lstStyle/>
          <a:p>
            <a:r>
              <a:rPr lang="en-US" dirty="0" smtClean="0">
                <a:latin typeface="Souvenir Lt BT" panose="02080503040505020303" pitchFamily="18" charset="0"/>
              </a:rPr>
              <a:t>Becoming a Christian is the same as:</a:t>
            </a:r>
          </a:p>
          <a:p>
            <a:pPr lvl="1"/>
            <a:r>
              <a:rPr lang="en-US" dirty="0" smtClean="0">
                <a:latin typeface="Souvenir Lt BT" panose="02080503040505020303" pitchFamily="18" charset="0"/>
              </a:rPr>
              <a:t>Becoming a disciple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  <a:latin typeface="Souvenir Lt BT" panose="02080503040505020303" pitchFamily="18" charset="0"/>
              </a:rPr>
              <a:t>Acts 11:26</a:t>
            </a:r>
          </a:p>
          <a:p>
            <a:pPr lvl="1"/>
            <a:r>
              <a:rPr lang="en-US" dirty="0" smtClean="0">
                <a:latin typeface="Souvenir Lt BT" panose="02080503040505020303" pitchFamily="18" charset="0"/>
              </a:rPr>
              <a:t>Becoming a member of the Lord’s body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  <a:latin typeface="Souvenir Lt BT" panose="02080503040505020303" pitchFamily="18" charset="0"/>
              </a:rPr>
              <a:t>1 Corinthians 12:12-13</a:t>
            </a:r>
          </a:p>
          <a:p>
            <a:pPr lvl="1"/>
            <a:r>
              <a:rPr lang="en-US" dirty="0" smtClean="0">
                <a:latin typeface="Souvenir Lt BT" panose="02080503040505020303" pitchFamily="18" charset="0"/>
              </a:rPr>
              <a:t>Being saved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  <a:latin typeface="Souvenir Lt BT" panose="02080503040505020303" pitchFamily="18" charset="0"/>
              </a:rPr>
              <a:t>Mark 16:16</a:t>
            </a:r>
          </a:p>
          <a:p>
            <a:pPr lvl="1"/>
            <a:r>
              <a:rPr lang="en-US" dirty="0" smtClean="0">
                <a:latin typeface="Souvenir Lt BT" panose="02080503040505020303" pitchFamily="18" charset="0"/>
              </a:rPr>
              <a:t>Calling on the name of the Lord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  <a:latin typeface="Souvenir Lt BT" panose="02080503040505020303" pitchFamily="18" charset="0"/>
              </a:rPr>
              <a:t>Acts 2:21; 22:16</a:t>
            </a:r>
            <a:endParaRPr lang="en-US" dirty="0">
              <a:solidFill>
                <a:srgbClr val="C00000"/>
              </a:solidFill>
              <a:latin typeface="Souvenir Lt BT" panose="0208050304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874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269" y="255373"/>
            <a:ext cx="8721502" cy="1326292"/>
          </a:xfrm>
          <a:solidFill>
            <a:srgbClr val="7030A0"/>
          </a:solidFill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venir Lt BT" panose="02080503040505020303" pitchFamily="18" charset="0"/>
              </a:rPr>
              <a:t>Only Two Possibilities on</a:t>
            </a:r>
            <a:b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venir Lt BT" panose="02080503040505020303" pitchFamily="18" charset="0"/>
              </a:rPr>
            </a:b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venir Lt BT" panose="02080503040505020303" pitchFamily="18" charset="0"/>
              </a:rPr>
              <a:t>Receiving Forgiveness of Sins: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ouvenir Lt BT" panose="0208050304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268" y="1688756"/>
            <a:ext cx="8721502" cy="2075936"/>
          </a:xfrm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3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venir Lt BT" panose="02080503040505020303" pitchFamily="18" charset="0"/>
              </a:rPr>
              <a:t>Salvation is unconditional</a:t>
            </a:r>
          </a:p>
          <a:p>
            <a:pPr lvl="1"/>
            <a:r>
              <a:rPr lang="en-US" sz="3200" dirty="0" smtClean="0">
                <a:solidFill>
                  <a:schemeClr val="bg1"/>
                </a:solidFill>
                <a:latin typeface="Souvenir Lt BT" panose="02080503040505020303" pitchFamily="18" charset="0"/>
              </a:rPr>
              <a:t>If true – God saves everybody (Rom 2:6-8)</a:t>
            </a:r>
          </a:p>
          <a:p>
            <a:pPr lvl="1"/>
            <a:r>
              <a:rPr lang="en-US" sz="3200" b="1" dirty="0" smtClean="0">
                <a:solidFill>
                  <a:schemeClr val="bg1"/>
                </a:solidFill>
                <a:latin typeface="Souvenir Lt BT" panose="02080503040505020303" pitchFamily="18" charset="0"/>
              </a:rPr>
              <a:t>OR</a:t>
            </a:r>
            <a:r>
              <a:rPr lang="en-US" sz="3200" dirty="0" smtClean="0">
                <a:solidFill>
                  <a:schemeClr val="bg1"/>
                </a:solidFill>
                <a:latin typeface="Souvenir Lt BT" panose="02080503040505020303" pitchFamily="18" charset="0"/>
              </a:rPr>
              <a:t> – He arbitrarily saves some and condemns others (Acts 10:34-35)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16384" y="3900618"/>
            <a:ext cx="8721502" cy="1569306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b="1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4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ouvenir Lt BT" panose="020805030405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venir Lt BT" panose="02080503040505020303" pitchFamily="18" charset="0"/>
              </a:rPr>
              <a:t>Salvation is conditional</a:t>
            </a:r>
          </a:p>
          <a:p>
            <a:pPr lvl="1"/>
            <a:r>
              <a:rPr lang="en-US" sz="3200" dirty="0" smtClean="0">
                <a:solidFill>
                  <a:srgbClr val="7030A0"/>
                </a:solidFill>
                <a:latin typeface="Souvenir Lt BT" panose="02080503040505020303" pitchFamily="18" charset="0"/>
              </a:rPr>
              <a:t>If true – God saves only those who accept His terms for salvation (Hebrews 5:9)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2268" y="5618205"/>
            <a:ext cx="87215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Souvenir Lt BT" panose="02080503040505020303" pitchFamily="18" charset="0"/>
                <a:cs typeface="Segoe UI" panose="020B0502040204020203" pitchFamily="34" charset="0"/>
              </a:rPr>
              <a:t>We must accept the terms of God’s pardon</a:t>
            </a:r>
            <a:endParaRPr lang="en-US" sz="3200" b="1" dirty="0">
              <a:latin typeface="Souvenir Lt BT" panose="02080503040505020303" pitchFamily="18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189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4" grpId="0" animBg="1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268" y="1672281"/>
            <a:ext cx="8824640" cy="4646876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Souvenir Lt BT" panose="02080503040505020303" pitchFamily="18" charset="0"/>
              </a:rPr>
              <a:t>Faith</a:t>
            </a:r>
          </a:p>
          <a:p>
            <a:pPr lvl="1"/>
            <a:r>
              <a:rPr lang="en-US" dirty="0" smtClean="0">
                <a:latin typeface="Souvenir Lt BT" panose="02080503040505020303" pitchFamily="18" charset="0"/>
              </a:rPr>
              <a:t>True belief that Jesus is the Son of God</a:t>
            </a:r>
          </a:p>
          <a:p>
            <a:r>
              <a:rPr lang="en-US" dirty="0" smtClean="0">
                <a:latin typeface="Souvenir Lt BT" panose="02080503040505020303" pitchFamily="18" charset="0"/>
              </a:rPr>
              <a:t>Repentance</a:t>
            </a:r>
          </a:p>
          <a:p>
            <a:pPr lvl="1"/>
            <a:r>
              <a:rPr lang="en-US" dirty="0" smtClean="0">
                <a:latin typeface="Souvenir Lt BT" panose="02080503040505020303" pitchFamily="18" charset="0"/>
              </a:rPr>
              <a:t>Change of will and action away from sins</a:t>
            </a:r>
          </a:p>
          <a:p>
            <a:r>
              <a:rPr lang="en-US" dirty="0" smtClean="0">
                <a:latin typeface="Souvenir Lt BT" panose="02080503040505020303" pitchFamily="18" charset="0"/>
              </a:rPr>
              <a:t>Confession of faith</a:t>
            </a:r>
          </a:p>
          <a:p>
            <a:pPr lvl="1"/>
            <a:r>
              <a:rPr lang="en-US" dirty="0" smtClean="0">
                <a:latin typeface="Souvenir Lt BT" panose="02080503040505020303" pitchFamily="18" charset="0"/>
              </a:rPr>
              <a:t>Public acknowledgment of one’s belief</a:t>
            </a:r>
          </a:p>
          <a:p>
            <a:r>
              <a:rPr lang="en-US" dirty="0" smtClean="0">
                <a:latin typeface="Souvenir Lt BT" panose="02080503040505020303" pitchFamily="18" charset="0"/>
              </a:rPr>
              <a:t>Baptism</a:t>
            </a:r>
          </a:p>
          <a:p>
            <a:pPr lvl="1"/>
            <a:r>
              <a:rPr lang="en-US" dirty="0" smtClean="0">
                <a:latin typeface="Souvenir Lt BT" panose="02080503040505020303" pitchFamily="18" charset="0"/>
              </a:rPr>
              <a:t>Immersion in water for forgiveness of sins</a:t>
            </a:r>
            <a:endParaRPr lang="en-US" dirty="0">
              <a:latin typeface="Souvenir Lt BT" panose="02080503040505020303" pitchFamily="18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12269" y="255373"/>
            <a:ext cx="8721502" cy="1326292"/>
          </a:xfrm>
          <a:solidFill>
            <a:srgbClr val="7030A0"/>
          </a:solidFill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venir Lt BT" panose="02080503040505020303" pitchFamily="18" charset="0"/>
              </a:rPr>
              <a:t>Conditions Placed on Receiving Forgiveness of Sins: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ouvenir Lt BT" panose="0208050304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557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268" y="1672281"/>
            <a:ext cx="8824640" cy="4646876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7030A0"/>
                </a:solidFill>
                <a:latin typeface="Souvenir Lt BT" panose="02080503040505020303" pitchFamily="18" charset="0"/>
              </a:rPr>
              <a:t>Jews in Jerusalem</a:t>
            </a:r>
          </a:p>
          <a:p>
            <a:pPr lvl="1"/>
            <a:r>
              <a:rPr lang="en-US" dirty="0" smtClean="0">
                <a:latin typeface="Souvenir Lt BT" panose="02080503040505020303" pitchFamily="18" charset="0"/>
              </a:rPr>
              <a:t>Acts 2:1-47</a:t>
            </a:r>
          </a:p>
          <a:p>
            <a:r>
              <a:rPr lang="en-US" dirty="0" smtClean="0">
                <a:solidFill>
                  <a:srgbClr val="7030A0"/>
                </a:solidFill>
                <a:latin typeface="Souvenir Lt BT" panose="02080503040505020303" pitchFamily="18" charset="0"/>
              </a:rPr>
              <a:t>The Samaritans</a:t>
            </a:r>
          </a:p>
          <a:p>
            <a:pPr lvl="1"/>
            <a:r>
              <a:rPr lang="en-US" dirty="0" smtClean="0">
                <a:latin typeface="Souvenir Lt BT" panose="02080503040505020303" pitchFamily="18" charset="0"/>
              </a:rPr>
              <a:t>Acts 8:5-12</a:t>
            </a:r>
          </a:p>
          <a:p>
            <a:r>
              <a:rPr lang="en-US" dirty="0" smtClean="0">
                <a:solidFill>
                  <a:srgbClr val="7030A0"/>
                </a:solidFill>
                <a:latin typeface="Souvenir Lt BT" panose="02080503040505020303" pitchFamily="18" charset="0"/>
              </a:rPr>
              <a:t>The Ethiopian Eunuch</a:t>
            </a:r>
          </a:p>
          <a:p>
            <a:pPr lvl="1"/>
            <a:r>
              <a:rPr lang="en-US" dirty="0" smtClean="0">
                <a:latin typeface="Souvenir Lt BT" panose="02080503040505020303" pitchFamily="18" charset="0"/>
              </a:rPr>
              <a:t>Acts 8:26-39</a:t>
            </a:r>
          </a:p>
          <a:p>
            <a:r>
              <a:rPr lang="en-US" dirty="0" smtClean="0">
                <a:solidFill>
                  <a:srgbClr val="7030A0"/>
                </a:solidFill>
                <a:latin typeface="Souvenir Lt BT" panose="02080503040505020303" pitchFamily="18" charset="0"/>
              </a:rPr>
              <a:t>Saul of Tarsus</a:t>
            </a:r>
          </a:p>
          <a:p>
            <a:pPr lvl="1"/>
            <a:r>
              <a:rPr lang="en-US" dirty="0" smtClean="0">
                <a:latin typeface="Souvenir Lt BT" panose="02080503040505020303" pitchFamily="18" charset="0"/>
              </a:rPr>
              <a:t>Acts 9:1-19; 22:1-16</a:t>
            </a:r>
            <a:endParaRPr lang="en-US" dirty="0">
              <a:latin typeface="Souvenir Lt BT" panose="02080503040505020303" pitchFamily="18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12269" y="255373"/>
            <a:ext cx="8721502" cy="1326292"/>
          </a:xfrm>
          <a:solidFill>
            <a:srgbClr val="7030A0"/>
          </a:solidFill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venir Lt BT" panose="02080503040505020303" pitchFamily="18" charset="0"/>
              </a:rPr>
              <a:t>New Testament Examples of Conversions to Christ: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ouvenir Lt BT" panose="02080503040505020303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3302" y="2354477"/>
            <a:ext cx="2286000" cy="28575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793765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268" y="1672281"/>
            <a:ext cx="8824640" cy="4646876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7030A0"/>
                </a:solidFill>
                <a:latin typeface="Souvenir Lt BT" panose="02080503040505020303" pitchFamily="18" charset="0"/>
              </a:rPr>
              <a:t>Cornelius and his household</a:t>
            </a:r>
          </a:p>
          <a:p>
            <a:pPr lvl="1"/>
            <a:r>
              <a:rPr lang="en-US" dirty="0" smtClean="0">
                <a:latin typeface="Souvenir Lt BT" panose="02080503040505020303" pitchFamily="18" charset="0"/>
              </a:rPr>
              <a:t>Acts 10:1-48</a:t>
            </a:r>
          </a:p>
          <a:p>
            <a:r>
              <a:rPr lang="en-US" dirty="0" smtClean="0">
                <a:solidFill>
                  <a:srgbClr val="7030A0"/>
                </a:solidFill>
                <a:latin typeface="Souvenir Lt BT" panose="02080503040505020303" pitchFamily="18" charset="0"/>
              </a:rPr>
              <a:t>Lydia and her household</a:t>
            </a:r>
          </a:p>
          <a:p>
            <a:pPr lvl="1"/>
            <a:r>
              <a:rPr lang="en-US" dirty="0" smtClean="0">
                <a:latin typeface="Souvenir Lt BT" panose="02080503040505020303" pitchFamily="18" charset="0"/>
              </a:rPr>
              <a:t>Acts 16:14-15</a:t>
            </a:r>
          </a:p>
          <a:p>
            <a:r>
              <a:rPr lang="en-US" dirty="0" smtClean="0">
                <a:solidFill>
                  <a:srgbClr val="7030A0"/>
                </a:solidFill>
                <a:latin typeface="Souvenir Lt BT" panose="02080503040505020303" pitchFamily="18" charset="0"/>
              </a:rPr>
              <a:t>Philippian jailer and his household</a:t>
            </a:r>
          </a:p>
          <a:p>
            <a:pPr lvl="1"/>
            <a:r>
              <a:rPr lang="en-US" dirty="0" smtClean="0">
                <a:latin typeface="Souvenir Lt BT" panose="02080503040505020303" pitchFamily="18" charset="0"/>
              </a:rPr>
              <a:t>Acts 16:25-34</a:t>
            </a:r>
          </a:p>
          <a:p>
            <a:r>
              <a:rPr lang="en-US" dirty="0" err="1" smtClean="0">
                <a:solidFill>
                  <a:srgbClr val="7030A0"/>
                </a:solidFill>
                <a:latin typeface="Souvenir Lt BT" panose="02080503040505020303" pitchFamily="18" charset="0"/>
              </a:rPr>
              <a:t>Crispus</a:t>
            </a:r>
            <a:r>
              <a:rPr lang="en-US" dirty="0" smtClean="0">
                <a:solidFill>
                  <a:srgbClr val="7030A0"/>
                </a:solidFill>
                <a:latin typeface="Souvenir Lt BT" panose="02080503040505020303" pitchFamily="18" charset="0"/>
              </a:rPr>
              <a:t> and his household</a:t>
            </a:r>
          </a:p>
          <a:p>
            <a:pPr lvl="1"/>
            <a:r>
              <a:rPr lang="en-US" dirty="0" smtClean="0">
                <a:latin typeface="Souvenir Lt BT" panose="02080503040505020303" pitchFamily="18" charset="0"/>
              </a:rPr>
              <a:t>Acts 18:7-8</a:t>
            </a:r>
            <a:endParaRPr lang="en-US" dirty="0">
              <a:latin typeface="Souvenir Lt BT" panose="02080503040505020303" pitchFamily="18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12269" y="255373"/>
            <a:ext cx="8721502" cy="1326292"/>
          </a:xfrm>
          <a:solidFill>
            <a:srgbClr val="7030A0"/>
          </a:solidFill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venir Lt BT" panose="02080503040505020303" pitchFamily="18" charset="0"/>
              </a:rPr>
              <a:t>New Testament Examples of Conversions to Christ: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ouvenir Lt BT" panose="0208050304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2386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23568" y="4357818"/>
            <a:ext cx="8896864" cy="133882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venir Lt BT" panose="02080503040505020303" pitchFamily="18" charset="0"/>
                <a:cs typeface="Segoe UI" panose="020B0502040204020203" pitchFamily="34" charset="0"/>
              </a:rPr>
              <a:t>We are placed “in Christ”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venir Lt BT" panose="02080503040505020303" pitchFamily="18" charset="0"/>
                <a:cs typeface="Segoe UI" panose="020B0502040204020203" pitchFamily="34" charset="0"/>
              </a:rPr>
              <a:t> </a:t>
            </a:r>
            <a:r>
              <a:rPr lang="en-US" sz="2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venir Lt BT" panose="02080503040505020303" pitchFamily="18" charset="0"/>
                <a:cs typeface="Segoe UI" panose="020B0502040204020203" pitchFamily="34" charset="0"/>
              </a:rPr>
              <a:t>1 </a:t>
            </a:r>
            <a:r>
              <a:rPr lang="en-US" sz="27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venir Lt BT" panose="02080503040505020303" pitchFamily="18" charset="0"/>
                <a:cs typeface="Segoe UI" panose="020B0502040204020203" pitchFamily="34" charset="0"/>
              </a:rPr>
              <a:t>Cor</a:t>
            </a:r>
            <a:r>
              <a:rPr lang="en-US" sz="2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venir Lt BT" panose="02080503040505020303" pitchFamily="18" charset="0"/>
                <a:cs typeface="Segoe UI" panose="020B0502040204020203" pitchFamily="34" charset="0"/>
              </a:rPr>
              <a:t> 12:13; Gal 3:27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venir Lt BT" panose="02080503040505020303" pitchFamily="18" charset="0"/>
                <a:cs typeface="Segoe UI" panose="020B0502040204020203" pitchFamily="34" charset="0"/>
              </a:rPr>
              <a:t>We’re associated with the death of Christ </a:t>
            </a:r>
            <a:r>
              <a:rPr lang="en-US" sz="2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venir Lt BT" panose="02080503040505020303" pitchFamily="18" charset="0"/>
                <a:cs typeface="Segoe UI" panose="020B0502040204020203" pitchFamily="34" charset="0"/>
              </a:rPr>
              <a:t>Col 2:12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venir Lt BT" panose="02080503040505020303" pitchFamily="18" charset="0"/>
                <a:cs typeface="Segoe UI" panose="020B0502040204020203" pitchFamily="34" charset="0"/>
              </a:rPr>
              <a:t>We are raised to a new life </a:t>
            </a:r>
            <a:r>
              <a:rPr lang="en-US" sz="2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venir Lt BT" panose="02080503040505020303" pitchFamily="18" charset="0"/>
                <a:cs typeface="Segoe UI" panose="020B0502040204020203" pitchFamily="34" charset="0"/>
              </a:rPr>
              <a:t>2 </a:t>
            </a:r>
            <a:r>
              <a:rPr lang="en-US" sz="27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venir Lt BT" panose="02080503040505020303" pitchFamily="18" charset="0"/>
                <a:cs typeface="Segoe UI" panose="020B0502040204020203" pitchFamily="34" charset="0"/>
              </a:rPr>
              <a:t>Cor</a:t>
            </a:r>
            <a:r>
              <a:rPr lang="en-US" sz="2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venir Lt BT" panose="02080503040505020303" pitchFamily="18" charset="0"/>
                <a:cs typeface="Segoe UI" panose="020B0502040204020203" pitchFamily="34" charset="0"/>
              </a:rPr>
              <a:t> 5:17; Col 2:12</a:t>
            </a:r>
            <a:endParaRPr lang="en-US" sz="27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ouvenir Lt BT" panose="02080503040505020303" pitchFamily="18" charset="0"/>
              <a:cs typeface="Segoe UI" panose="020B0502040204020203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53945" y="270744"/>
            <a:ext cx="2623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Souvenir Lt BT" panose="02080503040505020303" pitchFamily="18" charset="0"/>
                <a:cs typeface="Segoe UI" panose="020B0502040204020203" pitchFamily="34" charset="0"/>
              </a:rPr>
              <a:t>What Happens at the Point of</a:t>
            </a:r>
          </a:p>
          <a:p>
            <a:pPr algn="ctr"/>
            <a:endParaRPr lang="en-US" sz="3200" dirty="0" smtClean="0">
              <a:latin typeface="Souvenir Lt BT" panose="02080503040505020303" pitchFamily="18" charset="0"/>
              <a:cs typeface="Segoe UI" panose="020B0502040204020203" pitchFamily="34" charset="0"/>
            </a:endParaRPr>
          </a:p>
          <a:p>
            <a:pPr algn="ctr"/>
            <a:r>
              <a:rPr lang="en-US" sz="3200" b="1" dirty="0" smtClean="0">
                <a:solidFill>
                  <a:srgbClr val="7030A0"/>
                </a:solidFill>
                <a:latin typeface="Souvenir Lt BT" panose="02080503040505020303" pitchFamily="18" charset="0"/>
                <a:cs typeface="Segoe UI" panose="020B0502040204020203" pitchFamily="34" charset="0"/>
              </a:rPr>
              <a:t>Baptism?</a:t>
            </a:r>
            <a:endParaRPr lang="en-US" sz="3200" b="1" dirty="0">
              <a:solidFill>
                <a:srgbClr val="7030A0"/>
              </a:solidFill>
              <a:latin typeface="Souvenir Lt BT" panose="02080503040505020303" pitchFamily="18" charset="0"/>
              <a:cs typeface="Segoe UI" panose="020B0502040204020203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385751" y="2026508"/>
            <a:ext cx="2347784" cy="8238"/>
          </a:xfrm>
          <a:prstGeom prst="straightConnector1">
            <a:avLst/>
          </a:prstGeom>
          <a:ln w="762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253945" y="3204523"/>
            <a:ext cx="2623543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Souvenir Lt BT" panose="02080503040505020303" pitchFamily="18" charset="0"/>
                <a:cs typeface="Segoe UI" panose="020B0502040204020203" pitchFamily="34" charset="0"/>
              </a:rPr>
              <a:t>1 </a:t>
            </a:r>
            <a:r>
              <a:rPr lang="en-US" sz="2800" b="1" dirty="0" err="1" smtClean="0">
                <a:solidFill>
                  <a:srgbClr val="C00000"/>
                </a:solidFill>
                <a:latin typeface="Souvenir Lt BT" panose="02080503040505020303" pitchFamily="18" charset="0"/>
                <a:cs typeface="Segoe UI" panose="020B0502040204020203" pitchFamily="34" charset="0"/>
              </a:rPr>
              <a:t>Cor</a:t>
            </a:r>
            <a:r>
              <a:rPr lang="en-US" sz="2800" b="1" dirty="0" smtClean="0">
                <a:solidFill>
                  <a:srgbClr val="C00000"/>
                </a:solidFill>
                <a:latin typeface="Souvenir Lt BT" panose="02080503040505020303" pitchFamily="18" charset="0"/>
                <a:cs typeface="Segoe UI" panose="020B0502040204020203" pitchFamily="34" charset="0"/>
              </a:rPr>
              <a:t> 15:1-4</a:t>
            </a:r>
          </a:p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Souvenir Lt BT" panose="02080503040505020303" pitchFamily="18" charset="0"/>
                <a:cs typeface="Segoe UI" panose="020B0502040204020203" pitchFamily="34" charset="0"/>
              </a:rPr>
              <a:t>Rom 6:3-4</a:t>
            </a:r>
            <a:endParaRPr lang="en-US" sz="2800" b="1" dirty="0">
              <a:solidFill>
                <a:srgbClr val="C00000"/>
              </a:solidFill>
              <a:latin typeface="Souvenir Lt BT" panose="02080503040505020303" pitchFamily="18" charset="0"/>
              <a:cs typeface="Segoe UI" panose="020B0502040204020203" pitchFamily="34" charset="0"/>
            </a:endParaRPr>
          </a:p>
        </p:txBody>
      </p:sp>
      <p:pic>
        <p:nvPicPr>
          <p:cNvPr id="10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856" y="247820"/>
            <a:ext cx="3044089" cy="3942647"/>
          </a:xfr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7488" y="270744"/>
            <a:ext cx="3044089" cy="3919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885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88" y="383297"/>
            <a:ext cx="8886825" cy="941163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venir Lt BT" panose="02080503040505020303" pitchFamily="18" charset="0"/>
              </a:rPr>
              <a:t>Acts 2:38</a:t>
            </a:r>
            <a:endParaRPr lang="en-US" sz="54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ouvenir Lt BT" panose="0208050304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268" y="1515763"/>
            <a:ext cx="8721502" cy="3772930"/>
          </a:xfrm>
          <a:solidFill>
            <a:srgbClr val="7030A0"/>
          </a:solidFill>
        </p:spPr>
        <p:txBody>
          <a:bodyPr/>
          <a:lstStyle/>
          <a:p>
            <a:pPr marL="0" indent="0" algn="ctr">
              <a:buNone/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venir Lt BT" panose="02080503040505020303" pitchFamily="18" charset="0"/>
              </a:rPr>
              <a:t>T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venir Lt BT" panose="02080503040505020303" pitchFamily="18" charset="0"/>
              </a:rPr>
              <a:t>hen 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venir Lt BT" panose="02080503040505020303" pitchFamily="18" charset="0"/>
              </a:rPr>
              <a:t>Peter said to them, 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venir Lt BT" panose="02080503040505020303" pitchFamily="18" charset="0"/>
              </a:rPr>
              <a:t>“Repent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venir Lt BT" panose="02080503040505020303" pitchFamily="18" charset="0"/>
              </a:rPr>
              <a:t>, and let every one of you </a:t>
            </a:r>
            <a:r>
              <a:rPr lang="en-US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venir Lt BT" panose="02080503040505020303" pitchFamily="18" charset="0"/>
              </a:rPr>
              <a:t>be baptized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venir Lt BT" panose="02080503040505020303" pitchFamily="18" charset="0"/>
              </a:rPr>
              <a:t> in the name of Jesus Christ </a:t>
            </a:r>
            <a:r>
              <a:rPr lang="en-US" sz="44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venir Lt BT" panose="02080503040505020303" pitchFamily="18" charset="0"/>
              </a:rPr>
              <a:t>for the remission of sins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venir Lt BT" panose="02080503040505020303" pitchFamily="18" charset="0"/>
              </a:rPr>
              <a:t>; and you shall receive the gift of the Holy Spirit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venir Lt BT" panose="02080503040505020303" pitchFamily="18" charset="0"/>
              </a:rPr>
              <a:t>.”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ouvenir Lt BT" panose="02080503040505020303" pitchFamily="18" charset="0"/>
            </a:endParaRPr>
          </a:p>
          <a:p>
            <a:endParaRPr lang="en-US" dirty="0">
              <a:latin typeface="Souvenir Lt BT" panose="0208050304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7169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268" y="1021492"/>
            <a:ext cx="8824640" cy="4646876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7030A0"/>
                </a:solidFill>
                <a:latin typeface="Souvenir Lt BT" panose="02080503040505020303" pitchFamily="18" charset="0"/>
              </a:rPr>
              <a:t>A “disciple”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  <a:latin typeface="Souvenir Lt BT" panose="02080503040505020303" pitchFamily="18" charset="0"/>
              </a:rPr>
              <a:t>Acts 11:26; John 8:31-32</a:t>
            </a:r>
          </a:p>
          <a:p>
            <a:r>
              <a:rPr lang="en-US" dirty="0" smtClean="0">
                <a:solidFill>
                  <a:srgbClr val="7030A0"/>
                </a:solidFill>
                <a:latin typeface="Souvenir Lt BT" panose="02080503040505020303" pitchFamily="18" charset="0"/>
              </a:rPr>
              <a:t>A “member” of the Lord’s body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  <a:latin typeface="Souvenir Lt BT" panose="02080503040505020303" pitchFamily="18" charset="0"/>
              </a:rPr>
              <a:t>Acts 2:41,47; 1 Corinthians 12:12-13</a:t>
            </a:r>
          </a:p>
          <a:p>
            <a:r>
              <a:rPr lang="en-US" dirty="0" smtClean="0">
                <a:solidFill>
                  <a:srgbClr val="7030A0"/>
                </a:solidFill>
                <a:latin typeface="Souvenir Lt BT" panose="02080503040505020303" pitchFamily="18" charset="0"/>
              </a:rPr>
              <a:t>A life-long commitment to the Lord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  <a:latin typeface="Souvenir Lt BT" panose="02080503040505020303" pitchFamily="18" charset="0"/>
              </a:rPr>
              <a:t>Colossians 1:21-23; 2:6</a:t>
            </a:r>
          </a:p>
          <a:p>
            <a:r>
              <a:rPr lang="en-US" dirty="0" smtClean="0">
                <a:solidFill>
                  <a:srgbClr val="7030A0"/>
                </a:solidFill>
                <a:latin typeface="Souvenir Lt BT" panose="02080503040505020303" pitchFamily="18" charset="0"/>
              </a:rPr>
              <a:t>Has the hope of heaven!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  <a:latin typeface="Souvenir Lt BT" panose="02080503040505020303" pitchFamily="18" charset="0"/>
              </a:rPr>
              <a:t>1 Peter 1:3-4</a:t>
            </a:r>
            <a:endParaRPr lang="en-US" dirty="0">
              <a:solidFill>
                <a:srgbClr val="C00000"/>
              </a:solidFill>
              <a:latin typeface="Souvenir Lt BT" panose="02080503040505020303" pitchFamily="18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12269" y="255373"/>
            <a:ext cx="8721502" cy="683741"/>
          </a:xfrm>
          <a:solidFill>
            <a:srgbClr val="7030A0"/>
          </a:solidFill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venir Lt BT" panose="02080503040505020303" pitchFamily="18" charset="0"/>
              </a:rPr>
              <a:t>Once One Becomes A Christian: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ouvenir Lt BT" panose="02080503040505020303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5914" y="3903214"/>
            <a:ext cx="3117857" cy="23305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643533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ichard Segoe 4.3 Fra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ichard Segoe 4.3 Frame" id="{666E643D-FE12-472B-9C9D-DEAB988A1870}" vid="{6791CDC3-71E6-4059-AF73-19F5901897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Richard Segoe 4.3 Frame</Template>
  <TotalTime>100</TotalTime>
  <Words>394</Words>
  <Application>Microsoft Office PowerPoint</Application>
  <PresentationFormat>On-screen Show (4:3)</PresentationFormat>
  <Paragraphs>71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Segoe UI</vt:lpstr>
      <vt:lpstr>Souvenir Lt BT</vt:lpstr>
      <vt:lpstr>Richard Segoe 4.3 Frame</vt:lpstr>
      <vt:lpstr>How Does One Become A Christian?</vt:lpstr>
      <vt:lpstr>God’s Requirements for Forgiveness of Sins:</vt:lpstr>
      <vt:lpstr>Only Two Possibilities on Receiving Forgiveness of Sins:</vt:lpstr>
      <vt:lpstr>Conditions Placed on Receiving Forgiveness of Sins:</vt:lpstr>
      <vt:lpstr>New Testament Examples of Conversions to Christ:</vt:lpstr>
      <vt:lpstr>New Testament Examples of Conversions to Christ:</vt:lpstr>
      <vt:lpstr>PowerPoint Presentation</vt:lpstr>
      <vt:lpstr>Acts 2:38</vt:lpstr>
      <vt:lpstr>Once One Becomes A Christian:</vt:lpstr>
      <vt:lpstr>Agrippa was “almost” persuaded to become a Christian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Does One Become a Christian?</dc:title>
  <dc:creator>Richard Thetford</dc:creator>
  <cp:lastModifiedBy>Richard Thetford</cp:lastModifiedBy>
  <cp:revision>20</cp:revision>
  <dcterms:created xsi:type="dcterms:W3CDTF">2013-04-16T20:27:37Z</dcterms:created>
  <dcterms:modified xsi:type="dcterms:W3CDTF">2013-07-06T17:17:32Z</dcterms:modified>
</cp:coreProperties>
</file>