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58" r:id="rId6"/>
    <p:sldId id="261" r:id="rId7"/>
    <p:sldId id="262" r:id="rId8"/>
    <p:sldId id="263"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A864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115" d="100"/>
          <a:sy n="115" d="100"/>
        </p:scale>
        <p:origin x="135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6574" y="1122363"/>
            <a:ext cx="8482693" cy="2387600"/>
          </a:xfrm>
        </p:spPr>
        <p:txBody>
          <a:bodyPr anchor="b">
            <a:normAutofit/>
          </a:bodyPr>
          <a:lstStyle>
            <a:lvl1pPr algn="ctr">
              <a:defRPr sz="4400" b="1">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atin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7" name="TextBox 6"/>
          <p:cNvSpPr txBox="1"/>
          <p:nvPr/>
        </p:nvSpPr>
        <p:spPr>
          <a:xfrm>
            <a:off x="0" y="6564311"/>
            <a:ext cx="9144000" cy="307777"/>
          </a:xfrm>
          <a:prstGeom prst="rect">
            <a:avLst/>
          </a:prstGeom>
          <a:solidFill>
            <a:schemeClr val="tx1"/>
          </a:solidFill>
        </p:spPr>
        <p:txBody>
          <a:bodyPr wrap="square" rtlCol="0">
            <a:spAutoFit/>
          </a:bodyPr>
          <a:lstStyle/>
          <a:p>
            <a:r>
              <a:rPr lang="en-US" sz="1400" dirty="0" smtClean="0">
                <a:solidFill>
                  <a:schemeClr val="bg1"/>
                </a:solidFill>
                <a:latin typeface="Segoe UI" panose="020B0502040204020203" pitchFamily="34" charset="0"/>
                <a:cs typeface="Segoe UI" panose="020B0502040204020203" pitchFamily="34" charset="0"/>
              </a:rPr>
              <a:t>Richie Thetford				                                                www.thetfordcountry.com</a:t>
            </a:r>
            <a:endParaRPr lang="en-US" sz="1400" dirty="0">
              <a:solidFill>
                <a:schemeClr val="bg1"/>
              </a:solidFill>
              <a:latin typeface="Segoe UI" panose="020B0502040204020203" pitchFamily="34" charset="0"/>
              <a:cs typeface="Segoe UI" panose="020B0502040204020203" pitchFamily="34" charset="0"/>
            </a:endParaRPr>
          </a:p>
        </p:txBody>
      </p:sp>
      <p:sp>
        <p:nvSpPr>
          <p:cNvPr id="8" name="Rectangle 7"/>
          <p:cNvSpPr/>
          <p:nvPr/>
        </p:nvSpPr>
        <p:spPr>
          <a:xfrm>
            <a:off x="0" y="7"/>
            <a:ext cx="9144000" cy="2041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anose="020B0502040204020203" pitchFamily="34" charset="0"/>
            </a:endParaRPr>
          </a:p>
        </p:txBody>
      </p:sp>
      <p:sp>
        <p:nvSpPr>
          <p:cNvPr id="9" name="Rectangle 8"/>
          <p:cNvSpPr/>
          <p:nvPr/>
        </p:nvSpPr>
        <p:spPr>
          <a:xfrm>
            <a:off x="0" y="6360207"/>
            <a:ext cx="9144000" cy="2041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anose="020B0502040204020203" pitchFamily="34" charset="0"/>
            </a:endParaRPr>
          </a:p>
        </p:txBody>
      </p:sp>
      <p:sp>
        <p:nvSpPr>
          <p:cNvPr id="10" name="Rectangle 9"/>
          <p:cNvSpPr/>
          <p:nvPr/>
        </p:nvSpPr>
        <p:spPr>
          <a:xfrm>
            <a:off x="3" y="7"/>
            <a:ext cx="204106" cy="643753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anose="020B0502040204020203" pitchFamily="34" charset="0"/>
            </a:endParaRPr>
          </a:p>
        </p:txBody>
      </p:sp>
      <p:sp>
        <p:nvSpPr>
          <p:cNvPr id="11" name="Rectangle 10"/>
          <p:cNvSpPr/>
          <p:nvPr/>
        </p:nvSpPr>
        <p:spPr>
          <a:xfrm>
            <a:off x="8931730" y="7"/>
            <a:ext cx="212270" cy="643753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anose="020B0502040204020203" pitchFamily="34" charset="0"/>
            </a:endParaRPr>
          </a:p>
        </p:txBody>
      </p:sp>
    </p:spTree>
    <p:extLst>
      <p:ext uri="{BB962C8B-B14F-4D97-AF65-F5344CB8AC3E}">
        <p14:creationId xmlns:p14="http://schemas.microsoft.com/office/powerpoint/2010/main" val="108274229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CC858-918F-4250-90A1-76F897DD7542}"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148704435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CC858-918F-4250-90A1-76F897DD7542}"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26428131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b="1">
                <a:latin typeface="Segoe UI" panose="020B0502040204020203" pitchFamily="34" charset="0"/>
                <a:cs typeface="Segoe UI" panose="020B0502040204020203" pitchFamily="34" charset="0"/>
              </a:defRPr>
            </a:lvl1pPr>
            <a:lvl2pPr>
              <a:defRPr sz="3400">
                <a:latin typeface="Segoe UI Semibold" panose="020B0702040204020203" pitchFamily="34" charset="0"/>
                <a:cs typeface="Segoe UI Semibold" panose="020B0702040204020203" pitchFamily="34" charset="0"/>
              </a:defRPr>
            </a:lvl2pPr>
            <a:lvl3pPr>
              <a:defRPr sz="3200">
                <a:latin typeface="Segoe UI Semibold" panose="020B0702040204020203" pitchFamily="34" charset="0"/>
                <a:cs typeface="Segoe UI Semibold" panose="020B0702040204020203" pitchFamily="34" charset="0"/>
              </a:defRPr>
            </a:lvl3pPr>
            <a:lvl4pPr>
              <a:defRPr sz="3000">
                <a:latin typeface="Segoe UI Semibold" panose="020B0702040204020203" pitchFamily="34" charset="0"/>
                <a:cs typeface="Segoe UI Semibold" panose="020B0702040204020203" pitchFamily="34" charset="0"/>
              </a:defRPr>
            </a:lvl4pPr>
            <a:lvl5pPr>
              <a:defRPr sz="2800">
                <a:latin typeface="Segoe UI Semibold" panose="020B0702040204020203" pitchFamily="34" charset="0"/>
                <a:cs typeface="Segoe UI Semibold" panose="020B07020402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0" y="6564311"/>
            <a:ext cx="9144000" cy="307777"/>
          </a:xfrm>
          <a:prstGeom prst="rect">
            <a:avLst/>
          </a:prstGeom>
          <a:solidFill>
            <a:schemeClr val="tx1"/>
          </a:solidFill>
        </p:spPr>
        <p:txBody>
          <a:bodyPr wrap="square" rtlCol="0">
            <a:spAutoFit/>
          </a:bodyPr>
          <a:lstStyle/>
          <a:p>
            <a:r>
              <a:rPr lang="en-US" sz="1400" dirty="0" smtClean="0">
                <a:solidFill>
                  <a:schemeClr val="bg1"/>
                </a:solidFill>
                <a:latin typeface="Segoe UI" panose="020B0502040204020203" pitchFamily="34" charset="0"/>
                <a:cs typeface="Segoe UI" panose="020B0502040204020203" pitchFamily="34" charset="0"/>
              </a:rPr>
              <a:t>Richie Thetford				                                                www.thetfordcountry.com</a:t>
            </a:r>
            <a:endParaRPr lang="en-US" sz="1400" dirty="0">
              <a:solidFill>
                <a:schemeClr val="bg1"/>
              </a:solidFill>
              <a:latin typeface="Segoe UI" panose="020B0502040204020203" pitchFamily="34" charset="0"/>
              <a:cs typeface="Segoe UI" panose="020B0502040204020203" pitchFamily="34" charset="0"/>
            </a:endParaRPr>
          </a:p>
        </p:txBody>
      </p:sp>
      <p:sp>
        <p:nvSpPr>
          <p:cNvPr id="8" name="Rectangle 7"/>
          <p:cNvSpPr/>
          <p:nvPr/>
        </p:nvSpPr>
        <p:spPr>
          <a:xfrm>
            <a:off x="0" y="7"/>
            <a:ext cx="9144000" cy="2041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anose="020B0502040204020203" pitchFamily="34" charset="0"/>
            </a:endParaRPr>
          </a:p>
        </p:txBody>
      </p:sp>
      <p:sp>
        <p:nvSpPr>
          <p:cNvPr id="9" name="Rectangle 8"/>
          <p:cNvSpPr/>
          <p:nvPr/>
        </p:nvSpPr>
        <p:spPr>
          <a:xfrm>
            <a:off x="0" y="6360207"/>
            <a:ext cx="9144000" cy="2041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anose="020B0502040204020203" pitchFamily="34" charset="0"/>
            </a:endParaRPr>
          </a:p>
        </p:txBody>
      </p:sp>
      <p:sp>
        <p:nvSpPr>
          <p:cNvPr id="10" name="Rectangle 9"/>
          <p:cNvSpPr/>
          <p:nvPr/>
        </p:nvSpPr>
        <p:spPr>
          <a:xfrm>
            <a:off x="1" y="7"/>
            <a:ext cx="212270" cy="643753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anose="020B0502040204020203" pitchFamily="34" charset="0"/>
            </a:endParaRPr>
          </a:p>
        </p:txBody>
      </p:sp>
      <p:sp>
        <p:nvSpPr>
          <p:cNvPr id="11" name="Rectangle 10"/>
          <p:cNvSpPr/>
          <p:nvPr/>
        </p:nvSpPr>
        <p:spPr>
          <a:xfrm>
            <a:off x="8931731" y="7"/>
            <a:ext cx="212271" cy="643753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anose="020B0502040204020203" pitchFamily="34" charset="0"/>
            </a:endParaRPr>
          </a:p>
        </p:txBody>
      </p:sp>
    </p:spTree>
    <p:extLst>
      <p:ext uri="{BB962C8B-B14F-4D97-AF65-F5344CB8AC3E}">
        <p14:creationId xmlns:p14="http://schemas.microsoft.com/office/powerpoint/2010/main" val="274407246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4CC858-918F-4250-90A1-76F897DD7542}"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3612816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4CC858-918F-4250-90A1-76F897DD7542}"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378901911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4CC858-918F-4250-90A1-76F897DD7542}" type="datetimeFigureOut">
              <a:rPr lang="en-US" smtClean="0"/>
              <a:t>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196235245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CC858-918F-4250-90A1-76F897DD7542}" type="datetimeFigureOut">
              <a:rPr lang="en-US" smtClean="0"/>
              <a:t>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429415351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CC858-918F-4250-90A1-76F897DD7542}" type="datetimeFigureOut">
              <a:rPr lang="en-US" smtClean="0"/>
              <a:t>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86417172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94CC858-918F-4250-90A1-76F897DD7542}"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411586748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94CC858-918F-4250-90A1-76F897DD7542}"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CFBA-86A3-4465-A707-9C90DC6B0DEF}" type="slidenum">
              <a:rPr lang="en-US" smtClean="0"/>
              <a:t>‹#›</a:t>
            </a:fld>
            <a:endParaRPr lang="en-US"/>
          </a:p>
        </p:txBody>
      </p:sp>
    </p:spTree>
    <p:extLst>
      <p:ext uri="{BB962C8B-B14F-4D97-AF65-F5344CB8AC3E}">
        <p14:creationId xmlns:p14="http://schemas.microsoft.com/office/powerpoint/2010/main" val="71806748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latin typeface="Segoe UI" panose="020B0502040204020203" pitchFamily="34" charset="0"/>
              </a:defRPr>
            </a:lvl1pPr>
          </a:lstStyle>
          <a:p>
            <a:fld id="{494CC858-918F-4250-90A1-76F897DD7542}" type="datetimeFigureOut">
              <a:rPr lang="en-US" smtClean="0"/>
              <a:pPr/>
              <a:t>2/13/2016</a:t>
            </a:fld>
            <a:endParaRPr lang="en-US" dirty="0"/>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latin typeface="Segoe UI" panose="020B0502040204020203" pitchFamily="34" charset="0"/>
              </a:defRPr>
            </a:lvl1pPr>
          </a:lstStyle>
          <a:p>
            <a:fld id="{3781CFBA-86A3-4465-A707-9C90DC6B0DEF}" type="slidenum">
              <a:rPr lang="en-US" smtClean="0"/>
              <a:pPr/>
              <a:t>‹#›</a:t>
            </a:fld>
            <a:endParaRPr lang="en-US" dirty="0"/>
          </a:p>
        </p:txBody>
      </p:sp>
    </p:spTree>
    <p:extLst>
      <p:ext uri="{BB962C8B-B14F-4D97-AF65-F5344CB8AC3E}">
        <p14:creationId xmlns:p14="http://schemas.microsoft.com/office/powerpoint/2010/main" val="3735415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panose="020B05020402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panose="020B05020402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panose="020B05020402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wlifecc.ca/wp-content/uploads/2014/07/The-Doctrine-of-Chr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39" y="191192"/>
            <a:ext cx="8733062" cy="616804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97139" y="5644341"/>
            <a:ext cx="8733062" cy="714894"/>
          </a:xfrm>
        </p:spPr>
        <p:txBody>
          <a:bodyPr>
            <a:noAutofit/>
          </a:bodyPr>
          <a:lstStyle/>
          <a:p>
            <a:r>
              <a:rPr lang="en-US" sz="4400" b="1" dirty="0" smtClean="0">
                <a:solidFill>
                  <a:schemeClr val="bg1"/>
                </a:solidFill>
                <a:effectLst>
                  <a:outerShdw blurRad="38100" dist="38100" dir="2700000" algn="tl">
                    <a:srgbClr val="000000">
                      <a:alpha val="43137"/>
                    </a:srgbClr>
                  </a:outerShdw>
                </a:effectLst>
              </a:rPr>
              <a:t>Is Doctrine Really Important?</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115003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7" y="223808"/>
            <a:ext cx="8374034" cy="1325563"/>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God Requires That Man</a:t>
            </a:r>
            <a:br>
              <a:rPr lang="en-US" sz="4800" b="1" dirty="0" smtClean="0">
                <a:solidFill>
                  <a:srgbClr val="C00000"/>
                </a:solidFill>
                <a:effectLst>
                  <a:outerShdw blurRad="38100" dist="38100" dir="2700000" algn="tl">
                    <a:srgbClr val="000000">
                      <a:alpha val="43137"/>
                    </a:srgbClr>
                  </a:outerShdw>
                </a:effectLst>
              </a:rPr>
            </a:br>
            <a:r>
              <a:rPr lang="en-US" sz="4800" b="1" dirty="0" smtClean="0">
                <a:solidFill>
                  <a:srgbClr val="C00000"/>
                </a:solidFill>
                <a:effectLst>
                  <a:outerShdw blurRad="38100" dist="38100" dir="2700000" algn="tl">
                    <a:srgbClr val="000000">
                      <a:alpha val="43137"/>
                    </a:srgbClr>
                  </a:outerShdw>
                </a:effectLst>
              </a:rPr>
              <a:t>Learn His Truth</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1" y="1642738"/>
            <a:ext cx="8528860" cy="4733124"/>
          </a:xfrm>
        </p:spPr>
        <p:txBody>
          <a:bodyPr>
            <a:normAutofit/>
          </a:bodyPr>
          <a:lstStyle/>
          <a:p>
            <a:r>
              <a:rPr lang="en-US" dirty="0" smtClean="0"/>
              <a:t>Knowing the truth is essential</a:t>
            </a:r>
            <a:br>
              <a:rPr lang="en-US" dirty="0" smtClean="0"/>
            </a:br>
            <a:r>
              <a:rPr lang="en-US" dirty="0" smtClean="0"/>
              <a:t>to maturing faith</a:t>
            </a:r>
          </a:p>
          <a:p>
            <a:pPr lvl="1"/>
            <a:r>
              <a:rPr lang="en-US" dirty="0" smtClean="0">
                <a:solidFill>
                  <a:srgbClr val="C00000"/>
                </a:solidFill>
              </a:rPr>
              <a:t>Hebrews 5:12-14</a:t>
            </a:r>
          </a:p>
          <a:p>
            <a:pPr lvl="1"/>
            <a:r>
              <a:rPr lang="en-US" dirty="0" smtClean="0">
                <a:solidFill>
                  <a:srgbClr val="C00000"/>
                </a:solidFill>
              </a:rPr>
              <a:t>Hebrews 6:1</a:t>
            </a:r>
          </a:p>
          <a:p>
            <a:pPr lvl="1"/>
            <a:r>
              <a:rPr lang="en-US" dirty="0" smtClean="0">
                <a:solidFill>
                  <a:srgbClr val="C00000"/>
                </a:solidFill>
              </a:rPr>
              <a:t>1 Peter 2:2</a:t>
            </a:r>
          </a:p>
          <a:p>
            <a:pPr lvl="1"/>
            <a:r>
              <a:rPr lang="en-US" dirty="0" smtClean="0">
                <a:solidFill>
                  <a:srgbClr val="C00000"/>
                </a:solidFill>
              </a:rPr>
              <a:t>Ephesians 4:11-12</a:t>
            </a:r>
            <a:endParaRPr lang="en-US" dirty="0">
              <a:solidFill>
                <a:srgbClr val="C00000"/>
              </a:solidFill>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501" y="2269375"/>
            <a:ext cx="4178768" cy="4014613"/>
          </a:xfrm>
          <a:prstGeom prst="rect">
            <a:avLst/>
          </a:prstGeom>
          <a:ln>
            <a:noFill/>
          </a:ln>
          <a:effectLst>
            <a:softEdge rad="112500"/>
          </a:effectLst>
        </p:spPr>
      </p:pic>
    </p:spTree>
    <p:extLst>
      <p:ext uri="{BB962C8B-B14F-4D97-AF65-F5344CB8AC3E}">
        <p14:creationId xmlns:p14="http://schemas.microsoft.com/office/powerpoint/2010/main" val="360686250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7" y="223808"/>
            <a:ext cx="8374034" cy="1325563"/>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God Requires That Man</a:t>
            </a:r>
            <a:br>
              <a:rPr lang="en-US" sz="4800" b="1" dirty="0" smtClean="0">
                <a:solidFill>
                  <a:srgbClr val="C00000"/>
                </a:solidFill>
                <a:effectLst>
                  <a:outerShdw blurRad="38100" dist="38100" dir="2700000" algn="tl">
                    <a:srgbClr val="000000">
                      <a:alpha val="43137"/>
                    </a:srgbClr>
                  </a:outerShdw>
                </a:effectLst>
              </a:rPr>
            </a:br>
            <a:r>
              <a:rPr lang="en-US" sz="4800" b="1" dirty="0" smtClean="0">
                <a:solidFill>
                  <a:srgbClr val="C00000"/>
                </a:solidFill>
                <a:effectLst>
                  <a:outerShdw blurRad="38100" dist="38100" dir="2700000" algn="tl">
                    <a:srgbClr val="000000">
                      <a:alpha val="43137"/>
                    </a:srgbClr>
                  </a:outerShdw>
                </a:effectLst>
              </a:rPr>
              <a:t>Learn His Truth</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1" y="1642738"/>
            <a:ext cx="8528860" cy="4733124"/>
          </a:xfrm>
        </p:spPr>
        <p:txBody>
          <a:bodyPr>
            <a:normAutofit/>
          </a:bodyPr>
          <a:lstStyle/>
          <a:p>
            <a:r>
              <a:rPr lang="en-US" dirty="0" smtClean="0"/>
              <a:t>Those who follow Christ must be willing to learn</a:t>
            </a:r>
          </a:p>
          <a:p>
            <a:pPr lvl="1"/>
            <a:r>
              <a:rPr lang="en-US" dirty="0" smtClean="0">
                <a:solidFill>
                  <a:srgbClr val="C00000"/>
                </a:solidFill>
              </a:rPr>
              <a:t>Matthew 11:29-30</a:t>
            </a:r>
          </a:p>
          <a:p>
            <a:pPr lvl="1"/>
            <a:r>
              <a:rPr lang="en-US" dirty="0" smtClean="0">
                <a:solidFill>
                  <a:srgbClr val="C00000"/>
                </a:solidFill>
              </a:rPr>
              <a:t>2 Timothy 2:15</a:t>
            </a:r>
          </a:p>
          <a:p>
            <a:pPr lvl="1"/>
            <a:endParaRPr lang="en-US" sz="3800" dirty="0">
              <a:solidFill>
                <a:srgbClr val="C00000"/>
              </a:solidFill>
              <a:latin typeface="Segoe UI" panose="020B0502040204020203" pitchFamily="34" charset="0"/>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563" y="3233652"/>
            <a:ext cx="4946868" cy="3060354"/>
          </a:xfrm>
          <a:prstGeom prst="rect">
            <a:avLst/>
          </a:prstGeom>
          <a:ln>
            <a:noFill/>
          </a:ln>
          <a:effectLst>
            <a:softEdge rad="112500"/>
          </a:effectLst>
        </p:spPr>
      </p:pic>
    </p:spTree>
    <p:extLst>
      <p:ext uri="{BB962C8B-B14F-4D97-AF65-F5344CB8AC3E}">
        <p14:creationId xmlns:p14="http://schemas.microsoft.com/office/powerpoint/2010/main" val="424159741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7" y="223808"/>
            <a:ext cx="8374034" cy="1325563"/>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God’s Truth Must Mold Man’s Character and Conduct</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1" y="1642738"/>
            <a:ext cx="8528860" cy="4733124"/>
          </a:xfrm>
        </p:spPr>
        <p:txBody>
          <a:bodyPr>
            <a:normAutofit/>
          </a:bodyPr>
          <a:lstStyle/>
          <a:p>
            <a:r>
              <a:rPr lang="en-US" dirty="0" smtClean="0"/>
              <a:t>The word is only of value if we live it</a:t>
            </a:r>
          </a:p>
          <a:p>
            <a:pPr lvl="1"/>
            <a:r>
              <a:rPr lang="en-US" dirty="0" smtClean="0">
                <a:solidFill>
                  <a:srgbClr val="C00000"/>
                </a:solidFill>
              </a:rPr>
              <a:t>James 1:21-24</a:t>
            </a:r>
          </a:p>
          <a:p>
            <a:pPr lvl="1"/>
            <a:r>
              <a:rPr lang="en-US" dirty="0" smtClean="0">
                <a:solidFill>
                  <a:srgbClr val="C00000"/>
                </a:solidFill>
              </a:rPr>
              <a:t>James 2:14-26</a:t>
            </a:r>
          </a:p>
          <a:p>
            <a:r>
              <a:rPr lang="en-US" dirty="0" smtClean="0"/>
              <a:t>Doctrine limits what</a:t>
            </a:r>
            <a:br>
              <a:rPr lang="en-US" dirty="0" smtClean="0"/>
            </a:br>
            <a:r>
              <a:rPr lang="en-US" dirty="0" smtClean="0"/>
              <a:t>we can do, say</a:t>
            </a:r>
            <a:br>
              <a:rPr lang="en-US" dirty="0" smtClean="0"/>
            </a:br>
            <a:r>
              <a:rPr lang="en-US" dirty="0" smtClean="0"/>
              <a:t>or believe</a:t>
            </a:r>
          </a:p>
          <a:p>
            <a:pPr lvl="1"/>
            <a:r>
              <a:rPr lang="en-US" dirty="0" smtClean="0">
                <a:solidFill>
                  <a:srgbClr val="C00000"/>
                </a:solidFill>
              </a:rPr>
              <a:t>1 Corinthians 4:6</a:t>
            </a:r>
            <a:endParaRPr lang="en-US" dirty="0">
              <a:solidFill>
                <a:srgbClr val="C00000"/>
              </a:solidFill>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Vertical Scroll 3"/>
          <p:cNvSpPr/>
          <p:nvPr/>
        </p:nvSpPr>
        <p:spPr>
          <a:xfrm>
            <a:off x="4829695" y="2286000"/>
            <a:ext cx="3923606" cy="3898669"/>
          </a:xfrm>
          <a:prstGeom prst="verticalScroll">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 name="TextBox 5"/>
          <p:cNvSpPr txBox="1"/>
          <p:nvPr/>
        </p:nvSpPr>
        <p:spPr>
          <a:xfrm>
            <a:off x="5336771" y="3092335"/>
            <a:ext cx="2934393" cy="2431435"/>
          </a:xfrm>
          <a:prstGeom prst="rect">
            <a:avLst/>
          </a:prstGeom>
          <a:noFill/>
        </p:spPr>
        <p:txBody>
          <a:bodyPr wrap="square" rtlCol="0">
            <a:spAutoFit/>
          </a:bodyPr>
          <a:lstStyle/>
          <a:p>
            <a:pPr algn="ctr"/>
            <a:r>
              <a:rPr lang="en-US" sz="3000" dirty="0" smtClean="0">
                <a:solidFill>
                  <a:schemeClr val="bg1"/>
                </a:solidFill>
                <a:latin typeface="Segoe UI" panose="020B0502040204020203" pitchFamily="34" charset="0"/>
              </a:rPr>
              <a:t>“Why do you call me Lord, Lord and do not do what I say.”</a:t>
            </a:r>
          </a:p>
          <a:p>
            <a:pPr algn="ctr"/>
            <a:r>
              <a:rPr lang="en-US" sz="3000" b="1" dirty="0" smtClean="0">
                <a:solidFill>
                  <a:schemeClr val="bg1"/>
                </a:solidFill>
                <a:latin typeface="Segoe UI" panose="020B0502040204020203" pitchFamily="34" charset="0"/>
              </a:rPr>
              <a:t>Luke 6:46</a:t>
            </a:r>
            <a:endParaRPr lang="en-US" sz="3000" b="1" dirty="0">
              <a:solidFill>
                <a:schemeClr val="bg1"/>
              </a:solidFill>
              <a:latin typeface="Segoe UI" panose="020B0502040204020203" pitchFamily="34" charset="0"/>
            </a:endParaRPr>
          </a:p>
        </p:txBody>
      </p:sp>
    </p:spTree>
    <p:extLst>
      <p:ext uri="{BB962C8B-B14F-4D97-AF65-F5344CB8AC3E}">
        <p14:creationId xmlns:p14="http://schemas.microsoft.com/office/powerpoint/2010/main" val="285272601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7" y="223808"/>
            <a:ext cx="8374034" cy="1325563"/>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God’s Truth Must Mold Man’s Character and Conduct</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1" y="1642738"/>
            <a:ext cx="8528860" cy="4733124"/>
          </a:xfrm>
        </p:spPr>
        <p:txBody>
          <a:bodyPr>
            <a:normAutofit/>
          </a:bodyPr>
          <a:lstStyle/>
          <a:p>
            <a:r>
              <a:rPr lang="en-US" dirty="0" smtClean="0"/>
              <a:t>Doctrine limits who we can fellowship</a:t>
            </a:r>
          </a:p>
          <a:p>
            <a:pPr lvl="1"/>
            <a:r>
              <a:rPr lang="en-US" dirty="0" smtClean="0">
                <a:solidFill>
                  <a:srgbClr val="C00000"/>
                </a:solidFill>
              </a:rPr>
              <a:t>Romans 16:17</a:t>
            </a:r>
          </a:p>
          <a:p>
            <a:pPr lvl="1"/>
            <a:r>
              <a:rPr lang="en-US" dirty="0" smtClean="0">
                <a:solidFill>
                  <a:srgbClr val="C00000"/>
                </a:solidFill>
              </a:rPr>
              <a:t>1 Timothy 6:3</a:t>
            </a:r>
          </a:p>
          <a:p>
            <a:pPr lvl="1"/>
            <a:r>
              <a:rPr lang="en-US" dirty="0" smtClean="0">
                <a:solidFill>
                  <a:srgbClr val="C00000"/>
                </a:solidFill>
              </a:rPr>
              <a:t>2 John 7-11</a:t>
            </a:r>
          </a:p>
          <a:p>
            <a:r>
              <a:rPr lang="en-US" dirty="0" smtClean="0"/>
              <a:t>Paul to Timothy:</a:t>
            </a:r>
          </a:p>
          <a:p>
            <a:pPr lvl="1"/>
            <a:r>
              <a:rPr lang="en-US" sz="3800" dirty="0" smtClean="0">
                <a:solidFill>
                  <a:srgbClr val="C00000"/>
                </a:solidFill>
              </a:rPr>
              <a:t>2 Timothy 4:1-4</a:t>
            </a:r>
            <a:endParaRPr lang="en-US" sz="3800" dirty="0">
              <a:solidFill>
                <a:srgbClr val="C00000"/>
              </a:solidFill>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pic>
        <p:nvPicPr>
          <p:cNvPr id="5122" name="Picture 2" descr="http://3.bp.blogspot.com/-itdlQmPOsL8/UW4mGbukawI/AAAAAAAAPAY/hQqJMolBAF8/s1600/importance+of+reading+the+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309" y="2252750"/>
            <a:ext cx="4389120" cy="4008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164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JQuyxjLXOMQ/Ta0eX8BlEqI/AAAAAAAAC9M/ubShKejnpD4/s1600/bib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2" y="1815217"/>
            <a:ext cx="4530436" cy="4504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9267" y="223808"/>
            <a:ext cx="8374034" cy="1325563"/>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God Instructs That His People</a:t>
            </a:r>
            <a:br>
              <a:rPr lang="en-US" sz="4800" b="1" dirty="0" smtClean="0">
                <a:solidFill>
                  <a:srgbClr val="C00000"/>
                </a:solidFill>
                <a:effectLst>
                  <a:outerShdw blurRad="38100" dist="38100" dir="2700000" algn="tl">
                    <a:srgbClr val="000000">
                      <a:alpha val="43137"/>
                    </a:srgbClr>
                  </a:outerShdw>
                </a:effectLst>
              </a:rPr>
            </a:br>
            <a:r>
              <a:rPr lang="en-US" sz="4800" b="1" dirty="0" smtClean="0">
                <a:solidFill>
                  <a:srgbClr val="C00000"/>
                </a:solidFill>
                <a:effectLst>
                  <a:outerShdw blurRad="38100" dist="38100" dir="2700000" algn="tl">
                    <a:srgbClr val="000000">
                      <a:alpha val="43137"/>
                    </a:srgbClr>
                  </a:outerShdw>
                </a:effectLst>
              </a:rPr>
              <a:t>Be Unwavering in Doctrine</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1" y="1642738"/>
            <a:ext cx="8528860" cy="4733124"/>
          </a:xfrm>
        </p:spPr>
        <p:txBody>
          <a:bodyPr>
            <a:normAutofit/>
          </a:bodyPr>
          <a:lstStyle/>
          <a:p>
            <a:r>
              <a:rPr lang="en-US" dirty="0" smtClean="0"/>
              <a:t>The Doctrine is complete</a:t>
            </a:r>
          </a:p>
          <a:p>
            <a:pPr lvl="1"/>
            <a:r>
              <a:rPr lang="en-US" dirty="0" smtClean="0">
                <a:solidFill>
                  <a:srgbClr val="C00000"/>
                </a:solidFill>
              </a:rPr>
              <a:t>2 Peter 1:3</a:t>
            </a:r>
          </a:p>
          <a:p>
            <a:pPr lvl="1"/>
            <a:r>
              <a:rPr lang="en-US" dirty="0" smtClean="0">
                <a:solidFill>
                  <a:srgbClr val="C00000"/>
                </a:solidFill>
              </a:rPr>
              <a:t>Hebrews 2:3-4</a:t>
            </a:r>
          </a:p>
          <a:p>
            <a:pPr lvl="1"/>
            <a:r>
              <a:rPr lang="en-US" dirty="0" smtClean="0">
                <a:solidFill>
                  <a:srgbClr val="C00000"/>
                </a:solidFill>
              </a:rPr>
              <a:t>Mark 16:20</a:t>
            </a:r>
          </a:p>
          <a:p>
            <a:r>
              <a:rPr lang="en-US" dirty="0" smtClean="0"/>
              <a:t>The Doctrine must</a:t>
            </a:r>
            <a:br>
              <a:rPr lang="en-US" dirty="0" smtClean="0"/>
            </a:br>
            <a:r>
              <a:rPr lang="en-US" dirty="0" smtClean="0"/>
              <a:t>be defended</a:t>
            </a:r>
          </a:p>
          <a:p>
            <a:pPr lvl="1"/>
            <a:r>
              <a:rPr lang="en-US" dirty="0" smtClean="0">
                <a:solidFill>
                  <a:srgbClr val="C00000"/>
                </a:solidFill>
              </a:rPr>
              <a:t>Titus 1:9</a:t>
            </a:r>
          </a:p>
          <a:p>
            <a:pPr lvl="1"/>
            <a:r>
              <a:rPr lang="en-US" dirty="0" smtClean="0">
                <a:solidFill>
                  <a:srgbClr val="C00000"/>
                </a:solidFill>
              </a:rPr>
              <a:t>Jude 3</a:t>
            </a:r>
            <a:endParaRPr lang="en-US" dirty="0">
              <a:solidFill>
                <a:srgbClr val="C00000"/>
              </a:solidFill>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9548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19j87EQervM/SwtRrzPgAwI/AAAAAAAAESA/wp-B5xJ8dRc/s1600/jesus+on+the+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77" y="209427"/>
            <a:ext cx="8731905" cy="6158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4071" y="462338"/>
            <a:ext cx="8379229" cy="5822084"/>
          </a:xfrm>
        </p:spPr>
        <p:txBody>
          <a:bodyPr>
            <a:normAutofit/>
          </a:bodyPr>
          <a:lstStyle/>
          <a:p>
            <a:r>
              <a:rPr lang="en-US" sz="4000" dirty="0" smtClean="0">
                <a:solidFill>
                  <a:srgbClr val="FF9900"/>
                </a:solidFill>
              </a:rPr>
              <a:t> MUST STUDY THE DOCTRINES</a:t>
            </a:r>
            <a:br>
              <a:rPr lang="en-US" sz="4000" dirty="0" smtClean="0">
                <a:solidFill>
                  <a:srgbClr val="FF9900"/>
                </a:solidFill>
              </a:rPr>
            </a:br>
            <a:r>
              <a:rPr lang="en-US" sz="4000" dirty="0" smtClean="0">
                <a:solidFill>
                  <a:srgbClr val="FF9900"/>
                </a:solidFill>
              </a:rPr>
              <a:t> OF THE BIBLE BECAUSE:</a:t>
            </a:r>
          </a:p>
          <a:p>
            <a:pPr lvl="1"/>
            <a:r>
              <a:rPr lang="en-US" sz="3600" dirty="0" smtClean="0">
                <a:solidFill>
                  <a:schemeClr val="bg1"/>
                </a:solidFill>
              </a:rPr>
              <a:t> Needed to be set free from Satan</a:t>
            </a:r>
          </a:p>
          <a:p>
            <a:pPr lvl="1"/>
            <a:r>
              <a:rPr lang="en-US" sz="3600" dirty="0" smtClean="0">
                <a:solidFill>
                  <a:schemeClr val="bg1"/>
                </a:solidFill>
              </a:rPr>
              <a:t> God requires that man learn</a:t>
            </a:r>
            <a:br>
              <a:rPr lang="en-US" sz="3600" dirty="0" smtClean="0">
                <a:solidFill>
                  <a:schemeClr val="bg1"/>
                </a:solidFill>
              </a:rPr>
            </a:br>
            <a:r>
              <a:rPr lang="en-US" sz="3600" dirty="0" smtClean="0">
                <a:solidFill>
                  <a:schemeClr val="bg1"/>
                </a:solidFill>
              </a:rPr>
              <a:t> His truth</a:t>
            </a:r>
          </a:p>
          <a:p>
            <a:pPr lvl="1"/>
            <a:r>
              <a:rPr lang="en-US" sz="3600" dirty="0" smtClean="0">
                <a:solidFill>
                  <a:schemeClr val="bg1"/>
                </a:solidFill>
              </a:rPr>
              <a:t> God’s truth must mold man’s</a:t>
            </a:r>
            <a:br>
              <a:rPr lang="en-US" sz="3600" dirty="0" smtClean="0">
                <a:solidFill>
                  <a:schemeClr val="bg1"/>
                </a:solidFill>
              </a:rPr>
            </a:br>
            <a:r>
              <a:rPr lang="en-US" sz="3600" dirty="0" smtClean="0">
                <a:solidFill>
                  <a:schemeClr val="bg1"/>
                </a:solidFill>
              </a:rPr>
              <a:t> character and conduct</a:t>
            </a:r>
          </a:p>
          <a:p>
            <a:pPr lvl="1"/>
            <a:r>
              <a:rPr lang="en-US" sz="3600" dirty="0" smtClean="0">
                <a:solidFill>
                  <a:schemeClr val="bg1"/>
                </a:solidFill>
              </a:rPr>
              <a:t> God instructs His people to be</a:t>
            </a:r>
            <a:br>
              <a:rPr lang="en-US" sz="3600" dirty="0" smtClean="0">
                <a:solidFill>
                  <a:schemeClr val="bg1"/>
                </a:solidFill>
              </a:rPr>
            </a:br>
            <a:r>
              <a:rPr lang="en-US" sz="3600" dirty="0" smtClean="0">
                <a:solidFill>
                  <a:schemeClr val="bg1"/>
                </a:solidFill>
              </a:rPr>
              <a:t> unwavering in His doctrine</a:t>
            </a:r>
            <a:endParaRPr lang="en-US" sz="3600" dirty="0">
              <a:solidFill>
                <a:schemeClr val="bg1"/>
              </a:solidFill>
            </a:endParaRPr>
          </a:p>
        </p:txBody>
      </p:sp>
    </p:spTree>
    <p:extLst>
      <p:ext uri="{BB962C8B-B14F-4D97-AF65-F5344CB8AC3E}">
        <p14:creationId xmlns:p14="http://schemas.microsoft.com/office/powerpoint/2010/main" val="315428768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pEkULZUBC7Q/TDbfGU-EJ_I/AAAAAAAABa8/in8WYK3pqV8/s1600/prayer-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5" y="191193"/>
            <a:ext cx="8744990" cy="61680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4071" y="3225337"/>
            <a:ext cx="8379229" cy="3059083"/>
          </a:xfrm>
        </p:spPr>
        <p:txBody>
          <a:bodyPr>
            <a:normAutofit/>
          </a:bodyPr>
          <a:lstStyle/>
          <a:p>
            <a:r>
              <a:rPr lang="en-US" sz="3400" dirty="0" smtClean="0">
                <a:solidFill>
                  <a:schemeClr val="bg1"/>
                </a:solidFill>
                <a:effectLst>
                  <a:outerShdw blurRad="38100" dist="38100" dir="2700000" algn="tl">
                    <a:srgbClr val="000000">
                      <a:alpha val="43137"/>
                    </a:srgbClr>
                  </a:outerShdw>
                </a:effectLst>
              </a:rPr>
              <a:t>Obedience to God’s truth results in eternal salvation</a:t>
            </a:r>
          </a:p>
          <a:p>
            <a:pPr lvl="1"/>
            <a:r>
              <a:rPr lang="en-US" sz="3200" dirty="0" smtClean="0">
                <a:solidFill>
                  <a:schemeClr val="bg1"/>
                </a:solidFill>
              </a:rPr>
              <a:t>John 8:32; Romans 10:17</a:t>
            </a:r>
          </a:p>
          <a:p>
            <a:r>
              <a:rPr lang="en-US" sz="3400" dirty="0" smtClean="0">
                <a:solidFill>
                  <a:schemeClr val="bg1"/>
                </a:solidFill>
              </a:rPr>
              <a:t>Knowledge of the Word of God is essential to keep us from slipping away</a:t>
            </a:r>
          </a:p>
          <a:p>
            <a:pPr lvl="1"/>
            <a:r>
              <a:rPr lang="en-US" sz="3200" dirty="0" smtClean="0">
                <a:solidFill>
                  <a:schemeClr val="bg1"/>
                </a:solidFill>
              </a:rPr>
              <a:t>Hebrews 2:1</a:t>
            </a:r>
            <a:endParaRPr lang="en-US" sz="3200" dirty="0">
              <a:solidFill>
                <a:schemeClr val="bg1"/>
              </a:solidFill>
            </a:endParaRPr>
          </a:p>
        </p:txBody>
      </p:sp>
    </p:spTree>
    <p:extLst>
      <p:ext uri="{BB962C8B-B14F-4D97-AF65-F5344CB8AC3E}">
        <p14:creationId xmlns:p14="http://schemas.microsoft.com/office/powerpoint/2010/main" val="317127890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0" y="241065"/>
            <a:ext cx="8711741" cy="6093976"/>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John 12:44-50</a:t>
            </a:r>
            <a:r>
              <a:rPr lang="en-US" sz="2600" dirty="0">
                <a:latin typeface="Segoe UI" panose="020B0502040204020203" pitchFamily="34" charset="0"/>
                <a:cs typeface="Segoe UI" panose="020B0502040204020203" pitchFamily="34" charset="0"/>
              </a:rPr>
              <a:t>  </a:t>
            </a:r>
            <a:r>
              <a:rPr lang="en-US" sz="2600" dirty="0">
                <a:latin typeface="Segoe UI Semibold" panose="020B0702040204020203" pitchFamily="34" charset="0"/>
                <a:cs typeface="Segoe UI Semibold" panose="020B0702040204020203" pitchFamily="34" charset="0"/>
              </a:rPr>
              <a:t>Then Jesus cried out and said, "He who believes in Me, believes not in Me but in Him who sent Me.  (45)  And he who sees Me sees Him who sent Me.  (46)  I have come </a:t>
            </a:r>
            <a:r>
              <a:rPr lang="en-US" sz="2600" i="1" dirty="0">
                <a:latin typeface="Segoe UI Semibold" panose="020B0702040204020203" pitchFamily="34" charset="0"/>
                <a:cs typeface="Segoe UI Semibold" panose="020B0702040204020203" pitchFamily="34" charset="0"/>
              </a:rPr>
              <a:t>as</a:t>
            </a:r>
            <a:r>
              <a:rPr lang="en-US" sz="2600" dirty="0">
                <a:latin typeface="Segoe UI Semibold" panose="020B0702040204020203" pitchFamily="34" charset="0"/>
                <a:cs typeface="Segoe UI Semibold" panose="020B0702040204020203" pitchFamily="34" charset="0"/>
              </a:rPr>
              <a:t> a light into the world, that whoever believes in Me should not abide in darkness.  (47)  And if anyone hears My words and does not believe, I do not judge him; for I did not come to judge the world but to save the world.  (48)  He who rejects Me, and does not receive My words, has that which judges him— the word that I have spoken will judge him in the last day.  (49)  For I have not spoken on My own </a:t>
            </a:r>
            <a:r>
              <a:rPr lang="en-US" sz="2600" i="1" dirty="0">
                <a:latin typeface="Segoe UI Semibold" panose="020B0702040204020203" pitchFamily="34" charset="0"/>
                <a:cs typeface="Segoe UI Semibold" panose="020B0702040204020203" pitchFamily="34" charset="0"/>
              </a:rPr>
              <a:t>authority;</a:t>
            </a:r>
            <a:r>
              <a:rPr lang="en-US" sz="2600" dirty="0">
                <a:latin typeface="Segoe UI Semibold" panose="020B0702040204020203" pitchFamily="34" charset="0"/>
                <a:cs typeface="Segoe UI Semibold" panose="020B0702040204020203" pitchFamily="34" charset="0"/>
              </a:rPr>
              <a:t> but the Father who sent Me gave Me a command, what I should say and what I should speak.  (50)  And I know that His command is everlasting life. Therefore, whatever I speak, just as the Father has told Me, so I speak</a:t>
            </a:r>
            <a:r>
              <a:rPr lang="en-US" sz="2600" dirty="0" smtClean="0">
                <a:latin typeface="Segoe UI Semibold" panose="020B0702040204020203" pitchFamily="34" charset="0"/>
                <a:cs typeface="Segoe UI Semibold" panose="020B0702040204020203" pitchFamily="34" charset="0"/>
              </a:rPr>
              <a:t>."</a:t>
            </a:r>
            <a:endParaRPr lang="en-US" sz="26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0517521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0" y="241065"/>
            <a:ext cx="8711741" cy="5539978"/>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Hebrews 1:1-4  </a:t>
            </a:r>
            <a:r>
              <a:rPr lang="en-US" sz="2800" dirty="0">
                <a:latin typeface="Segoe UI Semibold" panose="020B0702040204020203" pitchFamily="34" charset="0"/>
                <a:cs typeface="Segoe UI Semibold" panose="020B0702040204020203" pitchFamily="34" charset="0"/>
              </a:rPr>
              <a:t>God, who at various times and in various ways spoke in time past to the fathers by the prophets,  (2)  has in these last days spoken to us by </a:t>
            </a:r>
            <a:r>
              <a:rPr lang="en-US" sz="2800" i="1" dirty="0">
                <a:latin typeface="Segoe UI Semibold" panose="020B0702040204020203" pitchFamily="34" charset="0"/>
                <a:cs typeface="Segoe UI Semibold" panose="020B0702040204020203" pitchFamily="34" charset="0"/>
              </a:rPr>
              <a:t>His</a:t>
            </a:r>
            <a:r>
              <a:rPr lang="en-US" sz="2800" dirty="0">
                <a:latin typeface="Segoe UI Semibold" panose="020B0702040204020203" pitchFamily="34" charset="0"/>
                <a:cs typeface="Segoe UI Semibold" panose="020B0702040204020203" pitchFamily="34" charset="0"/>
              </a:rPr>
              <a:t> Son, whom He has appointed heir of all things, through whom also He made the worlds;  (3)  who being the brightness of </a:t>
            </a:r>
            <a:r>
              <a:rPr lang="en-US" sz="2800" i="1" dirty="0">
                <a:latin typeface="Segoe UI Semibold" panose="020B0702040204020203" pitchFamily="34" charset="0"/>
                <a:cs typeface="Segoe UI Semibold" panose="020B0702040204020203" pitchFamily="34" charset="0"/>
              </a:rPr>
              <a:t>His</a:t>
            </a:r>
            <a:r>
              <a:rPr lang="en-US" sz="2800" dirty="0">
                <a:latin typeface="Segoe UI Semibold" panose="020B0702040204020203" pitchFamily="34" charset="0"/>
                <a:cs typeface="Segoe UI Semibold" panose="020B0702040204020203" pitchFamily="34" charset="0"/>
              </a:rPr>
              <a:t> glory and the express image of His person, and upholding all things by the word of His power, when He had by Himself purged our sins, sat down at the right hand of the Majesty on high,  (4)  having become so much better than the angels, as He has by inheritance obtained a more excellent name than they.</a:t>
            </a:r>
          </a:p>
          <a:p>
            <a:endParaRPr lang="en-US" dirty="0">
              <a:latin typeface="Segoe UI" panose="020B0502040204020203" pitchFamily="34" charset="0"/>
            </a:endParaRPr>
          </a:p>
        </p:txBody>
      </p:sp>
    </p:spTree>
    <p:extLst>
      <p:ext uri="{BB962C8B-B14F-4D97-AF65-F5344CB8AC3E}">
        <p14:creationId xmlns:p14="http://schemas.microsoft.com/office/powerpoint/2010/main" val="158370616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0" y="241065"/>
            <a:ext cx="8711741" cy="353943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Hebrews </a:t>
            </a:r>
            <a:r>
              <a:rPr lang="en-US" sz="2800" b="1" dirty="0">
                <a:latin typeface="Segoe UI Semibold" panose="020B0702040204020203" pitchFamily="34" charset="0"/>
                <a:cs typeface="Segoe UI Semibold" panose="020B0702040204020203" pitchFamily="34" charset="0"/>
              </a:rPr>
              <a:t>2:1-3  </a:t>
            </a:r>
            <a:r>
              <a:rPr lang="en-US" sz="2800" dirty="0">
                <a:latin typeface="Segoe UI Semibold" panose="020B0702040204020203" pitchFamily="34" charset="0"/>
                <a:cs typeface="Segoe UI Semibold" panose="020B0702040204020203" pitchFamily="34" charset="0"/>
              </a:rPr>
              <a:t>Therefore we must give the more earnest heed to the things we have heard, lest we drift away.  (2)  For if the word spoken through angels proved steadfast, and every transgression and disobedience received a just reward,  (3)  how shall we escape if we neglect so great a salvation, which at the first began to be spoken by the Lord, and was confirmed to us by those who heard </a:t>
            </a:r>
            <a:r>
              <a:rPr lang="en-US" sz="2800" i="1" dirty="0">
                <a:latin typeface="Segoe UI Semibold" panose="020B0702040204020203" pitchFamily="34" charset="0"/>
                <a:cs typeface="Segoe UI Semibold" panose="020B0702040204020203" pitchFamily="34" charset="0"/>
              </a:rPr>
              <a:t>Him</a:t>
            </a:r>
            <a:r>
              <a:rPr lang="en-US" sz="2800" i="1" dirty="0" smtClean="0">
                <a:latin typeface="Segoe UI Semibold" panose="020B0702040204020203" pitchFamily="34" charset="0"/>
                <a:cs typeface="Segoe UI Semibold" panose="020B0702040204020203" pitchFamily="34" charset="0"/>
              </a:rPr>
              <a:t>,</a:t>
            </a:r>
            <a:endParaRPr lang="en-US" sz="2800" dirty="0">
              <a:latin typeface="Segoe UI Semibold" panose="020B0702040204020203" pitchFamily="34" charset="0"/>
              <a:cs typeface="Segoe UI Semibold" panose="020B07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235" y="3761815"/>
            <a:ext cx="6845531" cy="2514296"/>
          </a:xfrm>
          <a:prstGeom prst="rect">
            <a:avLst/>
          </a:prstGeom>
          <a:ln>
            <a:noFill/>
          </a:ln>
          <a:effectLst>
            <a:softEdge rad="112500"/>
          </a:effectLst>
        </p:spPr>
      </p:pic>
    </p:spTree>
    <p:extLst>
      <p:ext uri="{BB962C8B-B14F-4D97-AF65-F5344CB8AC3E}">
        <p14:creationId xmlns:p14="http://schemas.microsoft.com/office/powerpoint/2010/main" val="51623987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7" y="223808"/>
            <a:ext cx="8374034" cy="1325563"/>
          </a:xfrm>
        </p:spPr>
        <p:txBody>
          <a:bodyPr>
            <a:normAutofit/>
          </a:bodyPr>
          <a:lstStyle/>
          <a:p>
            <a:r>
              <a:rPr lang="en-US" sz="4800" b="1" dirty="0" smtClean="0">
                <a:solidFill>
                  <a:srgbClr val="C00000"/>
                </a:solidFill>
                <a:effectLst>
                  <a:outerShdw blurRad="38100" dist="38100" dir="2700000" algn="tl">
                    <a:srgbClr val="000000">
                      <a:alpha val="43137"/>
                    </a:srgbClr>
                  </a:outerShdw>
                </a:effectLst>
              </a:rPr>
              <a:t>Introduction</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1" y="1642745"/>
            <a:ext cx="8379229" cy="4351338"/>
          </a:xfrm>
        </p:spPr>
        <p:txBody>
          <a:bodyPr>
            <a:normAutofit/>
          </a:bodyPr>
          <a:lstStyle/>
          <a:p>
            <a:r>
              <a:rPr lang="en-US" dirty="0" smtClean="0"/>
              <a:t>Why do we not have joint activities with other religious groups?</a:t>
            </a:r>
          </a:p>
          <a:p>
            <a:r>
              <a:rPr lang="en-US" dirty="0" smtClean="0"/>
              <a:t>Is Doctrine really important?</a:t>
            </a:r>
          </a:p>
          <a:p>
            <a:pPr lvl="1"/>
            <a:r>
              <a:rPr lang="en-US" dirty="0" smtClean="0">
                <a:solidFill>
                  <a:srgbClr val="C00000"/>
                </a:solidFill>
              </a:rPr>
              <a:t>1 John 2:19</a:t>
            </a:r>
          </a:p>
          <a:p>
            <a:r>
              <a:rPr lang="en-US" dirty="0" smtClean="0"/>
              <a:t>Approximately 45,000 plus so-called “Christian” denominations</a:t>
            </a:r>
          </a:p>
          <a:p>
            <a:pPr lvl="1"/>
            <a:r>
              <a:rPr lang="en-US" dirty="0" smtClean="0">
                <a:solidFill>
                  <a:srgbClr val="C00000"/>
                </a:solidFill>
              </a:rPr>
              <a:t>John 18:37-38</a:t>
            </a:r>
            <a:endParaRPr lang="en-US" dirty="0">
              <a:solidFill>
                <a:srgbClr val="C00000"/>
              </a:solidFill>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04126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19j87EQervM/SwtRrzPgAwI/AAAAAAAAESA/wp-B5xJ8dRc/s1600/jesus+on+the+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77" y="209427"/>
            <a:ext cx="8731905" cy="6158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4071" y="462338"/>
            <a:ext cx="8379229" cy="5822084"/>
          </a:xfrm>
        </p:spPr>
        <p:txBody>
          <a:bodyPr>
            <a:normAutofit/>
          </a:bodyPr>
          <a:lstStyle/>
          <a:p>
            <a:r>
              <a:rPr lang="en-US" sz="4000" dirty="0" smtClean="0">
                <a:solidFill>
                  <a:srgbClr val="FF9900"/>
                </a:solidFill>
              </a:rPr>
              <a:t> FOUR VALUABLE TRUTHS:</a:t>
            </a:r>
          </a:p>
          <a:p>
            <a:pPr lvl="1"/>
            <a:r>
              <a:rPr lang="en-US" sz="3600" dirty="0" smtClean="0">
                <a:solidFill>
                  <a:schemeClr val="bg1"/>
                </a:solidFill>
              </a:rPr>
              <a:t> There is absolute truth and</a:t>
            </a:r>
            <a:br>
              <a:rPr lang="en-US" sz="3600" dirty="0" smtClean="0">
                <a:solidFill>
                  <a:schemeClr val="bg1"/>
                </a:solidFill>
              </a:rPr>
            </a:br>
            <a:r>
              <a:rPr lang="en-US" sz="3600" dirty="0" smtClean="0">
                <a:solidFill>
                  <a:schemeClr val="bg1"/>
                </a:solidFill>
              </a:rPr>
              <a:t> we can know it</a:t>
            </a:r>
          </a:p>
          <a:p>
            <a:pPr lvl="1"/>
            <a:r>
              <a:rPr lang="en-US" sz="3600" dirty="0" smtClean="0">
                <a:solidFill>
                  <a:schemeClr val="bg1"/>
                </a:solidFill>
              </a:rPr>
              <a:t> God requires that man learn</a:t>
            </a:r>
            <a:br>
              <a:rPr lang="en-US" sz="3600" dirty="0" smtClean="0">
                <a:solidFill>
                  <a:schemeClr val="bg1"/>
                </a:solidFill>
              </a:rPr>
            </a:br>
            <a:r>
              <a:rPr lang="en-US" sz="3600" dirty="0" smtClean="0">
                <a:solidFill>
                  <a:schemeClr val="bg1"/>
                </a:solidFill>
              </a:rPr>
              <a:t> His truth</a:t>
            </a:r>
          </a:p>
          <a:p>
            <a:pPr lvl="1"/>
            <a:r>
              <a:rPr lang="en-US" sz="3600" dirty="0" smtClean="0">
                <a:solidFill>
                  <a:schemeClr val="bg1"/>
                </a:solidFill>
              </a:rPr>
              <a:t> God’s truth must mold man’s</a:t>
            </a:r>
            <a:br>
              <a:rPr lang="en-US" sz="3600" dirty="0" smtClean="0">
                <a:solidFill>
                  <a:schemeClr val="bg1"/>
                </a:solidFill>
              </a:rPr>
            </a:br>
            <a:r>
              <a:rPr lang="en-US" sz="3600" dirty="0" smtClean="0">
                <a:solidFill>
                  <a:schemeClr val="bg1"/>
                </a:solidFill>
              </a:rPr>
              <a:t> character and conduct</a:t>
            </a:r>
          </a:p>
          <a:p>
            <a:pPr lvl="1"/>
            <a:r>
              <a:rPr lang="en-US" sz="3600" dirty="0" smtClean="0">
                <a:solidFill>
                  <a:schemeClr val="bg1"/>
                </a:solidFill>
              </a:rPr>
              <a:t> God instructs His people to be</a:t>
            </a:r>
            <a:br>
              <a:rPr lang="en-US" sz="3600" dirty="0" smtClean="0">
                <a:solidFill>
                  <a:schemeClr val="bg1"/>
                </a:solidFill>
              </a:rPr>
            </a:br>
            <a:r>
              <a:rPr lang="en-US" sz="3600" dirty="0" smtClean="0">
                <a:solidFill>
                  <a:schemeClr val="bg1"/>
                </a:solidFill>
              </a:rPr>
              <a:t> unwavering in His doctrine</a:t>
            </a:r>
            <a:endParaRPr lang="en-US" sz="3600" dirty="0">
              <a:solidFill>
                <a:schemeClr val="bg1"/>
              </a:solidFill>
            </a:endParaRPr>
          </a:p>
        </p:txBody>
      </p:sp>
    </p:spTree>
    <p:extLst>
      <p:ext uri="{BB962C8B-B14F-4D97-AF65-F5344CB8AC3E}">
        <p14:creationId xmlns:p14="http://schemas.microsoft.com/office/powerpoint/2010/main" val="26080847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7" y="223808"/>
            <a:ext cx="8374034" cy="1325563"/>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There Is Absolute Truth</a:t>
            </a:r>
            <a:br>
              <a:rPr lang="en-US" sz="4800" b="1" dirty="0" smtClean="0">
                <a:solidFill>
                  <a:srgbClr val="C00000"/>
                </a:solidFill>
                <a:effectLst>
                  <a:outerShdw blurRad="38100" dist="38100" dir="2700000" algn="tl">
                    <a:srgbClr val="000000">
                      <a:alpha val="43137"/>
                    </a:srgbClr>
                  </a:outerShdw>
                </a:effectLst>
              </a:rPr>
            </a:br>
            <a:r>
              <a:rPr lang="en-US" sz="4800" b="1" dirty="0" smtClean="0">
                <a:solidFill>
                  <a:srgbClr val="C00000"/>
                </a:solidFill>
                <a:effectLst>
                  <a:outerShdw blurRad="38100" dist="38100" dir="2700000" algn="tl">
                    <a:srgbClr val="000000">
                      <a:alpha val="43137"/>
                    </a:srgbClr>
                  </a:outerShdw>
                </a:effectLst>
              </a:rPr>
              <a:t>and We Can Know It</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1" y="1642746"/>
            <a:ext cx="8528860" cy="4351338"/>
          </a:xfrm>
        </p:spPr>
        <p:txBody>
          <a:bodyPr>
            <a:normAutofit/>
          </a:bodyPr>
          <a:lstStyle/>
          <a:p>
            <a:r>
              <a:rPr lang="en-US" dirty="0" smtClean="0"/>
              <a:t>Jesus declared that we can know truth</a:t>
            </a:r>
          </a:p>
          <a:p>
            <a:pPr lvl="1"/>
            <a:r>
              <a:rPr lang="en-US" dirty="0" smtClean="0">
                <a:solidFill>
                  <a:srgbClr val="C00000"/>
                </a:solidFill>
              </a:rPr>
              <a:t>John 8:32</a:t>
            </a:r>
          </a:p>
          <a:p>
            <a:r>
              <a:rPr lang="en-US" dirty="0" smtClean="0"/>
              <a:t>Jesus declared His</a:t>
            </a:r>
            <a:br>
              <a:rPr lang="en-US" dirty="0" smtClean="0"/>
            </a:br>
            <a:r>
              <a:rPr lang="en-US" dirty="0" smtClean="0"/>
              <a:t>words were truth</a:t>
            </a:r>
          </a:p>
          <a:p>
            <a:pPr lvl="1"/>
            <a:r>
              <a:rPr lang="en-US" dirty="0" smtClean="0">
                <a:solidFill>
                  <a:srgbClr val="C00000"/>
                </a:solidFill>
              </a:rPr>
              <a:t>John 17:17</a:t>
            </a:r>
            <a:endParaRPr lang="en-US" dirty="0">
              <a:solidFill>
                <a:srgbClr val="C00000"/>
              </a:solidFill>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74071" y="5486400"/>
            <a:ext cx="8379230" cy="6905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endParaRPr>
          </a:p>
        </p:txBody>
      </p:sp>
      <p:sp>
        <p:nvSpPr>
          <p:cNvPr id="6" name="TextBox 5"/>
          <p:cNvSpPr txBox="1"/>
          <p:nvPr/>
        </p:nvSpPr>
        <p:spPr>
          <a:xfrm>
            <a:off x="374071" y="5611090"/>
            <a:ext cx="8379230" cy="430887"/>
          </a:xfrm>
          <a:prstGeom prst="rect">
            <a:avLst/>
          </a:prstGeom>
          <a:noFill/>
        </p:spPr>
        <p:txBody>
          <a:bodyPr wrap="square" rtlCol="0">
            <a:spAutoFit/>
          </a:bodyPr>
          <a:lstStyle/>
          <a:p>
            <a:pPr algn="ctr"/>
            <a:r>
              <a:rPr lang="en-US" sz="2200" dirty="0" smtClean="0">
                <a:solidFill>
                  <a:schemeClr val="bg1"/>
                </a:solidFill>
                <a:latin typeface="Segoe UI" panose="020B0502040204020203" pitchFamily="34" charset="0"/>
              </a:rPr>
              <a:t>The word of truth must be applied before sanctification can occur</a:t>
            </a:r>
            <a:endParaRPr lang="en-US" sz="2200" dirty="0">
              <a:solidFill>
                <a:schemeClr val="bg1"/>
              </a:solidFill>
              <a:latin typeface="Segoe UI" panose="020B0502040204020203"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376" y="2244436"/>
            <a:ext cx="4197926" cy="3148589"/>
          </a:xfrm>
          <a:prstGeom prst="rect">
            <a:avLst/>
          </a:prstGeom>
          <a:ln>
            <a:noFill/>
          </a:ln>
          <a:effectLst>
            <a:softEdge rad="112500"/>
          </a:effectLst>
        </p:spPr>
      </p:pic>
    </p:spTree>
    <p:extLst>
      <p:ext uri="{BB962C8B-B14F-4D97-AF65-F5344CB8AC3E}">
        <p14:creationId xmlns:p14="http://schemas.microsoft.com/office/powerpoint/2010/main" val="1749898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7" y="223808"/>
            <a:ext cx="8374034" cy="1325563"/>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There Is Absolute Truth</a:t>
            </a:r>
            <a:br>
              <a:rPr lang="en-US" sz="4800" b="1" dirty="0" smtClean="0">
                <a:solidFill>
                  <a:srgbClr val="C00000"/>
                </a:solidFill>
                <a:effectLst>
                  <a:outerShdw blurRad="38100" dist="38100" dir="2700000" algn="tl">
                    <a:srgbClr val="000000">
                      <a:alpha val="43137"/>
                    </a:srgbClr>
                  </a:outerShdw>
                </a:effectLst>
              </a:rPr>
            </a:br>
            <a:r>
              <a:rPr lang="en-US" sz="4800" b="1" dirty="0" smtClean="0">
                <a:solidFill>
                  <a:srgbClr val="C00000"/>
                </a:solidFill>
                <a:effectLst>
                  <a:outerShdw blurRad="38100" dist="38100" dir="2700000" algn="tl">
                    <a:srgbClr val="000000">
                      <a:alpha val="43137"/>
                    </a:srgbClr>
                  </a:outerShdw>
                </a:effectLst>
              </a:rPr>
              <a:t>and We Can Know It</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0" y="1659370"/>
            <a:ext cx="8587049" cy="4351338"/>
          </a:xfrm>
        </p:spPr>
        <p:txBody>
          <a:bodyPr>
            <a:normAutofit/>
          </a:bodyPr>
          <a:lstStyle/>
          <a:p>
            <a:r>
              <a:rPr lang="en-US" dirty="0" smtClean="0"/>
              <a:t>Jesus affirmed His words are</a:t>
            </a:r>
            <a:br>
              <a:rPr lang="en-US" dirty="0" smtClean="0"/>
            </a:br>
            <a:r>
              <a:rPr lang="en-US" dirty="0" smtClean="0"/>
              <a:t>from God</a:t>
            </a:r>
          </a:p>
          <a:p>
            <a:pPr lvl="1"/>
            <a:r>
              <a:rPr lang="en-US" dirty="0" smtClean="0">
                <a:solidFill>
                  <a:srgbClr val="C00000"/>
                </a:solidFill>
              </a:rPr>
              <a:t>John 8:45; John 12:49</a:t>
            </a:r>
          </a:p>
          <a:p>
            <a:pPr lvl="1"/>
            <a:r>
              <a:rPr lang="en-US" dirty="0" smtClean="0">
                <a:solidFill>
                  <a:srgbClr val="C00000"/>
                </a:solidFill>
              </a:rPr>
              <a:t>1 Peter 4:11; John 16:13-15</a:t>
            </a:r>
          </a:p>
          <a:p>
            <a:r>
              <a:rPr lang="en-US" dirty="0" smtClean="0"/>
              <a:t>Truth is of God – revealed to man</a:t>
            </a:r>
          </a:p>
          <a:p>
            <a:pPr lvl="1"/>
            <a:r>
              <a:rPr lang="en-US" dirty="0" smtClean="0">
                <a:solidFill>
                  <a:srgbClr val="C00000"/>
                </a:solidFill>
              </a:rPr>
              <a:t>Psalms 119:160</a:t>
            </a:r>
          </a:p>
          <a:p>
            <a:pPr lvl="1"/>
            <a:r>
              <a:rPr lang="en-US" dirty="0" smtClean="0">
                <a:solidFill>
                  <a:srgbClr val="C00000"/>
                </a:solidFill>
              </a:rPr>
              <a:t>Romans 1:18, 25</a:t>
            </a:r>
          </a:p>
          <a:p>
            <a:pPr lvl="1"/>
            <a:r>
              <a:rPr lang="en-US" dirty="0" smtClean="0">
                <a:solidFill>
                  <a:srgbClr val="C00000"/>
                </a:solidFill>
              </a:rPr>
              <a:t>Jeremiah 5:3</a:t>
            </a:r>
            <a:endParaRPr lang="en-US" dirty="0">
              <a:solidFill>
                <a:srgbClr val="C00000"/>
              </a:solidFill>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3113" y="4264429"/>
            <a:ext cx="4713316" cy="2011679"/>
          </a:xfrm>
          <a:prstGeom prst="rect">
            <a:avLst/>
          </a:prstGeom>
          <a:ln>
            <a:noFill/>
          </a:ln>
          <a:effectLst>
            <a:softEdge rad="112500"/>
          </a:effectLst>
        </p:spPr>
      </p:pic>
    </p:spTree>
    <p:extLst>
      <p:ext uri="{BB962C8B-B14F-4D97-AF65-F5344CB8AC3E}">
        <p14:creationId xmlns:p14="http://schemas.microsoft.com/office/powerpoint/2010/main" val="41381988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7" y="223808"/>
            <a:ext cx="8374034" cy="1325563"/>
          </a:xfrm>
        </p:spPr>
        <p:txBody>
          <a:bodyPr>
            <a:normAutofit fontScale="90000"/>
          </a:bodyPr>
          <a:lstStyle/>
          <a:p>
            <a:r>
              <a:rPr lang="en-US" sz="4800" b="1" dirty="0" smtClean="0">
                <a:solidFill>
                  <a:srgbClr val="C00000"/>
                </a:solidFill>
                <a:effectLst>
                  <a:outerShdw blurRad="38100" dist="38100" dir="2700000" algn="tl">
                    <a:srgbClr val="000000">
                      <a:alpha val="43137"/>
                    </a:srgbClr>
                  </a:outerShdw>
                </a:effectLst>
              </a:rPr>
              <a:t>God Requires That Man</a:t>
            </a:r>
            <a:br>
              <a:rPr lang="en-US" sz="4800" b="1" dirty="0" smtClean="0">
                <a:solidFill>
                  <a:srgbClr val="C00000"/>
                </a:solidFill>
                <a:effectLst>
                  <a:outerShdw blurRad="38100" dist="38100" dir="2700000" algn="tl">
                    <a:srgbClr val="000000">
                      <a:alpha val="43137"/>
                    </a:srgbClr>
                  </a:outerShdw>
                </a:effectLst>
              </a:rPr>
            </a:br>
            <a:r>
              <a:rPr lang="en-US" sz="4800" b="1" dirty="0" smtClean="0">
                <a:solidFill>
                  <a:srgbClr val="C00000"/>
                </a:solidFill>
                <a:effectLst>
                  <a:outerShdw blurRad="38100" dist="38100" dir="2700000" algn="tl">
                    <a:srgbClr val="000000">
                      <a:alpha val="43137"/>
                    </a:srgbClr>
                  </a:outerShdw>
                </a:effectLst>
              </a:rPr>
              <a:t>Learn His Truth</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4071" y="1642738"/>
            <a:ext cx="8528860" cy="4733124"/>
          </a:xfrm>
        </p:spPr>
        <p:txBody>
          <a:bodyPr>
            <a:normAutofit/>
          </a:bodyPr>
          <a:lstStyle/>
          <a:p>
            <a:r>
              <a:rPr lang="en-US" dirty="0" smtClean="0"/>
              <a:t>Knowing the truth is essential</a:t>
            </a:r>
            <a:br>
              <a:rPr lang="en-US" dirty="0" smtClean="0"/>
            </a:br>
            <a:r>
              <a:rPr lang="en-US" dirty="0" smtClean="0"/>
              <a:t>to salvation</a:t>
            </a:r>
          </a:p>
          <a:p>
            <a:pPr lvl="1"/>
            <a:r>
              <a:rPr lang="en-US" dirty="0" smtClean="0">
                <a:solidFill>
                  <a:srgbClr val="C00000"/>
                </a:solidFill>
              </a:rPr>
              <a:t>1 Timothy 2:3-4</a:t>
            </a:r>
          </a:p>
          <a:p>
            <a:pPr lvl="1"/>
            <a:r>
              <a:rPr lang="en-US" dirty="0" smtClean="0">
                <a:solidFill>
                  <a:srgbClr val="C00000"/>
                </a:solidFill>
              </a:rPr>
              <a:t>Ephesians 2:8-9</a:t>
            </a:r>
          </a:p>
          <a:p>
            <a:pPr lvl="1"/>
            <a:r>
              <a:rPr lang="en-US" dirty="0" smtClean="0">
                <a:solidFill>
                  <a:srgbClr val="C00000"/>
                </a:solidFill>
              </a:rPr>
              <a:t>Galatians 3:26</a:t>
            </a:r>
          </a:p>
          <a:p>
            <a:pPr lvl="1"/>
            <a:r>
              <a:rPr lang="en-US" dirty="0" smtClean="0">
                <a:solidFill>
                  <a:srgbClr val="C00000"/>
                </a:solidFill>
              </a:rPr>
              <a:t>Hebrews 11:6</a:t>
            </a:r>
          </a:p>
          <a:p>
            <a:pPr lvl="1"/>
            <a:r>
              <a:rPr lang="en-US" dirty="0" smtClean="0">
                <a:solidFill>
                  <a:srgbClr val="C00000"/>
                </a:solidFill>
              </a:rPr>
              <a:t>Romans 10:14, 17</a:t>
            </a:r>
          </a:p>
          <a:p>
            <a:pPr lvl="1"/>
            <a:r>
              <a:rPr lang="en-US" dirty="0" smtClean="0">
                <a:solidFill>
                  <a:srgbClr val="C00000"/>
                </a:solidFill>
              </a:rPr>
              <a:t>Romans 6:17-18</a:t>
            </a:r>
            <a:endParaRPr lang="en-US" dirty="0">
              <a:solidFill>
                <a:srgbClr val="C00000"/>
              </a:solidFill>
            </a:endParaRPr>
          </a:p>
        </p:txBody>
      </p:sp>
      <p:cxnSp>
        <p:nvCxnSpPr>
          <p:cNvPr id="5" name="Straight Connector 4"/>
          <p:cNvCxnSpPr/>
          <p:nvPr/>
        </p:nvCxnSpPr>
        <p:spPr>
          <a:xfrm>
            <a:off x="374072" y="1537855"/>
            <a:ext cx="8379229" cy="24938"/>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374" y="2227812"/>
            <a:ext cx="4268239" cy="4059468"/>
          </a:xfrm>
          <a:prstGeom prst="rect">
            <a:avLst/>
          </a:prstGeom>
          <a:ln>
            <a:noFill/>
          </a:ln>
          <a:effectLst>
            <a:softEdge rad="112500"/>
          </a:effectLst>
        </p:spPr>
      </p:pic>
    </p:spTree>
    <p:extLst>
      <p:ext uri="{BB962C8B-B14F-4D97-AF65-F5344CB8AC3E}">
        <p14:creationId xmlns:p14="http://schemas.microsoft.com/office/powerpoint/2010/main" val="62416087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theme/theme1.xml><?xml version="1.0" encoding="utf-8"?>
<a:theme xmlns:a="http://schemas.openxmlformats.org/drawingml/2006/main" name="Richard Thetford - Segoe Nor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chard Thetford - Segoe Normal" id="{90358AA5-BC92-4AC4-BB21-FD0725A01B5D}" vid="{21276DC5-61B9-43D9-92EF-A4F98288C1F7}"/>
    </a:ext>
  </a:extLst>
</a:theme>
</file>

<file path=docProps/app.xml><?xml version="1.0" encoding="utf-8"?>
<Properties xmlns="http://schemas.openxmlformats.org/officeDocument/2006/extended-properties" xmlns:vt="http://schemas.openxmlformats.org/officeDocument/2006/docPropsVTypes">
  <Template>Richard Thetford - Segoe Normal</Template>
  <TotalTime>229</TotalTime>
  <Words>658</Words>
  <Application>Microsoft Office PowerPoint</Application>
  <PresentationFormat>On-screen Show (4:3)</PresentationFormat>
  <Paragraphs>79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 Light</vt:lpstr>
      <vt:lpstr>Segoe UI</vt:lpstr>
      <vt:lpstr>Segoe UI Semibold</vt:lpstr>
      <vt:lpstr>Richard Thetford - Segoe Normal</vt:lpstr>
      <vt:lpstr>PowerPoint Presentation</vt:lpstr>
      <vt:lpstr>PowerPoint Presentation</vt:lpstr>
      <vt:lpstr>PowerPoint Presentation</vt:lpstr>
      <vt:lpstr>PowerPoint Presentation</vt:lpstr>
      <vt:lpstr>Introduction</vt:lpstr>
      <vt:lpstr>PowerPoint Presentation</vt:lpstr>
      <vt:lpstr>There Is Absolute Truth and We Can Know It</vt:lpstr>
      <vt:lpstr>There Is Absolute Truth and We Can Know It</vt:lpstr>
      <vt:lpstr>God Requires That Man Learn His Truth</vt:lpstr>
      <vt:lpstr>God Requires That Man Learn His Truth</vt:lpstr>
      <vt:lpstr>God Requires That Man Learn His Truth</vt:lpstr>
      <vt:lpstr>God’s Truth Must Mold Man’s Character and Conduct</vt:lpstr>
      <vt:lpstr>God’s Truth Must Mold Man’s Character and Conduct</vt:lpstr>
      <vt:lpstr>God Instructs That His People Be Unwavering in Doctrine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Thetford</dc:creator>
  <cp:lastModifiedBy>Richard Thetford</cp:lastModifiedBy>
  <cp:revision>21</cp:revision>
  <dcterms:created xsi:type="dcterms:W3CDTF">2015-10-29T21:47:40Z</dcterms:created>
  <dcterms:modified xsi:type="dcterms:W3CDTF">2016-02-13T22:41:51Z</dcterms:modified>
</cp:coreProperties>
</file>