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8" r:id="rId6"/>
    <p:sldId id="269" r:id="rId7"/>
    <p:sldId id="270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03350"/>
    <a:srgbClr val="0C4360"/>
    <a:srgbClr val="1B6872"/>
    <a:srgbClr val="63B7C6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457B-CDAE-4DEB-AEC8-C82DE2312E37}" type="datetimeFigureOut">
              <a:rPr lang="en-US" smtClean="0"/>
              <a:t>4/4/2021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430A-4AA4-45C8-AC23-CD6B61C41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B78EA-28CE-41D8-9043-90E391E5F567}" type="datetimeFigureOut">
              <a:rPr lang="en-US" noProof="0" smtClean="0"/>
              <a:t>4/4/2021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4D747-9380-41EE-9946-EC9EC0CA5D1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9" name="Right Triangle 18">
                <a:extLst>
                  <a:ext uri="{FF2B5EF4-FFF2-40B4-BE49-F238E27FC236}">
                    <a16:creationId xmlns:a16="http://schemas.microsoft.com/office/drawing/2014/main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1" name="Freeform: Shape 12">
              <a:extLst>
                <a:ext uri="{FF2B5EF4-FFF2-40B4-BE49-F238E27FC236}">
                  <a16:creationId xmlns:a16="http://schemas.microsoft.com/office/drawing/2014/main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4" name="Freeform: Shape 12">
                <a:extLst>
                  <a:ext uri="{FF2B5EF4-FFF2-40B4-BE49-F238E27FC236}">
                    <a16:creationId xmlns:a16="http://schemas.microsoft.com/office/drawing/2014/main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E796BFF-6E5F-4DE7-B193-F501FC094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365" y="1517715"/>
            <a:ext cx="5184437" cy="4659248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78622754-CA4D-4C27-A37F-B26E7B4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163" y="1517715"/>
            <a:ext cx="5184437" cy="465924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atego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3 Sec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015C605-1D30-48BC-A0D6-3B11AF56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0" y="1444649"/>
            <a:ext cx="7694310" cy="457907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0" name="Freeform: Shape 17">
            <a:extLst>
              <a:ext uri="{FF2B5EF4-FFF2-40B4-BE49-F238E27FC236}">
                <a16:creationId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Freeform: Shape 7">
            <a:extLst>
              <a:ext uri="{FF2B5EF4-FFF2-40B4-BE49-F238E27FC236}">
                <a16:creationId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Freeform: Shape 23">
            <a:extLst>
              <a:ext uri="{FF2B5EF4-FFF2-40B4-BE49-F238E27FC236}">
                <a16:creationId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lt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/>
              <a:t>Click to edit Master text styles</a:t>
            </a:r>
          </a:p>
        </p:txBody>
      </p:sp>
      <p:sp>
        <p:nvSpPr>
          <p:cNvPr id="35" name="Slide Number Placeholder 4">
            <a:extLst>
              <a:ext uri="{FF2B5EF4-FFF2-40B4-BE49-F238E27FC236}">
                <a16:creationId xmlns:a16="http://schemas.microsoft.com/office/drawing/2014/main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400" noProof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Quote</a:t>
            </a:r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0C167E-2626-40DB-AACF-D02543E29B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09700" y="1749570"/>
            <a:ext cx="9372600" cy="33588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47448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103A49C-32FF-49E6-86F3-FC2E1951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65" y="1825625"/>
            <a:ext cx="11215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FA80A70-18DE-4DB9-9982-BA75BE54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5157787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2801C0EF-C078-44B0-AD01-4850E9A6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0812" y="1681163"/>
            <a:ext cx="5157788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7C9DED91-45F6-4308-A085-1EFACA64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500" y="2505075"/>
            <a:ext cx="5157787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0574B5E7-B666-439B-9278-67BE1EA6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5412" y="2505075"/>
            <a:ext cx="5183188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D6C4-4840-40CC-AC84-17E24B3B7BD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17">
            <a:extLst>
              <a:ext uri="{FF2B5EF4-FFF2-40B4-BE49-F238E27FC236}">
                <a16:creationId xmlns:a16="http://schemas.microsoft.com/office/drawing/2014/main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noProof="0" dirty="0">
                <a:latin typeface="+mj-lt"/>
              </a:rPr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reeform: Shape 15">
              <a:extLst>
                <a:ext uri="{FF2B5EF4-FFF2-40B4-BE49-F238E27FC236}">
                  <a16:creationId xmlns:a16="http://schemas.microsoft.com/office/drawing/2014/main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Freeform: Shape 16">
              <a:extLst>
                <a:ext uri="{FF2B5EF4-FFF2-40B4-BE49-F238E27FC236}">
                  <a16:creationId xmlns:a16="http://schemas.microsoft.com/office/drawing/2014/main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ctangle: Single Corner Snipped 18">
              <a:extLst>
                <a:ext uri="{FF2B5EF4-FFF2-40B4-BE49-F238E27FC236}">
                  <a16:creationId xmlns:a16="http://schemas.microsoft.com/office/drawing/2014/main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17" name="Rectangle: Single Corner Snipped 2">
              <a:extLst>
                <a:ext uri="{FF2B5EF4-FFF2-40B4-BE49-F238E27FC236}">
                  <a16:creationId xmlns:a16="http://schemas.microsoft.com/office/drawing/2014/main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8" name="Freeform: Shape 23">
            <a:extLst>
              <a:ext uri="{FF2B5EF4-FFF2-40B4-BE49-F238E27FC236}">
                <a16:creationId xmlns:a16="http://schemas.microsoft.com/office/drawing/2014/main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7" r:id="rId7"/>
    <p:sldLayoutId id="2147483674" r:id="rId8"/>
    <p:sldLayoutId id="2147483665" r:id="rId9"/>
    <p:sldLayoutId id="2147483673" r:id="rId10"/>
    <p:sldLayoutId id="2147483662" r:id="rId11"/>
    <p:sldLayoutId id="2147483663" r:id="rId12"/>
    <p:sldLayoutId id="2147483664" r:id="rId13"/>
    <p:sldLayoutId id="2147483675" r:id="rId14"/>
    <p:sldLayoutId id="2147483676" r:id="rId15"/>
    <p:sldLayoutId id="2147483672" r:id="rId16"/>
    <p:sldLayoutId id="2147483667" r:id="rId17"/>
    <p:sldLayoutId id="2147483668" r:id="rId18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>
                <a:latin typeface="Calibri" panose="020F0502020204030204" pitchFamily="34" charset="0"/>
                <a:ea typeface="Source Sans Pro Black" panose="020B0803030403020204" pitchFamily="34" charset="0"/>
              </a:rPr>
              <a:t>King Jehoiakim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4F1B2E-970C-454B-A2D9-34E118BCC55D}"/>
              </a:ext>
            </a:extLst>
          </p:cNvPr>
          <p:cNvSpPr txBox="1"/>
          <p:nvPr/>
        </p:nvSpPr>
        <p:spPr>
          <a:xfrm>
            <a:off x="0" y="6559420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Source Sans Pro" panose="020B0503030403020204" pitchFamily="34" charset="0"/>
              </a:rPr>
              <a:t>Richard Thetford								                                              www.thetfordcountry.com</a:t>
            </a:r>
          </a:p>
        </p:txBody>
      </p:sp>
      <p:pic>
        <p:nvPicPr>
          <p:cNvPr id="6" name="Picture 5" descr="A group of people in a room&#10;&#10;Description automatically generated">
            <a:extLst>
              <a:ext uri="{FF2B5EF4-FFF2-40B4-BE49-F238E27FC236}">
                <a16:creationId xmlns:a16="http://schemas.microsoft.com/office/drawing/2014/main" id="{277E4191-D798-4030-B6EE-EF2747F857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0044" y="68518"/>
            <a:ext cx="2793401" cy="33604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4F2C9CF-8687-477C-9BE7-C1368A3FD558}"/>
              </a:ext>
            </a:extLst>
          </p:cNvPr>
          <p:cNvSpPr txBox="1"/>
          <p:nvPr/>
        </p:nvSpPr>
        <p:spPr>
          <a:xfrm>
            <a:off x="2761488" y="3750203"/>
            <a:ext cx="4627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ea typeface="Source Sans Pro Semibold" panose="020B0603030403020204" pitchFamily="34" charset="0"/>
              </a:rPr>
              <a:t>2 Kings 23:36-37</a:t>
            </a:r>
          </a:p>
        </p:txBody>
      </p:sp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542925"/>
            <a:ext cx="11406673" cy="1200329"/>
          </a:xfrm>
        </p:spPr>
        <p:txBody>
          <a:bodyPr/>
          <a:lstStyle/>
          <a:p>
            <a:r>
              <a:rPr lang="en-US" sz="4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Source Sans Pro" panose="020B0503030403020204" pitchFamily="34" charset="0"/>
              </a:rPr>
              <a:t>Characteristics</a:t>
            </a:r>
            <a:br>
              <a:rPr lang="en-US" sz="4000" dirty="0">
                <a:latin typeface="Calibri" panose="020F0502020204030204" pitchFamily="34" charset="0"/>
                <a:ea typeface="Source Sans Pro" panose="020B0503030403020204" pitchFamily="34" charset="0"/>
              </a:rPr>
            </a:br>
            <a:r>
              <a:rPr lang="en-US" sz="4000" dirty="0">
                <a:latin typeface="Calibri" panose="020F0502020204030204" pitchFamily="34" charset="0"/>
                <a:ea typeface="Source Sans Pro" panose="020B0503030403020204" pitchFamily="34" charset="0"/>
              </a:rPr>
              <a:t>of Jehoiakim’s Reign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1927" y="2211353"/>
            <a:ext cx="8425542" cy="3479281"/>
          </a:xfrm>
        </p:spPr>
        <p:txBody>
          <a:bodyPr/>
          <a:lstStyle/>
          <a:p>
            <a:r>
              <a:rPr lang="en-US" sz="3200" b="1" dirty="0">
                <a:latin typeface="Calibri" panose="020F0502020204030204" pitchFamily="34" charset="0"/>
                <a:ea typeface="Source Sans Pro" panose="020B0503030403020204" pitchFamily="34" charset="0"/>
              </a:rPr>
              <a:t>Extortion, oppression, dishonesty, injustice</a:t>
            </a:r>
          </a:p>
          <a:p>
            <a:pPr lvl="1"/>
            <a:r>
              <a:rPr lang="en-US" sz="3000" dirty="0">
                <a:latin typeface="Calibri" panose="020F0502020204030204" pitchFamily="34" charset="0"/>
                <a:ea typeface="Source Sans Pro" panose="020B0503030403020204" pitchFamily="34" charset="0"/>
              </a:rPr>
              <a:t>Jeremiah 22:13-17</a:t>
            </a:r>
          </a:p>
          <a:p>
            <a:pPr lvl="1"/>
            <a:r>
              <a:rPr lang="en-US" sz="3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Source Sans Pro Semibold" panose="020B0603030403020204" pitchFamily="34" charset="0"/>
              </a:rPr>
              <a:t>Our responsibility</a:t>
            </a:r>
          </a:p>
          <a:p>
            <a:pPr lvl="2"/>
            <a:r>
              <a:rPr lang="en-US" sz="2800" dirty="0">
                <a:latin typeface="Calibri" panose="020F0502020204030204" pitchFamily="34" charset="0"/>
                <a:ea typeface="Source Sans Pro" panose="020B0503030403020204" pitchFamily="34" charset="0"/>
              </a:rPr>
              <a:t>James 1:27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53DB7D-98C8-43EB-B62A-F096399D09BE}"/>
              </a:ext>
            </a:extLst>
          </p:cNvPr>
          <p:cNvSpPr txBox="1"/>
          <p:nvPr/>
        </p:nvSpPr>
        <p:spPr>
          <a:xfrm>
            <a:off x="0" y="6559420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Source Sans Pro" panose="020B0503030403020204" pitchFamily="34" charset="0"/>
              </a:rPr>
              <a:t>Richard Thetford								                                              www.thetfordcountry.com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9E0DEF9-C346-4F41-A335-456D65137960}"/>
              </a:ext>
            </a:extLst>
          </p:cNvPr>
          <p:cNvCxnSpPr/>
          <p:nvPr/>
        </p:nvCxnSpPr>
        <p:spPr>
          <a:xfrm>
            <a:off x="382555" y="1940767"/>
            <a:ext cx="7539135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1A38403E-4269-4C44-A6E8-0E2FF2834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351" y="2959261"/>
            <a:ext cx="4573167" cy="3429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33486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542925"/>
            <a:ext cx="11406673" cy="1200329"/>
          </a:xfrm>
        </p:spPr>
        <p:txBody>
          <a:bodyPr/>
          <a:lstStyle/>
          <a:p>
            <a:r>
              <a:rPr lang="en-US" sz="4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Source Sans Pro" panose="020B0503030403020204" pitchFamily="34" charset="0"/>
              </a:rPr>
              <a:t>Characteristics</a:t>
            </a:r>
            <a:br>
              <a:rPr lang="en-US" sz="4000" dirty="0">
                <a:latin typeface="Calibri" panose="020F0502020204030204" pitchFamily="34" charset="0"/>
                <a:ea typeface="Source Sans Pro" panose="020B0503030403020204" pitchFamily="34" charset="0"/>
              </a:rPr>
            </a:br>
            <a:r>
              <a:rPr lang="en-US" sz="4000" dirty="0">
                <a:latin typeface="Calibri" panose="020F0502020204030204" pitchFamily="34" charset="0"/>
                <a:ea typeface="Source Sans Pro" panose="020B0503030403020204" pitchFamily="34" charset="0"/>
              </a:rPr>
              <a:t>of Jehoiakim’s Reign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1927" y="2211353"/>
            <a:ext cx="8425542" cy="3479281"/>
          </a:xfrm>
        </p:spPr>
        <p:txBody>
          <a:bodyPr/>
          <a:lstStyle/>
          <a:p>
            <a:r>
              <a:rPr lang="en-US" sz="3200" b="1" dirty="0">
                <a:latin typeface="Calibri" panose="020F0502020204030204" pitchFamily="34" charset="0"/>
                <a:ea typeface="Source Sans Pro" panose="020B0503030403020204" pitchFamily="34" charset="0"/>
              </a:rPr>
              <a:t>Threatening and killing prophets</a:t>
            </a:r>
          </a:p>
          <a:p>
            <a:pPr lvl="1"/>
            <a:r>
              <a:rPr lang="en-US" sz="3000" dirty="0">
                <a:latin typeface="Calibri" panose="020F0502020204030204" pitchFamily="34" charset="0"/>
                <a:ea typeface="Source Sans Pro" panose="020B0503030403020204" pitchFamily="34" charset="0"/>
              </a:rPr>
              <a:t>Jeremiah 26:2-5, 12-15</a:t>
            </a:r>
          </a:p>
          <a:p>
            <a:pPr lvl="1"/>
            <a:r>
              <a:rPr lang="en-US" sz="3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Source Sans Pro Semibold" panose="020B0603030403020204" pitchFamily="34" charset="0"/>
              </a:rPr>
              <a:t>Our responsibility</a:t>
            </a:r>
          </a:p>
          <a:p>
            <a:pPr lvl="2"/>
            <a:r>
              <a:rPr lang="en-US" sz="2800" dirty="0">
                <a:latin typeface="Calibri" panose="020F0502020204030204" pitchFamily="34" charset="0"/>
                <a:ea typeface="Source Sans Pro" panose="020B0503030403020204" pitchFamily="34" charset="0"/>
              </a:rPr>
              <a:t>Galatians 4:16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53DB7D-98C8-43EB-B62A-F096399D09BE}"/>
              </a:ext>
            </a:extLst>
          </p:cNvPr>
          <p:cNvSpPr txBox="1"/>
          <p:nvPr/>
        </p:nvSpPr>
        <p:spPr>
          <a:xfrm>
            <a:off x="0" y="6559420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Source Sans Pro" panose="020B0503030403020204" pitchFamily="34" charset="0"/>
              </a:rPr>
              <a:t>Richard Thetford								                                              www.thetfordcountry.com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9E0DEF9-C346-4F41-A335-456D65137960}"/>
              </a:ext>
            </a:extLst>
          </p:cNvPr>
          <p:cNvCxnSpPr/>
          <p:nvPr/>
        </p:nvCxnSpPr>
        <p:spPr>
          <a:xfrm>
            <a:off x="382555" y="1940767"/>
            <a:ext cx="7539135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5F2C6502-66AC-471D-BA1D-E1164E0AB1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4351" y="2959261"/>
            <a:ext cx="4573167" cy="3429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765467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27" y="542925"/>
            <a:ext cx="11406673" cy="1200329"/>
          </a:xfrm>
        </p:spPr>
        <p:txBody>
          <a:bodyPr/>
          <a:lstStyle/>
          <a:p>
            <a:r>
              <a:rPr lang="en-US" sz="4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Source Sans Pro" panose="020B0503030403020204" pitchFamily="34" charset="0"/>
              </a:rPr>
              <a:t>Characteristics</a:t>
            </a:r>
            <a:br>
              <a:rPr lang="en-US" sz="4000" dirty="0">
                <a:latin typeface="Calibri" panose="020F0502020204030204" pitchFamily="34" charset="0"/>
                <a:ea typeface="Source Sans Pro" panose="020B0503030403020204" pitchFamily="34" charset="0"/>
              </a:rPr>
            </a:br>
            <a:r>
              <a:rPr lang="en-US" sz="4000" dirty="0">
                <a:latin typeface="Calibri" panose="020F0502020204030204" pitchFamily="34" charset="0"/>
                <a:ea typeface="Source Sans Pro" panose="020B0503030403020204" pitchFamily="34" charset="0"/>
              </a:rPr>
              <a:t>of Jehoiakim’s Reign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1927" y="2211353"/>
            <a:ext cx="8425542" cy="3479281"/>
          </a:xfrm>
        </p:spPr>
        <p:txBody>
          <a:bodyPr/>
          <a:lstStyle/>
          <a:p>
            <a:r>
              <a:rPr lang="en-US" sz="3200" b="1" dirty="0">
                <a:latin typeface="Calibri" panose="020F0502020204030204" pitchFamily="34" charset="0"/>
                <a:ea typeface="Source Sans Pro" panose="020B0503030403020204" pitchFamily="34" charset="0"/>
              </a:rPr>
              <a:t>Disregard for God’s Word</a:t>
            </a:r>
          </a:p>
          <a:p>
            <a:pPr lvl="1"/>
            <a:r>
              <a:rPr lang="en-US" sz="3000" dirty="0">
                <a:latin typeface="Calibri" panose="020F0502020204030204" pitchFamily="34" charset="0"/>
                <a:ea typeface="Source Sans Pro" panose="020B0503030403020204" pitchFamily="34" charset="0"/>
              </a:rPr>
              <a:t>Jeremiah 36:2-6, 21-23, 27-32</a:t>
            </a:r>
          </a:p>
          <a:p>
            <a:pPr lvl="1"/>
            <a:r>
              <a:rPr lang="en-US" sz="3000" dirty="0">
                <a:solidFill>
                  <a:schemeClr val="accent5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Source Sans Pro Semibold" panose="020B0603030403020204" pitchFamily="34" charset="0"/>
              </a:rPr>
              <a:t>Our responsibility</a:t>
            </a:r>
          </a:p>
          <a:p>
            <a:pPr lvl="2"/>
            <a:r>
              <a:rPr lang="en-US" sz="2800" dirty="0">
                <a:latin typeface="Calibri" panose="020F0502020204030204" pitchFamily="34" charset="0"/>
                <a:ea typeface="Source Sans Pro" panose="020B0503030403020204" pitchFamily="34" charset="0"/>
              </a:rPr>
              <a:t>John 17:17; Revelation 22:18-19</a:t>
            </a:r>
          </a:p>
          <a:p>
            <a:pPr lvl="2"/>
            <a:r>
              <a:rPr lang="en-US" sz="2800" dirty="0">
                <a:latin typeface="Calibri" panose="020F0502020204030204" pitchFamily="34" charset="0"/>
                <a:ea typeface="Source Sans Pro" panose="020B0503030403020204" pitchFamily="34" charset="0"/>
              </a:rPr>
              <a:t>Isaiah 40:8; Hebrews 4:12</a:t>
            </a:r>
          </a:p>
          <a:p>
            <a:pPr lvl="2"/>
            <a:endParaRPr lang="en-US" sz="2800" dirty="0">
              <a:latin typeface="Calibri" panose="020F050202020403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3D6C4-4840-40CC-AC84-17E24B3B7BD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53DB7D-98C8-43EB-B62A-F096399D09BE}"/>
              </a:ext>
            </a:extLst>
          </p:cNvPr>
          <p:cNvSpPr txBox="1"/>
          <p:nvPr/>
        </p:nvSpPr>
        <p:spPr>
          <a:xfrm>
            <a:off x="0" y="6559420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Source Sans Pro" panose="020B0503030403020204" pitchFamily="34" charset="0"/>
              </a:rPr>
              <a:t>Richard Thetford									                        www.thetfordcountry.com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9E0DEF9-C346-4F41-A335-456D65137960}"/>
              </a:ext>
            </a:extLst>
          </p:cNvPr>
          <p:cNvCxnSpPr/>
          <p:nvPr/>
        </p:nvCxnSpPr>
        <p:spPr>
          <a:xfrm>
            <a:off x="382555" y="1940767"/>
            <a:ext cx="7539135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DDED9D0B-6DB0-425B-86AD-7625364ED2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9894" y="2959261"/>
            <a:ext cx="3967624" cy="34792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695766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6402" y="1166326"/>
            <a:ext cx="4945598" cy="2022690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  <a:ea typeface="Source Sans Pro Black" panose="020B0803030403020204" pitchFamily="34" charset="0"/>
              </a:rPr>
              <a:t>Jehoiakim’s</a:t>
            </a:r>
            <a:r>
              <a:rPr lang="en-US" dirty="0">
                <a:latin typeface="Calibri" panose="020F0502020204030204" pitchFamily="34" charset="0"/>
                <a:ea typeface="Source Sans Pro Black" panose="020B0803030403020204" pitchFamily="34" charset="0"/>
              </a:rPr>
              <a:t> End Was Tragic</a:t>
            </a:r>
            <a:endParaRPr lang="en-GB" dirty="0">
              <a:latin typeface="Calibri" panose="020F0502020204030204" pitchFamily="34" charset="0"/>
              <a:ea typeface="Source Sans Pro Black" panose="020B0803030403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2FDB3F-1197-4CB2-95AB-2B9D3168AB18}"/>
              </a:ext>
            </a:extLst>
          </p:cNvPr>
          <p:cNvSpPr txBox="1"/>
          <p:nvPr/>
        </p:nvSpPr>
        <p:spPr>
          <a:xfrm>
            <a:off x="0" y="6559420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Source Sans Pro" panose="020B0503030403020204" pitchFamily="34" charset="0"/>
              </a:rPr>
              <a:t>Richard Thetford									                        www.thetfordcountry.com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C902D8-2CA7-47D2-B5F4-AF07B66EE1E1}"/>
              </a:ext>
            </a:extLst>
          </p:cNvPr>
          <p:cNvSpPr txBox="1"/>
          <p:nvPr/>
        </p:nvSpPr>
        <p:spPr>
          <a:xfrm>
            <a:off x="7246402" y="3022654"/>
            <a:ext cx="4627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ea typeface="Source Sans Pro Semibold" panose="020B0603030403020204" pitchFamily="34" charset="0"/>
              </a:rPr>
              <a:t>Jeremiah 22:18-19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AAE0185-A9C5-4F03-B56F-EC6F4905CF6A}"/>
              </a:ext>
            </a:extLst>
          </p:cNvPr>
          <p:cNvSpPr/>
          <p:nvPr/>
        </p:nvSpPr>
        <p:spPr>
          <a:xfrm>
            <a:off x="5645020" y="4292082"/>
            <a:ext cx="6148874" cy="1530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951610-0968-4F58-AADD-83E1624DDACD}"/>
              </a:ext>
            </a:extLst>
          </p:cNvPr>
          <p:cNvSpPr txBox="1"/>
          <p:nvPr/>
        </p:nvSpPr>
        <p:spPr>
          <a:xfrm>
            <a:off x="5645020" y="4553340"/>
            <a:ext cx="614887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Source Sans Pro Semibold" panose="020B0603030403020204" pitchFamily="34" charset="0"/>
              </a:rPr>
              <a:t>Let us NOT suffer the same fate!</a:t>
            </a:r>
          </a:p>
          <a:p>
            <a:pPr algn="ctr"/>
            <a:r>
              <a:rPr lang="en-US" sz="3000" b="1" dirty="0">
                <a:solidFill>
                  <a:srgbClr val="FFFF00"/>
                </a:solidFill>
                <a:latin typeface="Calibri" panose="020F0502020204030204" pitchFamily="34" charset="0"/>
                <a:ea typeface="Source Sans Pro" panose="020B0503030403020204" pitchFamily="34" charset="0"/>
              </a:rPr>
              <a:t>2 Thessalonians 1:6-10</a:t>
            </a:r>
          </a:p>
        </p:txBody>
      </p:sp>
      <p:pic>
        <p:nvPicPr>
          <p:cNvPr id="9" name="Picture 8" descr="A person standing in front of a body of water&#10;&#10;Description automatically generated">
            <a:extLst>
              <a:ext uri="{FF2B5EF4-FFF2-40B4-BE49-F238E27FC236}">
                <a16:creationId xmlns:a16="http://schemas.microsoft.com/office/drawing/2014/main" id="{E98C8ED6-4480-47AE-AA90-36DF6CCF5E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53" y="162943"/>
            <a:ext cx="4819792" cy="26549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40696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75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687569_Modern blue presentation_AAS_v5" id="{C7B59113-CD15-4341-96CA-86E715D5BE98}" vid="{5A8FDAEB-3DF3-4B3C-A708-49813F8D6F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757914-1161-4661-9696-421FD6935CD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4C103400-4A22-4E35-B588-4C4D42638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26E0C9-B2AA-42E6-97B6-E1B7D9EAF1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blue presentation</Template>
  <TotalTime>79</TotalTime>
  <Words>169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Trade Gothic LT Pro</vt:lpstr>
      <vt:lpstr>Trebuchet MS</vt:lpstr>
      <vt:lpstr>Office Theme</vt:lpstr>
      <vt:lpstr>King Jehoiakim</vt:lpstr>
      <vt:lpstr>Characteristics of Jehoiakim’s Reign</vt:lpstr>
      <vt:lpstr>Characteristics of Jehoiakim’s Reign</vt:lpstr>
      <vt:lpstr>Characteristics of Jehoiakim’s Reign</vt:lpstr>
      <vt:lpstr>Jehoiakim’s End Was Tragic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 Jehoiakim</dc:title>
  <dc:creator>Richard Thetford</dc:creator>
  <cp:lastModifiedBy>Richard Thetford</cp:lastModifiedBy>
  <cp:revision>10</cp:revision>
  <dcterms:created xsi:type="dcterms:W3CDTF">2020-09-01T20:16:30Z</dcterms:created>
  <dcterms:modified xsi:type="dcterms:W3CDTF">2021-04-04T18:49:04Z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