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D08B"/>
    <a:srgbClr val="FF9933"/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81CA7-88FF-4768-8DDD-4C62CFA8B8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356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2E0-8667-4F2E-B930-21631CF9AC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071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B7F9B-0140-48AC-AC4F-35561F85C8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132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8DFA5-C77D-4BA8-BBC4-31CFBA7A94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75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E114-5C60-4C41-AA28-6CB437BF27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755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BB8-2D2B-4935-82F2-7B8A9DC56B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38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CE35-3E8E-4700-BEB3-09A32FA455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439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32B7-CA34-41B3-9CDC-6876B4F87C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429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7D2C-F10E-4C66-AF60-FFCAF90AB5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96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B4994-3DB1-4761-9B6F-6E997CB69A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7630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928D-F6BB-4F20-8C80-4800901852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705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A2B0B-9993-4B18-B1CC-D1E5C5FFFAA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77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ncysblog-seeker.blogspot.com/2015/09/holy-cross-day-2015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1E9FD3-F368-4A8D-B75C-A6EA0DCA7A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04801"/>
            <a:ext cx="11734800" cy="1470025"/>
          </a:xfrm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en-US" altLang="en-US" sz="4800" b="1" dirty="0">
                <a:solidFill>
                  <a:schemeClr val="bg1"/>
                </a:solidFill>
                <a:latin typeface="Inter" panose="020B0502030000000004" pitchFamily="34" charset="0"/>
              </a:rPr>
              <a:t>Learning From the Ephesians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008716F-712D-4EB6-950C-78F808884A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4800600"/>
            <a:ext cx="6858000" cy="1143000"/>
          </a:xfrm>
          <a:effectLst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sz="3800" b="1" dirty="0">
                <a:solidFill>
                  <a:schemeClr val="bg1"/>
                </a:solidFill>
                <a:latin typeface="Inter" panose="020B0502030000000004" pitchFamily="34" charset="0"/>
              </a:rPr>
              <a:t>Their Conversion to Christ</a:t>
            </a:r>
            <a:br>
              <a:rPr lang="en-US" altLang="en-US" sz="3800" b="1" dirty="0">
                <a:solidFill>
                  <a:schemeClr val="bg1"/>
                </a:solidFill>
                <a:latin typeface="Inter" panose="020B0502030000000004" pitchFamily="34" charset="0"/>
              </a:rPr>
            </a:b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</a:rPr>
              <a:t>Ephesians 1:7-14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35E903B-EC0E-40D3-A27F-4CB6A438F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4FDE098-C39D-4AD6-84A7-B77F8F71F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797CE656-CCEA-4829-A1CA-70847E590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0D2ED19E-A6AF-44C7-A221-BE8CB5223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632460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09844F-E3A7-4A7E-8AEF-85992560862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A7B0F0-0952-43F7-AB4F-60B829F46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1"/>
            <a:ext cx="11582400" cy="1219200"/>
          </a:xfrm>
          <a:effectLst>
            <a:outerShdw dist="28398" dir="1593903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Inter" panose="020B0502030000000004" pitchFamily="34" charset="0"/>
              </a:rPr>
              <a:t>What the Ephesians Were</a:t>
            </a:r>
            <a:br>
              <a:rPr lang="en-US" altLang="en-US" b="1" dirty="0">
                <a:latin typeface="Inter" panose="020B0502030000000004" pitchFamily="34" charset="0"/>
              </a:rPr>
            </a:br>
            <a:r>
              <a:rPr lang="en-US" altLang="en-US" b="1" dirty="0">
                <a:latin typeface="Inter" panose="020B0502030000000004" pitchFamily="34" charset="0"/>
              </a:rPr>
              <a:t>Before Their Conversion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2C0779F-CB23-42FD-BFD3-DE0B5BC000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9906000" cy="4876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b="1" dirty="0">
                <a:latin typeface="Inter" panose="020B0502030000000004" pitchFamily="34" charset="0"/>
              </a:rPr>
              <a:t>Disciples of John,</a:t>
            </a:r>
            <a:br>
              <a:rPr lang="en-US" altLang="en-US" sz="3200" b="1" dirty="0">
                <a:latin typeface="Inter" panose="020B0502030000000004" pitchFamily="34" charset="0"/>
              </a:rPr>
            </a:br>
            <a:r>
              <a:rPr lang="en-US" altLang="en-US" sz="3200" b="1" dirty="0">
                <a:latin typeface="Inter" panose="020B0502030000000004" pitchFamily="34" charset="0"/>
              </a:rPr>
              <a:t>Exorcists, Magicians</a:t>
            </a:r>
          </a:p>
          <a:p>
            <a:pPr lvl="1">
              <a:lnSpc>
                <a:spcPct val="100000"/>
              </a:lnSpc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</a:rPr>
              <a:t>Acts 19:1-7, 11-19</a:t>
            </a: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solidFill>
                  <a:srgbClr val="960000"/>
                </a:solidFill>
                <a:latin typeface="Inter" panose="020B0502030000000004" pitchFamily="34" charset="0"/>
              </a:rPr>
              <a:t>Ephesians 2:1-3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latin typeface="Inter" panose="020B0502030000000004" pitchFamily="34" charset="0"/>
              </a:rPr>
              <a:t>Were “dead in trespasses and sins”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latin typeface="Inter" panose="020B0502030000000004" pitchFamily="34" charset="0"/>
              </a:rPr>
              <a:t>“Walked according to the course of the world”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latin typeface="Inter" panose="020B0502030000000004" pitchFamily="34" charset="0"/>
              </a:rPr>
              <a:t>“Conducted themselves in the lusts of the flesh”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latin typeface="Inter" panose="020B0502030000000004" pitchFamily="34" charset="0"/>
              </a:rPr>
              <a:t>“Fulfilling the desires of the flesh and of mind”</a:t>
            </a:r>
          </a:p>
          <a:p>
            <a:pPr lvl="1">
              <a:lnSpc>
                <a:spcPct val="100000"/>
              </a:lnSpc>
            </a:pPr>
            <a:r>
              <a:rPr lang="en-US" altLang="en-US" sz="2800" dirty="0">
                <a:latin typeface="Inter" panose="020B0502030000000004" pitchFamily="34" charset="0"/>
              </a:rPr>
              <a:t>“Were by nature children of wrath”</a:t>
            </a: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E120132F-7B65-43B6-8964-A08A8771F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6002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6588C806-BD7C-4942-84D1-7BED157A7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958" y="1749624"/>
            <a:ext cx="4725242" cy="25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>
            <a:extLst>
              <a:ext uri="{FF2B5EF4-FFF2-40B4-BE49-F238E27FC236}">
                <a16:creationId xmlns:a16="http://schemas.microsoft.com/office/drawing/2014/main" id="{B5C6C4B7-396B-4B1D-996B-37756F028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FF68DFBD-2FD4-444C-B36F-0F7805703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BD5F40C9-E72F-4F8E-92D3-1ABD8A8A5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B1A7F2C2-E253-4284-B523-492396302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632460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96553C-E6C5-4F8B-954E-7791B0E65648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A22E10A-496F-457F-8328-DCBB823F1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982200" cy="1249362"/>
          </a:xfrm>
          <a:effectLst>
            <a:outerShdw dist="28398" dir="1593903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Inter" panose="020B0502030000000004" pitchFamily="34" charset="0"/>
              </a:rPr>
              <a:t>What the Ephesians Were</a:t>
            </a:r>
            <a:br>
              <a:rPr lang="en-US" altLang="en-US" b="1" dirty="0">
                <a:latin typeface="Inter" panose="020B0502030000000004" pitchFamily="34" charset="0"/>
              </a:rPr>
            </a:br>
            <a:r>
              <a:rPr lang="en-US" altLang="en-US" b="1" dirty="0">
                <a:latin typeface="Inter" panose="020B0502030000000004" pitchFamily="34" charset="0"/>
              </a:rPr>
              <a:t>Before Their Conversion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4B33BA-4D10-4F50-A35D-83517B55CD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11391900" cy="457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 b="1" dirty="0">
                <a:solidFill>
                  <a:srgbClr val="960000"/>
                </a:solidFill>
                <a:latin typeface="Inter" panose="020B0502030000000004" pitchFamily="34" charset="0"/>
              </a:rPr>
              <a:t>Ephesians 2:11-12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latin typeface="Inter" panose="020B0502030000000004" pitchFamily="34" charset="0"/>
              </a:rPr>
              <a:t>“Were without Christ”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latin typeface="Inter" panose="020B0502030000000004" pitchFamily="34" charset="0"/>
              </a:rPr>
              <a:t>“Aliens from the commonwealth of Israel”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latin typeface="Inter" panose="020B0502030000000004" pitchFamily="34" charset="0"/>
              </a:rPr>
              <a:t>“Strangers of the covenants of promise”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latin typeface="Inter" panose="020B0502030000000004" pitchFamily="34" charset="0"/>
              </a:rPr>
              <a:t>“Having no hope and without God in the world”</a:t>
            </a: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solidFill>
                  <a:srgbClr val="960000"/>
                </a:solidFill>
                <a:latin typeface="Inter" panose="020B0502030000000004" pitchFamily="34" charset="0"/>
              </a:rPr>
              <a:t>Ephesians 2:13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latin typeface="Inter" panose="020B0502030000000004" pitchFamily="34" charset="0"/>
              </a:rPr>
              <a:t>“Were once far off”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A1B39814-481B-4863-AAA1-121811113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6002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F66B55A-BAA9-4DE1-9F48-93CC0B66F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302FE369-CCCE-4EB6-B570-228D1E89B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7747D7A0-6B31-40C6-AD15-EA050A349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7B0DBC1-3C4E-40CF-B22E-5D15C2B31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632460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8FCDEE-CA94-4BA1-87E8-CB8F9599188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							            www.thetfordcountry.com</a:t>
            </a:r>
          </a:p>
        </p:txBody>
      </p:sp>
      <p:pic>
        <p:nvPicPr>
          <p:cNvPr id="3" name="Picture 2" descr="Close-up of a leather bible&#10;&#10;Description automatically generated with medium confidence">
            <a:extLst>
              <a:ext uri="{FF2B5EF4-FFF2-40B4-BE49-F238E27FC236}">
                <a16:creationId xmlns:a16="http://schemas.microsoft.com/office/drawing/2014/main" id="{D8BEBE03-E090-4CA5-8A45-1BE21A555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400" y="1600199"/>
            <a:ext cx="2190750" cy="46452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235DFA1-3A03-4067-AAD1-A9E0C98F5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982200" cy="1249359"/>
          </a:xfrm>
          <a:effectLst>
            <a:outerShdw dist="28398" dir="1593903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Inter" panose="020B0502030000000004" pitchFamily="34" charset="0"/>
              </a:rPr>
              <a:t>What the Ephesians Were</a:t>
            </a:r>
            <a:br>
              <a:rPr lang="en-US" altLang="en-US" b="1" dirty="0">
                <a:latin typeface="Inter" panose="020B0502030000000004" pitchFamily="34" charset="0"/>
              </a:rPr>
            </a:br>
            <a:r>
              <a:rPr lang="en-US" altLang="en-US" b="1" dirty="0">
                <a:latin typeface="Inter" panose="020B0502030000000004" pitchFamily="34" charset="0"/>
              </a:rPr>
              <a:t>Before Their Conversion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CDC627A-02EE-4D7C-A6BF-029BCAFD5C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9982200" cy="457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 b="1" dirty="0">
                <a:solidFill>
                  <a:srgbClr val="960000"/>
                </a:solidFill>
                <a:latin typeface="Inter" panose="020B0502030000000004" pitchFamily="34" charset="0"/>
              </a:rPr>
              <a:t>Ephesians 4:14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latin typeface="Inter" panose="020B0502030000000004" pitchFamily="34" charset="0"/>
              </a:rPr>
              <a:t>“Carried about with every wind of doctrine;” “trickery of men”</a:t>
            </a: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solidFill>
                  <a:srgbClr val="960000"/>
                </a:solidFill>
                <a:latin typeface="Inter" panose="020B0502030000000004" pitchFamily="34" charset="0"/>
              </a:rPr>
              <a:t>Ephesians 4:17-20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latin typeface="Inter" panose="020B0502030000000004" pitchFamily="34" charset="0"/>
              </a:rPr>
              <a:t>“Futility of mind;” “Understanding darkened;” “ignorant;” “Works of the flesh”</a:t>
            </a: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D42F280F-FE7E-4AFB-8D0D-938400942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6002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EB537452-0457-4FF0-8861-69561000B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FECE2F2-D8B3-44D2-9AF6-09F665FD7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BA3D0BAE-C61E-4E58-844B-7E3376204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191DBC9-B254-4C54-977D-3EA8217EA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632460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15019F-6EF1-44C3-8932-203BDF34E7AF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							            www.thetfordcountry.com</a:t>
            </a:r>
          </a:p>
        </p:txBody>
      </p:sp>
      <p:pic>
        <p:nvPicPr>
          <p:cNvPr id="16" name="Picture 15" descr="Close-up of a leather bible&#10;&#10;Description automatically generated with medium confidence">
            <a:extLst>
              <a:ext uri="{FF2B5EF4-FFF2-40B4-BE49-F238E27FC236}">
                <a16:creationId xmlns:a16="http://schemas.microsoft.com/office/drawing/2014/main" id="{78A4166B-AC82-4BBD-BDCA-0E958DD54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1749620"/>
            <a:ext cx="2343150" cy="44958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3775897-82BA-4D91-B97A-C91EA331A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982200" cy="1249361"/>
          </a:xfrm>
          <a:effectLst>
            <a:outerShdw dist="28398" dir="1593903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Inter" panose="020B0502030000000004" pitchFamily="34" charset="0"/>
              </a:rPr>
              <a:t>What the Ephesians Did to</a:t>
            </a:r>
            <a:br>
              <a:rPr lang="en-US" altLang="en-US" b="1" dirty="0">
                <a:latin typeface="Inter" panose="020B0502030000000004" pitchFamily="34" charset="0"/>
              </a:rPr>
            </a:br>
            <a:r>
              <a:rPr lang="en-US" altLang="en-US" b="1" dirty="0">
                <a:latin typeface="Inter" panose="020B0502030000000004" pitchFamily="34" charset="0"/>
              </a:rPr>
              <a:t>Become Christians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4BCC106-5B74-463F-9A7B-A5D69AF114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9982200" cy="457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 b="1" dirty="0">
                <a:latin typeface="Inter" panose="020B0502030000000004" pitchFamily="34" charset="0"/>
              </a:rPr>
              <a:t>Heard the Word of Truth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Ephesians 1:13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19:5, 10; 20:26-27</a:t>
            </a: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latin typeface="Inter" panose="020B0502030000000004" pitchFamily="34" charset="0"/>
              </a:rPr>
              <a:t>Believed the message of God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Ephesians 1:13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20:21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Ephesians 2:8</a:t>
            </a:r>
            <a:endParaRPr lang="en-US" altLang="en-US" sz="3000" dirty="0"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E47EB505-3BA1-47B3-81CB-21E426766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6002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177" name="Picture 9">
            <a:extLst>
              <a:ext uri="{FF2B5EF4-FFF2-40B4-BE49-F238E27FC236}">
                <a16:creationId xmlns:a16="http://schemas.microsoft.com/office/drawing/2014/main" id="{2B4B790A-7B05-4E4E-A3CE-4704E44EA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749622"/>
            <a:ext cx="3175310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>
            <a:extLst>
              <a:ext uri="{FF2B5EF4-FFF2-40B4-BE49-F238E27FC236}">
                <a16:creationId xmlns:a16="http://schemas.microsoft.com/office/drawing/2014/main" id="{34F44137-F5B5-4926-9C81-9654552CE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013" y="4114604"/>
            <a:ext cx="3190662" cy="213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FACF0D62-05D4-4524-8BA1-73A1E5D79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1C2E0766-D224-452F-B9D5-52F6E7203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CABFA061-C192-40B7-B040-8B369854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D50B5AF2-7162-4B47-BB51-CCDBC03D1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632460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600E39-83BB-46C1-AE26-68B22034712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EFA6C28-3B43-43DB-97DC-48E57EAAC7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982200" cy="1249360"/>
          </a:xfrm>
          <a:effectLst>
            <a:outerShdw dist="28398" dir="1593903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Inter" panose="020B0502030000000004" pitchFamily="34" charset="0"/>
              </a:rPr>
              <a:t>What the Ephesians Did to</a:t>
            </a:r>
            <a:br>
              <a:rPr lang="en-US" altLang="en-US" b="1" dirty="0">
                <a:latin typeface="Inter" panose="020B0502030000000004" pitchFamily="34" charset="0"/>
              </a:rPr>
            </a:br>
            <a:r>
              <a:rPr lang="en-US" altLang="en-US" b="1" dirty="0">
                <a:latin typeface="Inter" panose="020B0502030000000004" pitchFamily="34" charset="0"/>
              </a:rPr>
              <a:t>Become Christians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FD3A300-94ED-4D7D-9E2A-B0298F91CB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0999" y="1752600"/>
            <a:ext cx="6951663" cy="4114799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 b="1" dirty="0">
                <a:latin typeface="Inter" panose="020B0502030000000004" pitchFamily="34" charset="0"/>
              </a:rPr>
              <a:t>They Repented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20:21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19:18-19</a:t>
            </a:r>
          </a:p>
          <a:p>
            <a:pPr>
              <a:lnSpc>
                <a:spcPct val="100000"/>
              </a:lnSpc>
            </a:pPr>
            <a:r>
              <a:rPr lang="en-US" altLang="en-US" sz="3200" b="1" dirty="0">
                <a:latin typeface="Inter" panose="020B0502030000000004" pitchFamily="34" charset="0"/>
              </a:rPr>
              <a:t>They Confessed Christ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19:7</a:t>
            </a:r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420BD81E-763A-40D0-93D1-82B9FEB8F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6002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203" name="Picture 11">
            <a:extLst>
              <a:ext uri="{FF2B5EF4-FFF2-40B4-BE49-F238E27FC236}">
                <a16:creationId xmlns:a16="http://schemas.microsoft.com/office/drawing/2014/main" id="{76010657-4C86-48B4-91D0-FA2D5228E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741875"/>
            <a:ext cx="3886200" cy="450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>
            <a:extLst>
              <a:ext uri="{FF2B5EF4-FFF2-40B4-BE49-F238E27FC236}">
                <a16:creationId xmlns:a16="http://schemas.microsoft.com/office/drawing/2014/main" id="{889D6201-3EEC-4F01-9954-24202B05A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CB6467F-B2E9-4691-AF05-2ED20A19D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287C9581-E143-42C1-ABFB-73FBBF272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99A4E244-5DBA-4DD7-ABD9-3F16CB546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632460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2F2AAA-A71A-4181-BC08-64664EC94B5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A6A11DA-DA1D-46B8-8825-D556E4E88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9982200" cy="1249362"/>
          </a:xfrm>
          <a:effectLst>
            <a:outerShdw dist="28398" dir="1593903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Inter" panose="020B0502030000000004" pitchFamily="34" charset="0"/>
              </a:rPr>
              <a:t>What the Ephesians Did to</a:t>
            </a:r>
            <a:br>
              <a:rPr lang="en-US" altLang="en-US" b="1" dirty="0">
                <a:latin typeface="Inter" panose="020B0502030000000004" pitchFamily="34" charset="0"/>
              </a:rPr>
            </a:br>
            <a:r>
              <a:rPr lang="en-US" altLang="en-US" b="1" dirty="0">
                <a:latin typeface="Inter" panose="020B0502030000000004" pitchFamily="34" charset="0"/>
              </a:rPr>
              <a:t>Become Christians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4998EFE-86A4-44ED-9B2A-FDC890EB66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5105400" cy="457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3200" b="1" dirty="0">
                <a:latin typeface="Inter" panose="020B0502030000000004" pitchFamily="34" charset="0"/>
              </a:rPr>
              <a:t>They were Baptized in the name of Christ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Acts 19:5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Ephesians 4:4-6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altLang="en-US" sz="3000" dirty="0">
                <a:solidFill>
                  <a:srgbClr val="96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Ephesians 5:26</a:t>
            </a:r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1D8A2404-01F4-4E00-8A92-C77980C3F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600200"/>
            <a:ext cx="8534400" cy="0"/>
          </a:xfrm>
          <a:prstGeom prst="line">
            <a:avLst/>
          </a:prstGeom>
          <a:noFill/>
          <a:ln w="50800">
            <a:solidFill>
              <a:srgbClr val="96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6" name="Picture 10">
            <a:extLst>
              <a:ext uri="{FF2B5EF4-FFF2-40B4-BE49-F238E27FC236}">
                <a16:creationId xmlns:a16="http://schemas.microsoft.com/office/drawing/2014/main" id="{79034B34-EC00-4F9B-989A-2957BB4B7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60937"/>
            <a:ext cx="5486400" cy="303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E6CC"/>
                  </a:outerShdw>
                </a:effectLst>
              </a14:hiddenEffects>
            </a:ext>
          </a:extLst>
        </p:spPr>
      </p:pic>
      <p:sp>
        <p:nvSpPr>
          <p:cNvPr id="9227" name="Rectangle 11">
            <a:extLst>
              <a:ext uri="{FF2B5EF4-FFF2-40B4-BE49-F238E27FC236}">
                <a16:creationId xmlns:a16="http://schemas.microsoft.com/office/drawing/2014/main" id="{E1A827E1-1F87-4513-BEF0-54F845DF0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76800"/>
            <a:ext cx="5486400" cy="1371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1A582D25-F10B-40F4-A99B-26574E8F7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800600"/>
            <a:ext cx="5486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</a:rPr>
              <a:t>Do as the Ephesians</a:t>
            </a:r>
            <a:b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</a:rPr>
            </a:br>
            <a: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</a:rPr>
              <a:t>did and become a</a:t>
            </a:r>
            <a:br>
              <a:rPr lang="en-US" altLang="en-US" sz="3000" dirty="0">
                <a:solidFill>
                  <a:schemeClr val="bg1"/>
                </a:solidFill>
                <a:latin typeface="Inter" panose="020B0502030000000004" pitchFamily="34" charset="0"/>
              </a:rPr>
            </a:br>
            <a:r>
              <a:rPr lang="en-US" altLang="en-US" sz="3000" b="1" dirty="0">
                <a:solidFill>
                  <a:schemeClr val="bg1"/>
                </a:solidFill>
                <a:latin typeface="Inter" panose="020B0502030000000004" pitchFamily="34" charset="0"/>
              </a:rPr>
              <a:t>Christian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46B11B7C-BAF6-49A6-B748-DE71B2404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40626A2C-D532-402E-ADDF-415C9C6AF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DB073C91-E870-4D4A-83DC-00D21F39C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0B9DCF29-7CD7-4CBA-9392-5DDDDFC1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6324600"/>
            <a:ext cx="11887200" cy="228600"/>
          </a:xfrm>
          <a:prstGeom prst="rect">
            <a:avLst/>
          </a:prstGeom>
          <a:solidFill>
            <a:srgbClr val="9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6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F58713-C41B-461F-B6ED-962C5E9459D3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</a:rPr>
              <a:t>Richie Thetford																		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440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Inter Semi Bold</vt:lpstr>
      <vt:lpstr>Default Design</vt:lpstr>
      <vt:lpstr>Learning From the Ephesians</vt:lpstr>
      <vt:lpstr>What the Ephesians Were Before Their Conversion</vt:lpstr>
      <vt:lpstr>What the Ephesians Were Before Their Conversion</vt:lpstr>
      <vt:lpstr>What the Ephesians Were Before Their Conversion</vt:lpstr>
      <vt:lpstr>What the Ephesians Did to Become Christians</vt:lpstr>
      <vt:lpstr>What the Ephesians Did to Become Christians</vt:lpstr>
      <vt:lpstr>What the Ephesians Did to Become Christians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the Ephesians</dc:title>
  <dc:creator>HP Authorized Customer</dc:creator>
  <cp:lastModifiedBy>Richard Thetford</cp:lastModifiedBy>
  <cp:revision>12</cp:revision>
  <cp:lastPrinted>2023-05-19T20:41:49Z</cp:lastPrinted>
  <dcterms:created xsi:type="dcterms:W3CDTF">2008-10-24T21:41:01Z</dcterms:created>
  <dcterms:modified xsi:type="dcterms:W3CDTF">2024-02-11T20:13:27Z</dcterms:modified>
</cp:coreProperties>
</file>