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568" y="1122363"/>
            <a:ext cx="10180864" cy="2387600"/>
          </a:xfrm>
        </p:spPr>
        <p:txBody>
          <a:bodyPr anchor="b">
            <a:normAutofit/>
          </a:bodyPr>
          <a:lstStyle>
            <a:lvl1pPr algn="ctr">
              <a:defRPr sz="5400" b="1">
                <a:latin typeface="Souvenir Lt BT" panose="02080503040505020303" pitchFamily="18"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4000">
                <a:latin typeface="Souvenir Lt BT" panose="020805030405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Rectangle 6"/>
          <p:cNvSpPr/>
          <p:nvPr/>
        </p:nvSpPr>
        <p:spPr>
          <a:xfrm>
            <a:off x="0" y="0"/>
            <a:ext cx="17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20550" y="0"/>
            <a:ext cx="17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171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352265"/>
            <a:ext cx="12192000" cy="171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6519446"/>
            <a:ext cx="12192000" cy="338554"/>
          </a:xfrm>
          <a:prstGeom prst="rect">
            <a:avLst/>
          </a:prstGeom>
          <a:solidFill>
            <a:schemeClr val="tx1"/>
          </a:solidFill>
        </p:spPr>
        <p:txBody>
          <a:bodyPr wrap="square" rtlCol="0">
            <a:spAutoFit/>
          </a:bodyPr>
          <a:lstStyle/>
          <a:p>
            <a:r>
              <a:rPr lang="en-US" sz="1600" dirty="0" smtClean="0">
                <a:solidFill>
                  <a:schemeClr val="bg1"/>
                </a:solidFill>
                <a:latin typeface="Souvenir Lt BT" panose="02080503040505020303" pitchFamily="18" charset="0"/>
              </a:rPr>
              <a:t>    </a:t>
            </a:r>
            <a:r>
              <a:rPr lang="en-US" sz="1400" dirty="0" smtClean="0">
                <a:solidFill>
                  <a:schemeClr val="bg1"/>
                </a:solidFill>
                <a:latin typeface="Souvenir Lt BT" panose="02080503040505020303" pitchFamily="18" charset="0"/>
              </a:rPr>
              <a:t>Richard Thetford									              www.thetfordcountry.com</a:t>
            </a:r>
            <a:endParaRPr lang="en-US" sz="1400" dirty="0">
              <a:solidFill>
                <a:schemeClr val="bg1"/>
              </a:solidFill>
              <a:latin typeface="Souvenir Lt BT" panose="02080503040505020303" pitchFamily="18" charset="0"/>
            </a:endParaRPr>
          </a:p>
        </p:txBody>
      </p:sp>
    </p:spTree>
    <p:extLst>
      <p:ext uri="{BB962C8B-B14F-4D97-AF65-F5344CB8AC3E}">
        <p14:creationId xmlns:p14="http://schemas.microsoft.com/office/powerpoint/2010/main" val="3897915059"/>
      </p:ext>
    </p:extLst>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93B23-9819-46F7-B87F-3E7200B4E7CF}"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61C12-28B4-4C64-91D0-D176A4580BFC}" type="slidenum">
              <a:rPr lang="en-US" smtClean="0"/>
              <a:t>‹#›</a:t>
            </a:fld>
            <a:endParaRPr lang="en-US"/>
          </a:p>
        </p:txBody>
      </p:sp>
    </p:spTree>
    <p:extLst>
      <p:ext uri="{BB962C8B-B14F-4D97-AF65-F5344CB8AC3E}">
        <p14:creationId xmlns:p14="http://schemas.microsoft.com/office/powerpoint/2010/main" val="2233013711"/>
      </p:ext>
    </p:extLst>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193B23-9819-46F7-B87F-3E7200B4E7CF}"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61C12-28B4-4C64-91D0-D176A4580BFC}" type="slidenum">
              <a:rPr lang="en-US" smtClean="0"/>
              <a:t>‹#›</a:t>
            </a:fld>
            <a:endParaRPr lang="en-US"/>
          </a:p>
        </p:txBody>
      </p:sp>
    </p:spTree>
    <p:extLst>
      <p:ext uri="{BB962C8B-B14F-4D97-AF65-F5344CB8AC3E}">
        <p14:creationId xmlns:p14="http://schemas.microsoft.com/office/powerpoint/2010/main" val="3185335657"/>
      </p:ext>
    </p:extLst>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1450" y="177344"/>
            <a:ext cx="11849100" cy="941163"/>
          </a:xfrm>
        </p:spPr>
        <p:txBody>
          <a:bodyPr/>
          <a:lstStyle>
            <a:lvl1pPr algn="ctr">
              <a:defRPr b="1">
                <a:latin typeface="Souvenir Lt BT" panose="02080503040505020303"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283023" y="1335762"/>
            <a:ext cx="11628669" cy="4983393"/>
          </a:xfrm>
        </p:spPr>
        <p:txBody>
          <a:bodyPr/>
          <a:lstStyle>
            <a:lvl1pPr>
              <a:defRPr sz="3600" b="1">
                <a:latin typeface="Souvenir Lt BT" panose="02080503040505020303" pitchFamily="18" charset="0"/>
              </a:defRPr>
            </a:lvl1pPr>
            <a:lvl2pPr>
              <a:defRPr sz="3400">
                <a:latin typeface="Souvenir Lt BT" panose="02080503040505020303" pitchFamily="18" charset="0"/>
              </a:defRPr>
            </a:lvl2pPr>
            <a:lvl3pPr>
              <a:defRPr sz="3200">
                <a:latin typeface="Souvenir Lt BT" panose="02080503040505020303" pitchFamily="18" charset="0"/>
              </a:defRPr>
            </a:lvl3pPr>
            <a:lvl4pPr>
              <a:defRPr sz="3000">
                <a:latin typeface="Souvenir Lt BT" panose="02080503040505020303" pitchFamily="18" charset="0"/>
              </a:defRPr>
            </a:lvl4pPr>
            <a:lvl5pPr>
              <a:defRPr>
                <a:latin typeface="Souvenir Lt BT" panose="02080503040505020303" pitchFamily="18"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Rectangle 6"/>
          <p:cNvSpPr/>
          <p:nvPr/>
        </p:nvSpPr>
        <p:spPr>
          <a:xfrm>
            <a:off x="0" y="0"/>
            <a:ext cx="17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20550" y="0"/>
            <a:ext cx="171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12192000" cy="171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6352265"/>
            <a:ext cx="12192000" cy="171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6519446"/>
            <a:ext cx="12192000" cy="338554"/>
          </a:xfrm>
          <a:prstGeom prst="rect">
            <a:avLst/>
          </a:prstGeom>
          <a:solidFill>
            <a:schemeClr val="tx1"/>
          </a:solidFill>
        </p:spPr>
        <p:txBody>
          <a:bodyPr wrap="square" rtlCol="0">
            <a:spAutoFit/>
          </a:bodyPr>
          <a:lstStyle/>
          <a:p>
            <a:r>
              <a:rPr lang="en-US" sz="1600" dirty="0" smtClean="0">
                <a:solidFill>
                  <a:schemeClr val="bg1"/>
                </a:solidFill>
                <a:latin typeface="Souvenir Lt BT" panose="02080503040505020303" pitchFamily="18" charset="0"/>
              </a:rPr>
              <a:t>    </a:t>
            </a:r>
            <a:r>
              <a:rPr lang="en-US" sz="1400" dirty="0" smtClean="0">
                <a:solidFill>
                  <a:schemeClr val="bg1"/>
                </a:solidFill>
                <a:latin typeface="Souvenir Lt BT" panose="02080503040505020303" pitchFamily="18" charset="0"/>
              </a:rPr>
              <a:t>Richard Thetford									              www.thetfordcountry.com</a:t>
            </a:r>
            <a:endParaRPr lang="en-US" sz="1400" dirty="0">
              <a:solidFill>
                <a:schemeClr val="bg1"/>
              </a:solidFill>
              <a:latin typeface="Souvenir Lt BT" panose="02080503040505020303" pitchFamily="18" charset="0"/>
            </a:endParaRPr>
          </a:p>
        </p:txBody>
      </p:sp>
      <p:cxnSp>
        <p:nvCxnSpPr>
          <p:cNvPr id="13" name="Straight Connector 12"/>
          <p:cNvCxnSpPr/>
          <p:nvPr/>
        </p:nvCxnSpPr>
        <p:spPr>
          <a:xfrm>
            <a:off x="228600" y="1143002"/>
            <a:ext cx="11732079" cy="32657"/>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191343"/>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193B23-9819-46F7-B87F-3E7200B4E7CF}" type="datetimeFigureOut">
              <a:rPr lang="en-US" smtClean="0"/>
              <a:t>5/30/2013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361C12-28B4-4C64-91D0-D176A4580BFC}" type="slidenum">
              <a:rPr lang="en-US" smtClean="0"/>
              <a:t>‹#›</a:t>
            </a:fld>
            <a:endParaRPr lang="en-US"/>
          </a:p>
        </p:txBody>
      </p:sp>
    </p:spTree>
    <p:extLst>
      <p:ext uri="{BB962C8B-B14F-4D97-AF65-F5344CB8AC3E}">
        <p14:creationId xmlns:p14="http://schemas.microsoft.com/office/powerpoint/2010/main" val="2995344489"/>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193B23-9819-46F7-B87F-3E7200B4E7CF}" type="datetimeFigureOut">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361C12-28B4-4C64-91D0-D176A4580BFC}" type="slidenum">
              <a:rPr lang="en-US" smtClean="0"/>
              <a:t>‹#›</a:t>
            </a:fld>
            <a:endParaRPr lang="en-US"/>
          </a:p>
        </p:txBody>
      </p:sp>
    </p:spTree>
    <p:extLst>
      <p:ext uri="{BB962C8B-B14F-4D97-AF65-F5344CB8AC3E}">
        <p14:creationId xmlns:p14="http://schemas.microsoft.com/office/powerpoint/2010/main" val="6056324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193B23-9819-46F7-B87F-3E7200B4E7CF}" type="datetimeFigureOut">
              <a:rPr lang="en-US" smtClean="0"/>
              <a:t>5/30/2013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361C12-28B4-4C64-91D0-D176A4580BFC}" type="slidenum">
              <a:rPr lang="en-US" smtClean="0"/>
              <a:t>‹#›</a:t>
            </a:fld>
            <a:endParaRPr lang="en-US"/>
          </a:p>
        </p:txBody>
      </p:sp>
    </p:spTree>
    <p:extLst>
      <p:ext uri="{BB962C8B-B14F-4D97-AF65-F5344CB8AC3E}">
        <p14:creationId xmlns:p14="http://schemas.microsoft.com/office/powerpoint/2010/main" val="3083540277"/>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193B23-9819-46F7-B87F-3E7200B4E7CF}" type="datetimeFigureOut">
              <a:rPr lang="en-US" smtClean="0"/>
              <a:t>5/30/2013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361C12-28B4-4C64-91D0-D176A4580BFC}" type="slidenum">
              <a:rPr lang="en-US" smtClean="0"/>
              <a:t>‹#›</a:t>
            </a:fld>
            <a:endParaRPr lang="en-US"/>
          </a:p>
        </p:txBody>
      </p:sp>
    </p:spTree>
    <p:extLst>
      <p:ext uri="{BB962C8B-B14F-4D97-AF65-F5344CB8AC3E}">
        <p14:creationId xmlns:p14="http://schemas.microsoft.com/office/powerpoint/2010/main" val="2320772890"/>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193B23-9819-46F7-B87F-3E7200B4E7CF}" type="datetimeFigureOut">
              <a:rPr lang="en-US" smtClean="0"/>
              <a:t>5/30/2013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361C12-28B4-4C64-91D0-D176A4580BFC}" type="slidenum">
              <a:rPr lang="en-US" smtClean="0"/>
              <a:t>‹#›</a:t>
            </a:fld>
            <a:endParaRPr lang="en-US"/>
          </a:p>
        </p:txBody>
      </p:sp>
    </p:spTree>
    <p:extLst>
      <p:ext uri="{BB962C8B-B14F-4D97-AF65-F5344CB8AC3E}">
        <p14:creationId xmlns:p14="http://schemas.microsoft.com/office/powerpoint/2010/main" val="4271296494"/>
      </p:ext>
    </p:extLst>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193B23-9819-46F7-B87F-3E7200B4E7CF}" type="datetimeFigureOut">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361C12-28B4-4C64-91D0-D176A4580BFC}" type="slidenum">
              <a:rPr lang="en-US" smtClean="0"/>
              <a:t>‹#›</a:t>
            </a:fld>
            <a:endParaRPr lang="en-US"/>
          </a:p>
        </p:txBody>
      </p:sp>
    </p:spTree>
    <p:extLst>
      <p:ext uri="{BB962C8B-B14F-4D97-AF65-F5344CB8AC3E}">
        <p14:creationId xmlns:p14="http://schemas.microsoft.com/office/powerpoint/2010/main" val="2931233530"/>
      </p:ext>
    </p:extLst>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193B23-9819-46F7-B87F-3E7200B4E7CF}" type="datetimeFigureOut">
              <a:rPr lang="en-US" smtClean="0"/>
              <a:t>5/30/2013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361C12-28B4-4C64-91D0-D176A4580BFC}" type="slidenum">
              <a:rPr lang="en-US" smtClean="0"/>
              <a:t>‹#›</a:t>
            </a:fld>
            <a:endParaRPr lang="en-US"/>
          </a:p>
        </p:txBody>
      </p:sp>
    </p:spTree>
    <p:extLst>
      <p:ext uri="{BB962C8B-B14F-4D97-AF65-F5344CB8AC3E}">
        <p14:creationId xmlns:p14="http://schemas.microsoft.com/office/powerpoint/2010/main" val="753319931"/>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93B23-9819-46F7-B87F-3E7200B4E7CF}" type="datetimeFigureOut">
              <a:rPr lang="en-US" smtClean="0"/>
              <a:t>5/30/2013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61C12-28B4-4C64-91D0-D176A4580BFC}" type="slidenum">
              <a:rPr lang="en-US" smtClean="0"/>
              <a:t>‹#›</a:t>
            </a:fld>
            <a:endParaRPr lang="en-US"/>
          </a:p>
        </p:txBody>
      </p:sp>
    </p:spTree>
    <p:extLst>
      <p:ext uri="{BB962C8B-B14F-4D97-AF65-F5344CB8AC3E}">
        <p14:creationId xmlns:p14="http://schemas.microsoft.com/office/powerpoint/2010/main" val="3745210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87680" y="169401"/>
            <a:ext cx="7216640" cy="6142842"/>
          </a:xfrm>
          <a:prstGeom prst="rect">
            <a:avLst/>
          </a:prstGeom>
        </p:spPr>
      </p:pic>
      <p:sp>
        <p:nvSpPr>
          <p:cNvPr id="2" name="Title 1"/>
          <p:cNvSpPr>
            <a:spLocks noGrp="1"/>
          </p:cNvSpPr>
          <p:nvPr>
            <p:ph type="ctrTitle"/>
          </p:nvPr>
        </p:nvSpPr>
        <p:spPr>
          <a:xfrm>
            <a:off x="189470" y="4695559"/>
            <a:ext cx="11796584" cy="774366"/>
          </a:xfrm>
          <a:solidFill>
            <a:schemeClr val="bg1"/>
          </a:solidFill>
        </p:spPr>
        <p:txBody>
          <a:bodyPr>
            <a:normAutofit fontScale="90000"/>
          </a:bodyPr>
          <a:lstStyle/>
          <a:p>
            <a:r>
              <a:rPr lang="en-US" dirty="0" smtClean="0">
                <a:solidFill>
                  <a:schemeClr val="accent6">
                    <a:lumMod val="50000"/>
                  </a:schemeClr>
                </a:solidFill>
                <a:effectLst>
                  <a:outerShdw blurRad="38100" dist="38100" dir="2700000" algn="tl">
                    <a:srgbClr val="000000">
                      <a:alpha val="43137"/>
                    </a:srgbClr>
                  </a:outerShdw>
                </a:effectLst>
              </a:rPr>
              <a:t>The Lord’s Church is Right</a:t>
            </a:r>
            <a:endParaRPr lang="en-US" dirty="0">
              <a:solidFill>
                <a:schemeClr val="accent6">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41474398"/>
      </p:ext>
    </p:extLst>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023" y="1335761"/>
            <a:ext cx="11628669" cy="5032088"/>
          </a:xfrm>
        </p:spPr>
        <p:txBody>
          <a:bodyPr>
            <a:normAutofit/>
          </a:bodyPr>
          <a:lstStyle/>
          <a:p>
            <a:r>
              <a:rPr lang="en-US" dirty="0" smtClean="0"/>
              <a:t>The Church is Right!</a:t>
            </a:r>
          </a:p>
          <a:p>
            <a:r>
              <a:rPr lang="en-US" dirty="0" smtClean="0"/>
              <a:t>Beauty of the church</a:t>
            </a:r>
            <a:br>
              <a:rPr lang="en-US" dirty="0" smtClean="0"/>
            </a:br>
            <a:r>
              <a:rPr lang="en-US" dirty="0" smtClean="0"/>
              <a:t>is the glory of Christ!</a:t>
            </a:r>
          </a:p>
          <a:p>
            <a:r>
              <a:rPr lang="en-US" dirty="0" smtClean="0"/>
              <a:t>Jesus always shines!</a:t>
            </a:r>
          </a:p>
          <a:p>
            <a:pPr lvl="1"/>
            <a:r>
              <a:rPr lang="en-US" dirty="0" smtClean="0">
                <a:solidFill>
                  <a:srgbClr val="C00000"/>
                </a:solidFill>
              </a:rPr>
              <a:t>Colossians 3:17</a:t>
            </a:r>
          </a:p>
          <a:p>
            <a:pPr lvl="1"/>
            <a:r>
              <a:rPr lang="en-US" dirty="0" smtClean="0">
                <a:solidFill>
                  <a:srgbClr val="C00000"/>
                </a:solidFill>
              </a:rPr>
              <a:t>1 John 3:2-3</a:t>
            </a:r>
          </a:p>
        </p:txBody>
      </p:sp>
      <p:sp>
        <p:nvSpPr>
          <p:cNvPr id="2" name="Title 1"/>
          <p:cNvSpPr>
            <a:spLocks noGrp="1"/>
          </p:cNvSpPr>
          <p:nvPr>
            <p:ph type="title"/>
          </p:nvPr>
        </p:nvSpPr>
        <p:spPr/>
        <p:txBody>
          <a:bodyPr/>
          <a:lstStyle/>
          <a:p>
            <a:r>
              <a:rPr lang="en-US" dirty="0" smtClean="0">
                <a:solidFill>
                  <a:schemeClr val="accent6">
                    <a:lumMod val="50000"/>
                  </a:schemeClr>
                </a:solidFill>
                <a:effectLst>
                  <a:outerShdw blurRad="38100" dist="38100" dir="2700000" algn="tl">
                    <a:srgbClr val="000000">
                      <a:alpha val="43137"/>
                    </a:srgbClr>
                  </a:outerShdw>
                </a:effectLst>
              </a:rPr>
              <a:t>Conclusion</a:t>
            </a:r>
            <a:endParaRPr lang="en-US" dirty="0">
              <a:solidFill>
                <a:schemeClr val="accent6">
                  <a:lumMod val="50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5371069" y="1276865"/>
            <a:ext cx="6540623" cy="4965150"/>
          </a:xfrm>
          <a:prstGeom prst="ellipse">
            <a:avLst/>
          </a:prstGeom>
          <a:ln>
            <a:noFill/>
          </a:ln>
          <a:effectLst>
            <a:softEdge rad="112500"/>
          </a:effectLst>
        </p:spPr>
      </p:pic>
    </p:spTree>
    <p:extLst>
      <p:ext uri="{BB962C8B-B14F-4D97-AF65-F5344CB8AC3E}">
        <p14:creationId xmlns:p14="http://schemas.microsoft.com/office/powerpoint/2010/main" val="35895565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par>
                          <p:cTn id="34" fill="hold">
                            <p:stCondLst>
                              <p:cond delay="1500"/>
                            </p:stCondLst>
                            <p:childTnLst>
                              <p:par>
                                <p:cTn id="35" presetID="53" presetClass="entr" presetSubtype="16" fill="hold"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50000"/>
                  </a:schemeClr>
                </a:solidFill>
                <a:effectLst>
                  <a:outerShdw blurRad="38100" dist="38100" dir="2700000" algn="tl">
                    <a:srgbClr val="000000">
                      <a:alpha val="43137"/>
                    </a:srgbClr>
                  </a:outerShdw>
                </a:effectLst>
              </a:rPr>
              <a:t>Introduction</a:t>
            </a:r>
            <a:endParaRPr lang="en-US" dirty="0">
              <a:solidFill>
                <a:schemeClr val="accent6">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The church is the body of Christ</a:t>
            </a:r>
          </a:p>
          <a:p>
            <a:pPr lvl="1"/>
            <a:r>
              <a:rPr lang="en-US" dirty="0" smtClean="0">
                <a:solidFill>
                  <a:srgbClr val="C00000"/>
                </a:solidFill>
              </a:rPr>
              <a:t>Ephesians 1:21-23</a:t>
            </a:r>
          </a:p>
          <a:p>
            <a:pPr lvl="1"/>
            <a:r>
              <a:rPr lang="en-US" dirty="0" smtClean="0"/>
              <a:t>Made up of baptized believers</a:t>
            </a:r>
          </a:p>
          <a:p>
            <a:pPr lvl="1"/>
            <a:r>
              <a:rPr lang="en-US" dirty="0" smtClean="0"/>
              <a:t>“church” – Greek word </a:t>
            </a:r>
            <a:r>
              <a:rPr lang="en-US" i="1" dirty="0" err="1" smtClean="0"/>
              <a:t>ekklesia</a:t>
            </a:r>
            <a:endParaRPr lang="en-US" i="1" dirty="0" smtClean="0"/>
          </a:p>
          <a:p>
            <a:pPr lvl="2"/>
            <a:r>
              <a:rPr lang="en-US" dirty="0" smtClean="0"/>
              <a:t>an assembly; called-out</a:t>
            </a:r>
          </a:p>
          <a:p>
            <a:pPr lvl="1"/>
            <a:r>
              <a:rPr lang="en-US" dirty="0" smtClean="0"/>
              <a:t>“church” is the people</a:t>
            </a:r>
          </a:p>
          <a:p>
            <a:pPr lvl="2"/>
            <a:r>
              <a:rPr lang="en-US" dirty="0" smtClean="0"/>
              <a:t> – not a building</a:t>
            </a:r>
            <a:endParaRPr lang="en-US" dirty="0"/>
          </a:p>
        </p:txBody>
      </p:sp>
      <p:pic>
        <p:nvPicPr>
          <p:cNvPr id="4" name="Picture 3"/>
          <p:cNvPicPr>
            <a:picLocks noChangeAspect="1"/>
          </p:cNvPicPr>
          <p:nvPr/>
        </p:nvPicPr>
        <p:blipFill>
          <a:blip r:embed="rId2"/>
          <a:stretch>
            <a:fillRect/>
          </a:stretch>
        </p:blipFill>
        <p:spPr>
          <a:xfrm>
            <a:off x="6903308" y="1837360"/>
            <a:ext cx="5117242" cy="4275849"/>
          </a:xfrm>
          <a:prstGeom prst="rect">
            <a:avLst/>
          </a:prstGeom>
        </p:spPr>
      </p:pic>
    </p:spTree>
    <p:extLst>
      <p:ext uri="{BB962C8B-B14F-4D97-AF65-F5344CB8AC3E}">
        <p14:creationId xmlns:p14="http://schemas.microsoft.com/office/powerpoint/2010/main" val="212728916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 calcmode="lin" valueType="num">
                                      <p:cBhvr>
                                        <p:cTn id="4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3">
                                            <p:txEl>
                                              <p:pRg st="5" end="5"/>
                                            </p:txEl>
                                          </p:spTgt>
                                        </p:tgtEl>
                                      </p:cBhvr>
                                    </p:animEffect>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 calcmode="lin" valueType="num">
                                      <p:cBhvr>
                                        <p:cTn id="5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1312612"/>
            <a:ext cx="4901293" cy="4901293"/>
          </a:xfrm>
          <a:prstGeom prst="rect">
            <a:avLst/>
          </a:prstGeom>
        </p:spPr>
      </p:pic>
      <p:sp>
        <p:nvSpPr>
          <p:cNvPr id="2" name="Title 1"/>
          <p:cNvSpPr>
            <a:spLocks noGrp="1"/>
          </p:cNvSpPr>
          <p:nvPr>
            <p:ph type="title"/>
          </p:nvPr>
        </p:nvSpPr>
        <p:spPr/>
        <p:txBody>
          <a:bodyPr/>
          <a:lstStyle/>
          <a:p>
            <a:r>
              <a:rPr lang="en-US" dirty="0" smtClean="0">
                <a:solidFill>
                  <a:schemeClr val="accent6">
                    <a:lumMod val="50000"/>
                  </a:schemeClr>
                </a:solidFill>
                <a:effectLst>
                  <a:outerShdw blurRad="38100" dist="38100" dir="2700000" algn="tl">
                    <a:srgbClr val="000000">
                      <a:alpha val="43137"/>
                    </a:srgbClr>
                  </a:outerShdw>
                </a:effectLst>
              </a:rPr>
              <a:t>The Foundation is Right</a:t>
            </a:r>
            <a:endParaRPr lang="en-US" dirty="0">
              <a:solidFill>
                <a:schemeClr val="accent6">
                  <a:lumMod val="50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Church built on the foundation of faith</a:t>
            </a:r>
          </a:p>
          <a:p>
            <a:pPr lvl="1"/>
            <a:r>
              <a:rPr lang="en-US" dirty="0" smtClean="0">
                <a:solidFill>
                  <a:srgbClr val="C00000"/>
                </a:solidFill>
              </a:rPr>
              <a:t>Matthew 16:13-19</a:t>
            </a:r>
          </a:p>
          <a:p>
            <a:r>
              <a:rPr lang="en-US" dirty="0" smtClean="0"/>
              <a:t>Jesus is that foundation</a:t>
            </a:r>
          </a:p>
          <a:p>
            <a:pPr lvl="1"/>
            <a:r>
              <a:rPr lang="en-US" dirty="0" smtClean="0">
                <a:solidFill>
                  <a:srgbClr val="C00000"/>
                </a:solidFill>
              </a:rPr>
              <a:t>1 Corinthians 3:11</a:t>
            </a:r>
          </a:p>
          <a:p>
            <a:pPr lvl="1"/>
            <a:r>
              <a:rPr lang="en-US" dirty="0" smtClean="0">
                <a:solidFill>
                  <a:srgbClr val="C00000"/>
                </a:solidFill>
              </a:rPr>
              <a:t>Ephesians 2:20-21</a:t>
            </a:r>
          </a:p>
          <a:p>
            <a:r>
              <a:rPr lang="en-US" dirty="0" smtClean="0"/>
              <a:t>Solid – like a rock</a:t>
            </a:r>
          </a:p>
          <a:p>
            <a:pPr lvl="1"/>
            <a:r>
              <a:rPr lang="en-US" dirty="0" smtClean="0">
                <a:solidFill>
                  <a:srgbClr val="C00000"/>
                </a:solidFill>
              </a:rPr>
              <a:t>Matthew 7:24-27</a:t>
            </a:r>
            <a:endParaRPr lang="en-US" dirty="0">
              <a:solidFill>
                <a:srgbClr val="C00000"/>
              </a:solidFill>
            </a:endParaRPr>
          </a:p>
        </p:txBody>
      </p:sp>
    </p:spTree>
    <p:extLst>
      <p:ext uri="{BB962C8B-B14F-4D97-AF65-F5344CB8AC3E}">
        <p14:creationId xmlns:p14="http://schemas.microsoft.com/office/powerpoint/2010/main" val="21385419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Doctrine of Christ</a:t>
            </a:r>
          </a:p>
          <a:p>
            <a:pPr lvl="1"/>
            <a:r>
              <a:rPr lang="en-US" dirty="0" smtClean="0"/>
              <a:t>“Doctrine” is that which we teach</a:t>
            </a:r>
          </a:p>
          <a:p>
            <a:pPr lvl="1"/>
            <a:r>
              <a:rPr lang="en-US" dirty="0" smtClean="0"/>
              <a:t>The “truth” is what we contend for</a:t>
            </a:r>
          </a:p>
          <a:p>
            <a:pPr lvl="2"/>
            <a:r>
              <a:rPr lang="en-US" dirty="0" smtClean="0">
                <a:solidFill>
                  <a:srgbClr val="C00000"/>
                </a:solidFill>
              </a:rPr>
              <a:t>Jude 3</a:t>
            </a:r>
          </a:p>
          <a:p>
            <a:pPr lvl="1"/>
            <a:r>
              <a:rPr lang="en-US" dirty="0" smtClean="0"/>
              <a:t>Church has the right doctrine</a:t>
            </a:r>
            <a:br>
              <a:rPr lang="en-US" dirty="0" smtClean="0"/>
            </a:br>
            <a:r>
              <a:rPr lang="en-US" dirty="0" smtClean="0"/>
              <a:t>because Jesus IS that doctrine</a:t>
            </a:r>
          </a:p>
          <a:p>
            <a:pPr lvl="2"/>
            <a:r>
              <a:rPr lang="en-US" dirty="0" smtClean="0">
                <a:solidFill>
                  <a:srgbClr val="C00000"/>
                </a:solidFill>
              </a:rPr>
              <a:t>Acts 8:35</a:t>
            </a:r>
            <a:endParaRPr lang="en-US" dirty="0">
              <a:solidFill>
                <a:srgbClr val="C00000"/>
              </a:solidFill>
            </a:endParaRPr>
          </a:p>
        </p:txBody>
      </p:sp>
      <p:sp>
        <p:nvSpPr>
          <p:cNvPr id="2" name="Title 1"/>
          <p:cNvSpPr>
            <a:spLocks noGrp="1"/>
          </p:cNvSpPr>
          <p:nvPr>
            <p:ph type="title"/>
          </p:nvPr>
        </p:nvSpPr>
        <p:spPr/>
        <p:txBody>
          <a:bodyPr/>
          <a:lstStyle/>
          <a:p>
            <a:r>
              <a:rPr lang="en-US" dirty="0" smtClean="0">
                <a:solidFill>
                  <a:schemeClr val="accent6">
                    <a:lumMod val="50000"/>
                  </a:schemeClr>
                </a:solidFill>
                <a:effectLst>
                  <a:outerShdw blurRad="38100" dist="38100" dir="2700000" algn="tl">
                    <a:srgbClr val="000000">
                      <a:alpha val="43137"/>
                    </a:srgbClr>
                  </a:outerShdw>
                </a:effectLst>
              </a:rPr>
              <a:t>The Faith is Right</a:t>
            </a:r>
            <a:endParaRPr lang="en-US" dirty="0">
              <a:solidFill>
                <a:schemeClr val="accent6">
                  <a:lumMod val="50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358" y="2932500"/>
            <a:ext cx="5080000" cy="3365500"/>
          </a:xfrm>
          <a:prstGeom prst="rect">
            <a:avLst/>
          </a:prstGeom>
          <a:ln>
            <a:noFill/>
          </a:ln>
          <a:effectLst>
            <a:softEdge rad="112500"/>
          </a:effectLst>
        </p:spPr>
      </p:pic>
    </p:spTree>
    <p:extLst>
      <p:ext uri="{BB962C8B-B14F-4D97-AF65-F5344CB8AC3E}">
        <p14:creationId xmlns:p14="http://schemas.microsoft.com/office/powerpoint/2010/main" val="32370093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023" y="1335761"/>
            <a:ext cx="11628669" cy="5032088"/>
          </a:xfrm>
        </p:spPr>
        <p:txBody>
          <a:bodyPr>
            <a:normAutofit/>
          </a:bodyPr>
          <a:lstStyle/>
          <a:p>
            <a:r>
              <a:rPr lang="en-US" dirty="0" smtClean="0"/>
              <a:t>Fellowship is the life blood of the church</a:t>
            </a:r>
          </a:p>
          <a:p>
            <a:pPr lvl="1"/>
            <a:r>
              <a:rPr lang="en-US" dirty="0" smtClean="0">
                <a:solidFill>
                  <a:srgbClr val="C00000"/>
                </a:solidFill>
              </a:rPr>
              <a:t>Philippians 1:3-6</a:t>
            </a:r>
          </a:p>
          <a:p>
            <a:pPr lvl="1"/>
            <a:r>
              <a:rPr lang="en-US" dirty="0" smtClean="0">
                <a:solidFill>
                  <a:srgbClr val="C00000"/>
                </a:solidFill>
              </a:rPr>
              <a:t>Acts 2:42</a:t>
            </a:r>
          </a:p>
          <a:p>
            <a:pPr lvl="1"/>
            <a:r>
              <a:rPr lang="en-US" dirty="0" smtClean="0"/>
              <a:t>Early church examples:</a:t>
            </a:r>
          </a:p>
          <a:p>
            <a:pPr lvl="2"/>
            <a:r>
              <a:rPr lang="en-US" dirty="0" smtClean="0"/>
              <a:t>Suffer and rejoice</a:t>
            </a:r>
          </a:p>
          <a:p>
            <a:pPr lvl="3"/>
            <a:r>
              <a:rPr lang="en-US" dirty="0" smtClean="0">
                <a:solidFill>
                  <a:srgbClr val="C00000"/>
                </a:solidFill>
              </a:rPr>
              <a:t>1 Corinthians 12:26</a:t>
            </a:r>
          </a:p>
          <a:p>
            <a:pPr lvl="2"/>
            <a:r>
              <a:rPr lang="en-US" dirty="0" smtClean="0"/>
              <a:t>Carry burdens</a:t>
            </a:r>
          </a:p>
          <a:p>
            <a:pPr lvl="3"/>
            <a:r>
              <a:rPr lang="en-US" dirty="0" smtClean="0">
                <a:solidFill>
                  <a:srgbClr val="C00000"/>
                </a:solidFill>
              </a:rPr>
              <a:t>Galatians 6:2</a:t>
            </a:r>
          </a:p>
        </p:txBody>
      </p:sp>
      <p:sp>
        <p:nvSpPr>
          <p:cNvPr id="2" name="Title 1"/>
          <p:cNvSpPr>
            <a:spLocks noGrp="1"/>
          </p:cNvSpPr>
          <p:nvPr>
            <p:ph type="title"/>
          </p:nvPr>
        </p:nvSpPr>
        <p:spPr/>
        <p:txBody>
          <a:bodyPr/>
          <a:lstStyle/>
          <a:p>
            <a:r>
              <a:rPr lang="en-US" dirty="0" smtClean="0">
                <a:solidFill>
                  <a:schemeClr val="accent6">
                    <a:lumMod val="50000"/>
                  </a:schemeClr>
                </a:solidFill>
                <a:effectLst>
                  <a:outerShdw blurRad="38100" dist="38100" dir="2700000" algn="tl">
                    <a:srgbClr val="000000">
                      <a:alpha val="43137"/>
                    </a:srgbClr>
                  </a:outerShdw>
                </a:effectLst>
              </a:rPr>
              <a:t>The Fellowship is Right</a:t>
            </a:r>
            <a:endParaRPr lang="en-US" dirty="0">
              <a:solidFill>
                <a:schemeClr val="accent6">
                  <a:lumMod val="50000"/>
                </a:schemeClr>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stretch>
            <a:fillRect/>
          </a:stretch>
        </p:blipFill>
        <p:spPr>
          <a:xfrm>
            <a:off x="5310095" y="1886466"/>
            <a:ext cx="6601597" cy="4401064"/>
          </a:xfrm>
          <a:prstGeom prst="rect">
            <a:avLst/>
          </a:prstGeom>
          <a:ln>
            <a:noFill/>
          </a:ln>
          <a:effectLst>
            <a:softEdge rad="112500"/>
          </a:effectLst>
        </p:spPr>
      </p:pic>
    </p:spTree>
    <p:extLst>
      <p:ext uri="{BB962C8B-B14F-4D97-AF65-F5344CB8AC3E}">
        <p14:creationId xmlns:p14="http://schemas.microsoft.com/office/powerpoint/2010/main" val="155126531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par>
                          <p:cTn id="52" fill="hold">
                            <p:stCondLst>
                              <p:cond delay="500"/>
                            </p:stCondLst>
                            <p:childTnLst>
                              <p:par>
                                <p:cTn id="53" presetID="53" presetClass="entr" presetSubtype="16" fill="hold" nodeType="after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p:cTn id="5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023" y="1335761"/>
            <a:ext cx="11628669" cy="5032088"/>
          </a:xfrm>
        </p:spPr>
        <p:txBody>
          <a:bodyPr>
            <a:normAutofit/>
          </a:bodyPr>
          <a:lstStyle/>
          <a:p>
            <a:pPr lvl="1"/>
            <a:r>
              <a:rPr lang="en-US" dirty="0" smtClean="0"/>
              <a:t>Early church examples:</a:t>
            </a:r>
          </a:p>
          <a:p>
            <a:pPr lvl="2"/>
            <a:r>
              <a:rPr lang="en-US" dirty="0"/>
              <a:t>Restore</a:t>
            </a:r>
          </a:p>
          <a:p>
            <a:pPr lvl="3"/>
            <a:r>
              <a:rPr lang="en-US" dirty="0">
                <a:solidFill>
                  <a:srgbClr val="C00000"/>
                </a:solidFill>
              </a:rPr>
              <a:t>Galatians 6:1</a:t>
            </a:r>
          </a:p>
          <a:p>
            <a:pPr lvl="2"/>
            <a:r>
              <a:rPr lang="en-US" dirty="0" smtClean="0"/>
              <a:t>Pray</a:t>
            </a:r>
          </a:p>
          <a:p>
            <a:pPr lvl="3"/>
            <a:r>
              <a:rPr lang="en-US" dirty="0" smtClean="0">
                <a:solidFill>
                  <a:srgbClr val="C00000"/>
                </a:solidFill>
              </a:rPr>
              <a:t>Romans 15:30</a:t>
            </a:r>
          </a:p>
          <a:p>
            <a:pPr lvl="2"/>
            <a:r>
              <a:rPr lang="en-US" dirty="0" smtClean="0"/>
              <a:t>Encourage</a:t>
            </a:r>
          </a:p>
          <a:p>
            <a:pPr lvl="3"/>
            <a:r>
              <a:rPr lang="en-US" dirty="0" smtClean="0">
                <a:solidFill>
                  <a:srgbClr val="C00000"/>
                </a:solidFill>
              </a:rPr>
              <a:t>Romans 1:12</a:t>
            </a:r>
          </a:p>
          <a:p>
            <a:pPr lvl="2"/>
            <a:r>
              <a:rPr lang="en-US" dirty="0" smtClean="0"/>
              <a:t>Forgive</a:t>
            </a:r>
          </a:p>
          <a:p>
            <a:pPr lvl="3"/>
            <a:r>
              <a:rPr lang="en-US" dirty="0" smtClean="0">
                <a:solidFill>
                  <a:srgbClr val="C00000"/>
                </a:solidFill>
              </a:rPr>
              <a:t>Ephesians 4:32</a:t>
            </a:r>
          </a:p>
        </p:txBody>
      </p:sp>
      <p:sp>
        <p:nvSpPr>
          <p:cNvPr id="2" name="Title 1"/>
          <p:cNvSpPr>
            <a:spLocks noGrp="1"/>
          </p:cNvSpPr>
          <p:nvPr>
            <p:ph type="title"/>
          </p:nvPr>
        </p:nvSpPr>
        <p:spPr/>
        <p:txBody>
          <a:bodyPr/>
          <a:lstStyle/>
          <a:p>
            <a:r>
              <a:rPr lang="en-US" dirty="0" smtClean="0">
                <a:solidFill>
                  <a:schemeClr val="accent6">
                    <a:lumMod val="50000"/>
                  </a:schemeClr>
                </a:solidFill>
                <a:effectLst>
                  <a:outerShdw blurRad="38100" dist="38100" dir="2700000" algn="tl">
                    <a:srgbClr val="000000">
                      <a:alpha val="43137"/>
                    </a:srgbClr>
                  </a:outerShdw>
                </a:effectLst>
              </a:rPr>
              <a:t>The Fellowship is Right</a:t>
            </a:r>
            <a:endParaRPr lang="en-US" dirty="0">
              <a:solidFill>
                <a:schemeClr val="accent6">
                  <a:lumMod val="50000"/>
                </a:schemeClr>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5119731" y="1738184"/>
            <a:ext cx="6818439" cy="4541611"/>
          </a:xfrm>
          <a:prstGeom prst="rect">
            <a:avLst/>
          </a:prstGeom>
          <a:ln>
            <a:noFill/>
          </a:ln>
          <a:effectLst>
            <a:softEdge rad="112500"/>
          </a:effectLst>
        </p:spPr>
      </p:pic>
    </p:spTree>
    <p:extLst>
      <p:ext uri="{BB962C8B-B14F-4D97-AF65-F5344CB8AC3E}">
        <p14:creationId xmlns:p14="http://schemas.microsoft.com/office/powerpoint/2010/main" val="14209850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p:cTn id="50"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2" dur="500"/>
                                        <p:tgtEl>
                                          <p:spTgt spid="3">
                                            <p:txEl>
                                              <p:pRg st="7" end="7"/>
                                            </p:txEl>
                                          </p:spTgt>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023" y="1335761"/>
            <a:ext cx="11628669" cy="5032088"/>
          </a:xfrm>
        </p:spPr>
        <p:txBody>
          <a:bodyPr>
            <a:normAutofit/>
          </a:bodyPr>
          <a:lstStyle/>
          <a:p>
            <a:pPr lvl="1"/>
            <a:r>
              <a:rPr lang="en-US" dirty="0" smtClean="0"/>
              <a:t>Early church examples:</a:t>
            </a:r>
          </a:p>
          <a:p>
            <a:pPr lvl="2"/>
            <a:r>
              <a:rPr lang="en-US" dirty="0" smtClean="0"/>
              <a:t>Confess</a:t>
            </a:r>
            <a:endParaRPr lang="en-US" dirty="0"/>
          </a:p>
          <a:p>
            <a:pPr lvl="3"/>
            <a:r>
              <a:rPr lang="en-US" dirty="0" smtClean="0">
                <a:solidFill>
                  <a:srgbClr val="C00000"/>
                </a:solidFill>
              </a:rPr>
              <a:t>James 5:16</a:t>
            </a:r>
            <a:endParaRPr lang="en-US" dirty="0">
              <a:solidFill>
                <a:srgbClr val="C00000"/>
              </a:solidFill>
            </a:endParaRPr>
          </a:p>
          <a:p>
            <a:pPr lvl="2"/>
            <a:r>
              <a:rPr lang="en-US" dirty="0" smtClean="0"/>
              <a:t>Be truthful</a:t>
            </a:r>
          </a:p>
          <a:p>
            <a:pPr lvl="3"/>
            <a:r>
              <a:rPr lang="en-US" dirty="0" smtClean="0">
                <a:solidFill>
                  <a:srgbClr val="C00000"/>
                </a:solidFill>
              </a:rPr>
              <a:t>Ephesians 4:25</a:t>
            </a:r>
          </a:p>
          <a:p>
            <a:pPr lvl="2"/>
            <a:r>
              <a:rPr lang="en-US" dirty="0" smtClean="0"/>
              <a:t>Spur each other on</a:t>
            </a:r>
          </a:p>
          <a:p>
            <a:pPr lvl="3"/>
            <a:r>
              <a:rPr lang="en-US" dirty="0" smtClean="0">
                <a:solidFill>
                  <a:srgbClr val="C00000"/>
                </a:solidFill>
              </a:rPr>
              <a:t>Hebrews 10:24</a:t>
            </a:r>
          </a:p>
          <a:p>
            <a:pPr lvl="2"/>
            <a:r>
              <a:rPr lang="en-US" dirty="0" smtClean="0"/>
              <a:t>Give</a:t>
            </a:r>
          </a:p>
          <a:p>
            <a:pPr lvl="3"/>
            <a:r>
              <a:rPr lang="en-US" dirty="0" smtClean="0">
                <a:solidFill>
                  <a:srgbClr val="C00000"/>
                </a:solidFill>
              </a:rPr>
              <a:t>Philippians 4:14-15</a:t>
            </a:r>
          </a:p>
        </p:txBody>
      </p:sp>
      <p:sp>
        <p:nvSpPr>
          <p:cNvPr id="2" name="Title 1"/>
          <p:cNvSpPr>
            <a:spLocks noGrp="1"/>
          </p:cNvSpPr>
          <p:nvPr>
            <p:ph type="title"/>
          </p:nvPr>
        </p:nvSpPr>
        <p:spPr/>
        <p:txBody>
          <a:bodyPr/>
          <a:lstStyle/>
          <a:p>
            <a:r>
              <a:rPr lang="en-US" dirty="0" smtClean="0">
                <a:solidFill>
                  <a:schemeClr val="accent6">
                    <a:lumMod val="50000"/>
                  </a:schemeClr>
                </a:solidFill>
                <a:effectLst>
                  <a:outerShdw blurRad="38100" dist="38100" dir="2700000" algn="tl">
                    <a:srgbClr val="000000">
                      <a:alpha val="43137"/>
                    </a:srgbClr>
                  </a:outerShdw>
                </a:effectLst>
              </a:rPr>
              <a:t>The Fellowship is Right</a:t>
            </a:r>
            <a:endParaRPr lang="en-US" dirty="0">
              <a:solidFill>
                <a:schemeClr val="accent6">
                  <a:lumMod val="50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5247503" y="1833150"/>
            <a:ext cx="6664189" cy="4434943"/>
          </a:xfrm>
          <a:prstGeom prst="rect">
            <a:avLst/>
          </a:prstGeom>
          <a:ln>
            <a:noFill/>
          </a:ln>
          <a:effectLst>
            <a:softEdge rad="112500"/>
          </a:effectLst>
        </p:spPr>
      </p:pic>
    </p:spTree>
    <p:extLst>
      <p:ext uri="{BB962C8B-B14F-4D97-AF65-F5344CB8AC3E}">
        <p14:creationId xmlns:p14="http://schemas.microsoft.com/office/powerpoint/2010/main" val="13668616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500"/>
                                        <p:tgtEl>
                                          <p:spTgt spid="3">
                                            <p:txEl>
                                              <p:pRg st="1" end="1"/>
                                            </p:txEl>
                                          </p:spTgt>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p:cTn id="3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3">
                                            <p:txEl>
                                              <p:pRg st="5" end="5"/>
                                            </p:txEl>
                                          </p:spTgt>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 calcmode="lin" valueType="num">
                                      <p:cBhvr>
                                        <p:cTn id="50"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2" dur="500"/>
                                        <p:tgtEl>
                                          <p:spTgt spid="3">
                                            <p:txEl>
                                              <p:pRg st="7" end="7"/>
                                            </p:txEl>
                                          </p:spTgt>
                                        </p:tgtEl>
                                      </p:cBhvr>
                                    </p:animEffect>
                                  </p:childTnLst>
                                </p:cTn>
                              </p:par>
                            </p:childTnLst>
                          </p:cTn>
                        </p:par>
                        <p:par>
                          <p:cTn id="53" fill="hold">
                            <p:stCondLst>
                              <p:cond delay="500"/>
                            </p:stCondLst>
                            <p:childTnLst>
                              <p:par>
                                <p:cTn id="54" presetID="53" presetClass="entr" presetSubtype="16" fill="hold"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023" y="1335761"/>
            <a:ext cx="11628669" cy="5032088"/>
          </a:xfrm>
        </p:spPr>
        <p:txBody>
          <a:bodyPr>
            <a:normAutofit/>
          </a:bodyPr>
          <a:lstStyle/>
          <a:p>
            <a:r>
              <a:rPr lang="en-US" dirty="0" smtClean="0"/>
              <a:t>Fixated on souls</a:t>
            </a:r>
          </a:p>
          <a:p>
            <a:pPr lvl="1"/>
            <a:r>
              <a:rPr lang="en-US" dirty="0" smtClean="0">
                <a:solidFill>
                  <a:srgbClr val="C00000"/>
                </a:solidFill>
              </a:rPr>
              <a:t>Mark 16:15</a:t>
            </a:r>
          </a:p>
          <a:p>
            <a:pPr lvl="1"/>
            <a:r>
              <a:rPr lang="en-US" dirty="0" smtClean="0"/>
              <a:t>Jesus had compassion on lost souls</a:t>
            </a:r>
          </a:p>
          <a:p>
            <a:pPr lvl="2"/>
            <a:r>
              <a:rPr lang="en-US" dirty="0" smtClean="0">
                <a:solidFill>
                  <a:srgbClr val="C00000"/>
                </a:solidFill>
              </a:rPr>
              <a:t>Matthew 9:35-36</a:t>
            </a:r>
          </a:p>
          <a:p>
            <a:pPr lvl="1"/>
            <a:r>
              <a:rPr lang="en-US" dirty="0" smtClean="0"/>
              <a:t>Motivated Him to do two things:</a:t>
            </a:r>
          </a:p>
          <a:p>
            <a:pPr lvl="2"/>
            <a:r>
              <a:rPr lang="en-US" dirty="0" smtClean="0"/>
              <a:t>Pray for laborers</a:t>
            </a:r>
          </a:p>
          <a:p>
            <a:pPr lvl="3"/>
            <a:r>
              <a:rPr lang="en-US" dirty="0" smtClean="0">
                <a:solidFill>
                  <a:srgbClr val="C00000"/>
                </a:solidFill>
              </a:rPr>
              <a:t>Matthew 9:37-38</a:t>
            </a:r>
          </a:p>
          <a:p>
            <a:pPr lvl="2"/>
            <a:r>
              <a:rPr lang="en-US" dirty="0" smtClean="0"/>
              <a:t>Send out teachers</a:t>
            </a:r>
          </a:p>
          <a:p>
            <a:pPr lvl="3"/>
            <a:r>
              <a:rPr lang="en-US" dirty="0" smtClean="0">
                <a:solidFill>
                  <a:srgbClr val="C00000"/>
                </a:solidFill>
              </a:rPr>
              <a:t>Matthew 10:1, 5-7</a:t>
            </a:r>
          </a:p>
        </p:txBody>
      </p:sp>
      <p:sp>
        <p:nvSpPr>
          <p:cNvPr id="2" name="Title 1"/>
          <p:cNvSpPr>
            <a:spLocks noGrp="1"/>
          </p:cNvSpPr>
          <p:nvPr>
            <p:ph type="title"/>
          </p:nvPr>
        </p:nvSpPr>
        <p:spPr/>
        <p:txBody>
          <a:bodyPr/>
          <a:lstStyle/>
          <a:p>
            <a:r>
              <a:rPr lang="en-US" dirty="0" smtClean="0">
                <a:solidFill>
                  <a:schemeClr val="accent6">
                    <a:lumMod val="50000"/>
                  </a:schemeClr>
                </a:solidFill>
                <a:effectLst>
                  <a:outerShdw blurRad="38100" dist="38100" dir="2700000" algn="tl">
                    <a:srgbClr val="000000">
                      <a:alpha val="43137"/>
                    </a:srgbClr>
                  </a:outerShdw>
                </a:effectLst>
              </a:rPr>
              <a:t>The Focus is Right</a:t>
            </a:r>
            <a:endParaRPr lang="en-US" dirty="0">
              <a:solidFill>
                <a:schemeClr val="accent6">
                  <a:lumMod val="50000"/>
                </a:schemeClr>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0" y="1285362"/>
            <a:ext cx="3986892" cy="4978227"/>
          </a:xfrm>
          <a:prstGeom prst="rect">
            <a:avLst/>
          </a:prstGeom>
          <a:ln>
            <a:noFill/>
          </a:ln>
          <a:effectLst>
            <a:softEdge rad="112500"/>
          </a:effectLst>
        </p:spPr>
      </p:pic>
    </p:spTree>
    <p:extLst>
      <p:ext uri="{BB962C8B-B14F-4D97-AF65-F5344CB8AC3E}">
        <p14:creationId xmlns:p14="http://schemas.microsoft.com/office/powerpoint/2010/main" val="6541176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3">
                                            <p:txEl>
                                              <p:pRg st="4" end="4"/>
                                            </p:txEl>
                                          </p:spTgt>
                                        </p:tgtEl>
                                      </p:cBhvr>
                                    </p:animEffect>
                                  </p:childTnLst>
                                </p:cTn>
                              </p:par>
                            </p:childTnLst>
                          </p:cTn>
                        </p:par>
                        <p:par>
                          <p:cTn id="40" fill="hold">
                            <p:stCondLst>
                              <p:cond delay="500"/>
                            </p:stCondLst>
                            <p:childTnLst>
                              <p:par>
                                <p:cTn id="41" presetID="53" presetClass="entr" presetSubtype="16" fill="hold" nodeType="after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3">
                                            <p:txEl>
                                              <p:pRg st="5" end="5"/>
                                            </p:txEl>
                                          </p:spTgt>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par>
                          <p:cTn id="59" fill="hold">
                            <p:stCondLst>
                              <p:cond delay="500"/>
                            </p:stCondLst>
                            <p:childTnLst>
                              <p:par>
                                <p:cTn id="60" presetID="53" presetClass="entr" presetSubtype="16" fill="hold" nodeType="after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p:cTn id="6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3023" y="1335761"/>
            <a:ext cx="11628669" cy="5032088"/>
          </a:xfrm>
        </p:spPr>
        <p:txBody>
          <a:bodyPr>
            <a:normAutofit/>
          </a:bodyPr>
          <a:lstStyle/>
          <a:p>
            <a:r>
              <a:rPr lang="en-US" dirty="0" smtClean="0"/>
              <a:t>Jesus coming for His church</a:t>
            </a:r>
          </a:p>
          <a:p>
            <a:pPr lvl="1"/>
            <a:r>
              <a:rPr lang="en-US" dirty="0" smtClean="0">
                <a:solidFill>
                  <a:srgbClr val="C00000"/>
                </a:solidFill>
              </a:rPr>
              <a:t>1 Corinthians 15:24</a:t>
            </a:r>
          </a:p>
          <a:p>
            <a:pPr lvl="1"/>
            <a:r>
              <a:rPr lang="en-US" dirty="0" smtClean="0"/>
              <a:t>The words of Paul:</a:t>
            </a:r>
          </a:p>
        </p:txBody>
      </p:sp>
      <p:sp>
        <p:nvSpPr>
          <p:cNvPr id="2" name="Title 1"/>
          <p:cNvSpPr>
            <a:spLocks noGrp="1"/>
          </p:cNvSpPr>
          <p:nvPr>
            <p:ph type="title"/>
          </p:nvPr>
        </p:nvSpPr>
        <p:spPr/>
        <p:txBody>
          <a:bodyPr/>
          <a:lstStyle/>
          <a:p>
            <a:r>
              <a:rPr lang="en-US" dirty="0" smtClean="0">
                <a:solidFill>
                  <a:schemeClr val="accent6">
                    <a:lumMod val="50000"/>
                  </a:schemeClr>
                </a:solidFill>
                <a:effectLst>
                  <a:outerShdw blurRad="38100" dist="38100" dir="2700000" algn="tl">
                    <a:srgbClr val="000000">
                      <a:alpha val="43137"/>
                    </a:srgbClr>
                  </a:outerShdw>
                </a:effectLst>
              </a:rPr>
              <a:t>The Future is Right</a:t>
            </a:r>
            <a:endParaRPr lang="en-US" dirty="0">
              <a:solidFill>
                <a:schemeClr val="accent6">
                  <a:lumMod val="50000"/>
                </a:schemeClr>
              </a:solidFill>
              <a:effectLst>
                <a:outerShdw blurRad="38100" dist="38100" dir="2700000" algn="tl">
                  <a:srgbClr val="000000">
                    <a:alpha val="43137"/>
                  </a:srgbClr>
                </a:outerShdw>
              </a:effectLst>
            </a:endParaRPr>
          </a:p>
        </p:txBody>
      </p:sp>
      <p:sp>
        <p:nvSpPr>
          <p:cNvPr id="5" name="Rounded Rectangle 4"/>
          <p:cNvSpPr/>
          <p:nvPr/>
        </p:nvSpPr>
        <p:spPr>
          <a:xfrm>
            <a:off x="428368" y="3080951"/>
            <a:ext cx="11359978" cy="2529017"/>
          </a:xfrm>
          <a:prstGeom prst="roundRect">
            <a:avLst/>
          </a:prstGeom>
          <a:solidFill>
            <a:schemeClr val="tx1"/>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69138" y="3197197"/>
            <a:ext cx="10896786" cy="2523768"/>
          </a:xfrm>
          <a:prstGeom prst="rect">
            <a:avLst/>
          </a:prstGeom>
          <a:noFill/>
        </p:spPr>
        <p:txBody>
          <a:bodyPr wrap="square" rtlCol="0">
            <a:spAutoFit/>
          </a:bodyPr>
          <a:lstStyle/>
          <a:p>
            <a:pPr algn="ctr"/>
            <a:r>
              <a:rPr lang="en-US" sz="2800" dirty="0" smtClean="0">
                <a:solidFill>
                  <a:schemeClr val="bg1"/>
                </a:solidFill>
                <a:latin typeface="Souvenir Lt BT" panose="02080503040505020303" pitchFamily="18" charset="0"/>
              </a:rPr>
              <a:t>For </a:t>
            </a:r>
            <a:r>
              <a:rPr lang="en-US" sz="2800" dirty="0">
                <a:solidFill>
                  <a:schemeClr val="bg1"/>
                </a:solidFill>
                <a:latin typeface="Souvenir Lt BT" panose="02080503040505020303" pitchFamily="18" charset="0"/>
              </a:rPr>
              <a:t>the Lord Himself will descend from heaven with a shout, with the voice of an archangel, and with the trumpet of God. And the dead in Christ will rise </a:t>
            </a:r>
            <a:r>
              <a:rPr lang="en-US" sz="2800" dirty="0" smtClean="0">
                <a:solidFill>
                  <a:schemeClr val="bg1"/>
                </a:solidFill>
                <a:latin typeface="Souvenir Lt BT" panose="02080503040505020303" pitchFamily="18" charset="0"/>
              </a:rPr>
              <a:t>first. Then </a:t>
            </a:r>
            <a:r>
              <a:rPr lang="en-US" sz="2800" dirty="0">
                <a:solidFill>
                  <a:schemeClr val="bg1"/>
                </a:solidFill>
                <a:latin typeface="Souvenir Lt BT" panose="02080503040505020303" pitchFamily="18" charset="0"/>
              </a:rPr>
              <a:t>we who are alive and remain shall be caught up together with them in the clouds to meet the Lord in the air. And thus we shall always be with the Lord</a:t>
            </a:r>
            <a:r>
              <a:rPr lang="en-US" sz="2800" dirty="0" smtClean="0">
                <a:solidFill>
                  <a:schemeClr val="bg1"/>
                </a:solidFill>
                <a:latin typeface="Souvenir Lt BT" panose="02080503040505020303" pitchFamily="18" charset="0"/>
              </a:rPr>
              <a:t>. </a:t>
            </a:r>
            <a:r>
              <a:rPr lang="en-US" sz="2800" b="1" dirty="0" smtClean="0">
                <a:solidFill>
                  <a:schemeClr val="bg1"/>
                </a:solidFill>
                <a:latin typeface="Souvenir Lt BT" panose="02080503040505020303" pitchFamily="18" charset="0"/>
              </a:rPr>
              <a:t>1 Thessalonians 4:16-17 </a:t>
            </a:r>
            <a:endParaRPr lang="en-US" sz="2800" b="1" dirty="0">
              <a:solidFill>
                <a:schemeClr val="bg1"/>
              </a:solidFill>
              <a:latin typeface="Souvenir Lt BT" panose="02080503040505020303" pitchFamily="18" charset="0"/>
            </a:endParaRPr>
          </a:p>
          <a:p>
            <a:endParaRPr lang="en-US" dirty="0"/>
          </a:p>
        </p:txBody>
      </p:sp>
      <p:sp>
        <p:nvSpPr>
          <p:cNvPr id="7" name="TextBox 6"/>
          <p:cNvSpPr txBox="1"/>
          <p:nvPr/>
        </p:nvSpPr>
        <p:spPr>
          <a:xfrm>
            <a:off x="283023" y="5708820"/>
            <a:ext cx="11628669" cy="584775"/>
          </a:xfrm>
          <a:prstGeom prst="rect">
            <a:avLst/>
          </a:prstGeom>
          <a:noFill/>
        </p:spPr>
        <p:txBody>
          <a:bodyPr wrap="square" rtlCol="0">
            <a:spAutoFit/>
          </a:bodyPr>
          <a:lstStyle/>
          <a:p>
            <a:pPr algn="ctr"/>
            <a:r>
              <a:rPr lang="en-US" sz="3200" b="1" dirty="0" smtClean="0">
                <a:solidFill>
                  <a:srgbClr val="C00000"/>
                </a:solidFill>
                <a:latin typeface="Souvenir Lt BT" panose="02080503040505020303" pitchFamily="18" charset="0"/>
              </a:rPr>
              <a:t>Each day we should live for the one who died for us!</a:t>
            </a:r>
            <a:endParaRPr lang="en-US" sz="3200" b="1" dirty="0">
              <a:solidFill>
                <a:srgbClr val="C00000"/>
              </a:solidFill>
              <a:latin typeface="Souvenir Lt BT" panose="02080503040505020303" pitchFamily="18" charset="0"/>
            </a:endParaRPr>
          </a:p>
        </p:txBody>
      </p:sp>
    </p:spTree>
    <p:extLst>
      <p:ext uri="{BB962C8B-B14F-4D97-AF65-F5344CB8AC3E}">
        <p14:creationId xmlns:p14="http://schemas.microsoft.com/office/powerpoint/2010/main" val="32833961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par>
                          <p:cTn id="23" fill="hold">
                            <p:stCondLst>
                              <p:cond delay="500"/>
                            </p:stCondLst>
                            <p:childTnLst>
                              <p:par>
                                <p:cTn id="24" presetID="3" presetClass="entr" presetSubtype="1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linds(horizont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 calcmode="lin" valueType="num">
                                      <p:cBhvr>
                                        <p:cTn id="34"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theme/theme1.xml><?xml version="1.0" encoding="utf-8"?>
<a:theme xmlns:a="http://schemas.openxmlformats.org/drawingml/2006/main" name="Richard Souvenir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chard Souvenir Theme" id="{04C13B85-174A-4FFA-9D92-82FA4A4ED59B}" vid="{3043BBB1-0079-4FA8-9678-FD263E2BD83A}"/>
    </a:ext>
  </a:extLst>
</a:theme>
</file>

<file path=docProps/app.xml><?xml version="1.0" encoding="utf-8"?>
<Properties xmlns="http://schemas.openxmlformats.org/officeDocument/2006/extended-properties" xmlns:vt="http://schemas.openxmlformats.org/officeDocument/2006/docPropsVTypes">
  <Template>Richard Souvenir Theme</Template>
  <TotalTime>99</TotalTime>
  <Words>326</Words>
  <Application>Microsoft Office PowerPoint</Application>
  <PresentationFormat>Widescreen</PresentationFormat>
  <Paragraphs>75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Souvenir Lt BT</vt:lpstr>
      <vt:lpstr>Richard Souvenir Theme</vt:lpstr>
      <vt:lpstr>The Lord’s Church is Right</vt:lpstr>
      <vt:lpstr>Introduction</vt:lpstr>
      <vt:lpstr>The Foundation is Right</vt:lpstr>
      <vt:lpstr>The Faith is Right</vt:lpstr>
      <vt:lpstr>The Fellowship is Right</vt:lpstr>
      <vt:lpstr>The Fellowship is Right</vt:lpstr>
      <vt:lpstr>The Fellowship is Right</vt:lpstr>
      <vt:lpstr>The Focus is Right</vt:lpstr>
      <vt:lpstr>The Future is Right</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Lord’s Church is Right</dc:title>
  <dc:creator>Richard Thetford</dc:creator>
  <cp:lastModifiedBy>Richard Thetford</cp:lastModifiedBy>
  <cp:revision>14</cp:revision>
  <dcterms:created xsi:type="dcterms:W3CDTF">2013-04-10T02:50:15Z</dcterms:created>
  <dcterms:modified xsi:type="dcterms:W3CDTF">2013-05-31T02:36:13Z</dcterms:modified>
</cp:coreProperties>
</file>