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4" r:id="rId4"/>
    <p:sldId id="262" r:id="rId5"/>
    <p:sldId id="265" r:id="rId6"/>
    <p:sldId id="258" r:id="rId7"/>
    <p:sldId id="266" r:id="rId8"/>
    <p:sldId id="263" r:id="rId9"/>
    <p:sldId id="259" r:id="rId10"/>
  </p:sldIdLst>
  <p:sldSz cx="9144000" cy="6858000" type="screen4x3"/>
  <p:notesSz cx="9290050" cy="7004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00"/>
    <a:srgbClr val="006600"/>
    <a:srgbClr val="FF0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59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r>
              <a:rPr lang="en-US" dirty="0">
                <a:latin typeface="Segoe UI" panose="020B0502040204020203" pitchFamily="34" charset="0"/>
              </a:rPr>
              <a:t>THE MEANING OF THE LORD'S SUPPER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2563" y="0"/>
            <a:ext cx="40259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1625"/>
            <a:ext cx="40259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r>
              <a:rPr lang="en-US" dirty="0">
                <a:latin typeface="Segoe UI" panose="020B0502040204020203" pitchFamily="34" charset="0"/>
              </a:rPr>
              <a:t>Richie Thetford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2563" y="6651625"/>
            <a:ext cx="40259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5CA58358-C7A7-495B-8468-91E5569B319F}" type="slidenum">
              <a:rPr lang="en-US">
                <a:latin typeface="Segoe UI" panose="020B0502040204020203" pitchFamily="34" charset="0"/>
              </a:rPr>
              <a:pPr/>
              <a:t>‹#›</a:t>
            </a:fld>
            <a:endParaRPr lang="en-US" dirty="0">
              <a:latin typeface="Segoe UI" panose="020B05020402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59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Segoe UI" panose="020B0502040204020203" pitchFamily="34" charset="0"/>
              </a:defRPr>
            </a:lvl1pPr>
          </a:lstStyle>
          <a:p>
            <a:r>
              <a:rPr lang="en-US" dirty="0"/>
              <a:t>THE MEANING OF THE LORD'S SUPPER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2563" y="0"/>
            <a:ext cx="40259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4013" y="525463"/>
            <a:ext cx="3502025" cy="2625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8688" y="3327400"/>
            <a:ext cx="7432675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3213"/>
            <a:ext cx="40259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Segoe UI" panose="020B0502040204020203" pitchFamily="34" charset="0"/>
              </a:defRPr>
            </a:lvl1pPr>
          </a:lstStyle>
          <a:p>
            <a:r>
              <a:rPr lang="en-US" dirty="0"/>
              <a:t>Richie Thetford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2563" y="6653213"/>
            <a:ext cx="40259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E3E17CA7-94C9-4073-8B12-C2B768DB06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anose="020B0502040204020203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anose="020B0502040204020203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anose="020B0502040204020203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anose="020B0502040204020203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anose="020B0502040204020203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THE MEANING OF THE LORD'S SUPPER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Richie Thetford</a:t>
            </a: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Segoe UI" panose="020B0502040204020203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35E2169E-FBE1-443E-8626-6069A810E3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89C677E-25F2-454F-8889-F5977C6D86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1164C582-6EB9-40C0-9482-77399DC698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A5979F66-484D-47E2-B1E6-00BBA949B7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Segoe UI" panose="020B0502040204020203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9AE031A-753D-4A0F-91A7-292C37BE87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Segoe UI" panose="020B0502040204020203" pitchFamily="34" charset="0"/>
              </a:defRPr>
            </a:lvl1pPr>
            <a:lvl2pPr>
              <a:defRPr sz="2400">
                <a:latin typeface="Segoe UI" panose="020B0502040204020203" pitchFamily="34" charset="0"/>
              </a:defRPr>
            </a:lvl2pPr>
            <a:lvl3pPr>
              <a:defRPr sz="2000">
                <a:latin typeface="Segoe UI" panose="020B0502040204020203" pitchFamily="34" charset="0"/>
              </a:defRPr>
            </a:lvl3pPr>
            <a:lvl4pPr>
              <a:defRPr sz="1800">
                <a:latin typeface="Segoe UI" panose="020B0502040204020203" pitchFamily="34" charset="0"/>
              </a:defRPr>
            </a:lvl4pPr>
            <a:lvl5pPr>
              <a:defRPr sz="1800">
                <a:latin typeface="Segoe UI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Segoe UI" panose="020B0502040204020203" pitchFamily="34" charset="0"/>
              </a:defRPr>
            </a:lvl1pPr>
            <a:lvl2pPr>
              <a:defRPr sz="2400">
                <a:latin typeface="Segoe UI" panose="020B0502040204020203" pitchFamily="34" charset="0"/>
              </a:defRPr>
            </a:lvl2pPr>
            <a:lvl3pPr>
              <a:defRPr sz="2000">
                <a:latin typeface="Segoe UI" panose="020B0502040204020203" pitchFamily="34" charset="0"/>
              </a:defRPr>
            </a:lvl3pPr>
            <a:lvl4pPr>
              <a:defRPr sz="1800">
                <a:latin typeface="Segoe UI" panose="020B0502040204020203" pitchFamily="34" charset="0"/>
              </a:defRPr>
            </a:lvl4pPr>
            <a:lvl5pPr>
              <a:defRPr sz="1800">
                <a:latin typeface="Segoe UI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6EE221BE-DA80-451D-B14F-FDEE6D9A9B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</a:defRPr>
            </a:lvl1pPr>
            <a:lvl2pPr>
              <a:defRPr sz="2000">
                <a:latin typeface="Segoe UI" panose="020B0502040204020203" pitchFamily="34" charset="0"/>
              </a:defRPr>
            </a:lvl2pPr>
            <a:lvl3pPr>
              <a:defRPr sz="1800">
                <a:latin typeface="Segoe UI" panose="020B0502040204020203" pitchFamily="34" charset="0"/>
              </a:defRPr>
            </a:lvl3pPr>
            <a:lvl4pPr>
              <a:defRPr sz="1600">
                <a:latin typeface="Segoe UI" panose="020B0502040204020203" pitchFamily="34" charset="0"/>
              </a:defRPr>
            </a:lvl4pPr>
            <a:lvl5pPr>
              <a:defRPr sz="1600">
                <a:latin typeface="Segoe UI" panose="020B05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</a:defRPr>
            </a:lvl1pPr>
            <a:lvl2pPr>
              <a:defRPr sz="2000">
                <a:latin typeface="Segoe UI" panose="020B0502040204020203" pitchFamily="34" charset="0"/>
              </a:defRPr>
            </a:lvl2pPr>
            <a:lvl3pPr>
              <a:defRPr sz="1800">
                <a:latin typeface="Segoe UI" panose="020B0502040204020203" pitchFamily="34" charset="0"/>
              </a:defRPr>
            </a:lvl3pPr>
            <a:lvl4pPr>
              <a:defRPr sz="1600">
                <a:latin typeface="Segoe UI" panose="020B0502040204020203" pitchFamily="34" charset="0"/>
              </a:defRPr>
            </a:lvl4pPr>
            <a:lvl5pPr>
              <a:defRPr sz="1600">
                <a:latin typeface="Segoe UI" panose="020B05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CADCA656-C9B4-480D-98FA-BFD7AA00B5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E2C5A30B-DD75-4334-AA54-B0B42E5378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87A8E75F-BE28-43E7-9921-9565B8D2B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Segoe UI" panose="020B0502040204020203" pitchFamily="34" charset="0"/>
              </a:defRPr>
            </a:lvl1pPr>
            <a:lvl2pPr>
              <a:defRPr sz="2800">
                <a:latin typeface="Segoe UI" panose="020B0502040204020203" pitchFamily="34" charset="0"/>
              </a:defRPr>
            </a:lvl2pPr>
            <a:lvl3pPr>
              <a:defRPr sz="2400">
                <a:latin typeface="Segoe UI" panose="020B0502040204020203" pitchFamily="34" charset="0"/>
              </a:defRPr>
            </a:lvl3pPr>
            <a:lvl4pPr>
              <a:defRPr sz="2000">
                <a:latin typeface="Segoe UI" panose="020B0502040204020203" pitchFamily="34" charset="0"/>
              </a:defRPr>
            </a:lvl4pPr>
            <a:lvl5pPr>
              <a:defRPr sz="2000">
                <a:latin typeface="Segoe UI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Segoe UI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7010CB15-F645-4378-A896-2397CA0F85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Segoe UI" panose="020B05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Segoe UI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9F13298E-BD08-45EF-81FE-4E8E94DFD1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Segoe UI" panose="020B0502040204020203" pitchFamily="34" charset="0"/>
              </a:defRPr>
            </a:lvl1pPr>
          </a:lstStyle>
          <a:p>
            <a:fld id="{BF3049EA-230A-4641-B188-BF5751E910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egoe UI" panose="020B0502040204020203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Segoe UI" panose="020B0502040204020203" pitchFamily="34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Segoe UI" panose="020B0502040204020203" pitchFamily="34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Segoe UI" panose="020B0502040204020203" pitchFamily="34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Segoe UI" panose="020B0502040204020203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202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5638800"/>
            <a:ext cx="91440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56388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latin typeface="Segoe UI" panose="020B0502040204020203" pitchFamily="34" charset="0"/>
                <a:cs typeface="Arial" pitchFamily="34" charset="0"/>
              </a:rPr>
              <a:t>Matthew 26:26-29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8382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Segoe UI" panose="020B0502040204020203" pitchFamily="34" charset="0"/>
                <a:cs typeface="Arial" pitchFamily="34" charset="0"/>
              </a:rPr>
              <a:t>The Meaning of the Lord’s Supper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</a:rPr>
              <a:t>Richie Thetford			                                                                  www.thetfordcountry.com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0" y="6315076"/>
            <a:ext cx="9144000" cy="238124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0" y="0"/>
            <a:ext cx="9144000" cy="238124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6781800" cy="1600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egoe UI" panose="020B0502040204020203" pitchFamily="34" charset="0"/>
            </a:endParaRPr>
          </a:p>
        </p:txBody>
      </p:sp>
      <p:pic>
        <p:nvPicPr>
          <p:cNvPr id="3078" name="Picture 6" descr="Lord's Tabl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0"/>
            <a:ext cx="2362200" cy="1601788"/>
          </a:xfrm>
          <a:prstGeom prst="rect">
            <a:avLst/>
          </a:prstGeom>
          <a:noFill/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0" y="152400"/>
            <a:ext cx="6705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Arial" pitchFamily="34" charset="0"/>
              </a:rPr>
              <a:t>The Institution of the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Arial" pitchFamily="34" charset="0"/>
              </a:rPr>
              <a:t>Lord’s Supper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52400" y="1958876"/>
            <a:ext cx="89154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3400" b="1" dirty="0">
                <a:latin typeface="Segoe UI" panose="020B0502040204020203" pitchFamily="34" charset="0"/>
                <a:cs typeface="Arial" pitchFamily="34" charset="0"/>
              </a:rPr>
              <a:t> Observed weekly</a:t>
            </a:r>
          </a:p>
          <a:p>
            <a:pPr lvl="1">
              <a:buFontTx/>
              <a:buChar char="•"/>
            </a:pPr>
            <a:r>
              <a:rPr lang="en-US" sz="3400" dirty="0">
                <a:solidFill>
                  <a:srgbClr val="C00000"/>
                </a:solidFill>
                <a:latin typeface="Segoe UI" panose="020B0502040204020203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Acts 20:7</a:t>
            </a:r>
          </a:p>
          <a:p>
            <a:pPr>
              <a:buFontTx/>
              <a:buChar char="•"/>
            </a:pPr>
            <a:r>
              <a:rPr lang="en-US" sz="3400" b="1" dirty="0">
                <a:latin typeface="Segoe UI" panose="020B0502040204020203" pitchFamily="34" charset="0"/>
                <a:cs typeface="Arial" pitchFamily="34" charset="0"/>
              </a:rPr>
              <a:t> Significance is important</a:t>
            </a:r>
          </a:p>
          <a:p>
            <a:pPr lvl="1">
              <a:buFontTx/>
              <a:buChar char="•"/>
            </a:pPr>
            <a:r>
              <a:rPr lang="en-US" sz="32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1 Corinthians 11:27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</a:rPr>
              <a:t>Richie Thetford			                                                                  www.thetfordcountry.com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0" y="6315076"/>
            <a:ext cx="9144000" cy="238124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1600200"/>
            <a:ext cx="9144000" cy="238124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egoe UI" panose="020B0502040204020203" pitchFamily="34" charset="0"/>
            </a:endParaRPr>
          </a:p>
        </p:txBody>
      </p:sp>
      <p:pic>
        <p:nvPicPr>
          <p:cNvPr id="9218" name="Picture 2" descr="http://corinthonline.org/wp-content/uploads/2014/08/The-Lords-Sup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29000"/>
            <a:ext cx="4555613" cy="2647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6781800" cy="1600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egoe UI" panose="020B0502040204020203" pitchFamily="34" charset="0"/>
            </a:endParaRPr>
          </a:p>
        </p:txBody>
      </p:sp>
      <p:pic>
        <p:nvPicPr>
          <p:cNvPr id="3078" name="Picture 6" descr="Lord's Tabl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0"/>
            <a:ext cx="2362200" cy="1601788"/>
          </a:xfrm>
          <a:prstGeom prst="rect">
            <a:avLst/>
          </a:prstGeom>
          <a:noFill/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0" y="152400"/>
            <a:ext cx="6705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Arial" pitchFamily="34" charset="0"/>
              </a:rPr>
              <a:t>The Lord’s Supper</a:t>
            </a:r>
            <a:b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Arial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Arial" pitchFamily="34" charset="0"/>
              </a:rPr>
              <a:t>Is a Commemoration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52400" y="1943993"/>
            <a:ext cx="883920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3400" b="1" dirty="0">
                <a:latin typeface="Segoe UI" panose="020B0502040204020203" pitchFamily="34" charset="0"/>
                <a:cs typeface="Arial" pitchFamily="34" charset="0"/>
              </a:rPr>
              <a:t> </a:t>
            </a:r>
            <a:r>
              <a:rPr lang="en-US" sz="3400" b="1" dirty="0">
                <a:latin typeface="Segoe UI" panose="020B0502040204020203" pitchFamily="34" charset="0"/>
                <a:cs typeface="Segoe UI" panose="020B0502040204020203" pitchFamily="34" charset="0"/>
              </a:rPr>
              <a:t>Observed in Memory of Christ</a:t>
            </a:r>
          </a:p>
          <a:p>
            <a:pPr lvl="1">
              <a:buFontTx/>
              <a:buChar char="•"/>
            </a:pPr>
            <a:r>
              <a:rPr lang="en-US" sz="3600" dirty="0">
                <a:solidFill>
                  <a:srgbClr val="C00000"/>
                </a:solidFill>
                <a:latin typeface="Segoe UI" panose="020B0502040204020203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Luke 22:19; 1 Corinthians 15:1-4</a:t>
            </a:r>
          </a:p>
          <a:p>
            <a:pPr>
              <a:buFontTx/>
              <a:buChar char="•"/>
            </a:pPr>
            <a:r>
              <a:rPr lang="en-US" sz="3600" b="1" dirty="0">
                <a:latin typeface="Segoe UI" panose="020B0502040204020203" pitchFamily="34" charset="0"/>
                <a:cs typeface="Arial" pitchFamily="34" charset="0"/>
              </a:rPr>
              <a:t> </a:t>
            </a:r>
            <a:r>
              <a:rPr lang="en-US" sz="3400" b="1" dirty="0">
                <a:latin typeface="Segoe UI" panose="020B0502040204020203" pitchFamily="34" charset="0"/>
                <a:cs typeface="Segoe UI" panose="020B0502040204020203" pitchFamily="34" charset="0"/>
              </a:rPr>
              <a:t>Man Can Be Forgetful</a:t>
            </a:r>
          </a:p>
          <a:p>
            <a:pPr lvl="1">
              <a:buFontTx/>
              <a:buChar char="•"/>
            </a:pPr>
            <a:r>
              <a:rPr lang="en-US" sz="32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Jeremiah 2:32</a:t>
            </a:r>
          </a:p>
          <a:p>
            <a:pPr lvl="1">
              <a:buFontTx/>
              <a:buChar char="•"/>
            </a:pPr>
            <a:r>
              <a:rPr lang="en-US" sz="32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Ecclesiastes 12:1</a:t>
            </a:r>
          </a:p>
          <a:p>
            <a:pPr lvl="1">
              <a:buFontTx/>
              <a:buChar char="•"/>
            </a:pPr>
            <a:r>
              <a:rPr lang="en-US" sz="32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2 Peter 3:1</a:t>
            </a:r>
          </a:p>
          <a:p>
            <a:pPr>
              <a:buFontTx/>
              <a:buChar char="•"/>
            </a:pPr>
            <a:r>
              <a:rPr lang="en-US" sz="3600" b="1" dirty="0">
                <a:latin typeface="Segoe UI" panose="020B0502040204020203" pitchFamily="34" charset="0"/>
                <a:cs typeface="Arial" pitchFamily="34" charset="0"/>
              </a:rPr>
              <a:t> </a:t>
            </a:r>
            <a:r>
              <a:rPr lang="en-US" sz="3400" b="1" dirty="0">
                <a:latin typeface="Segoe UI" panose="020B0502040204020203" pitchFamily="34" charset="0"/>
                <a:cs typeface="Segoe UI" panose="020B0502040204020203" pitchFamily="34" charset="0"/>
              </a:rPr>
              <a:t>Constant Reminder of the Death of Jesus</a:t>
            </a:r>
            <a:endParaRPr lang="en-US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</a:rPr>
              <a:t>Richie Thetford			                                                                  www.thetfordcountry.com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315076"/>
            <a:ext cx="9144000" cy="238124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0" y="1600200"/>
            <a:ext cx="9144000" cy="238124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egoe UI" panose="020B0502040204020203" pitchFamily="34" charset="0"/>
            </a:endParaRPr>
          </a:p>
        </p:txBody>
      </p:sp>
      <p:pic>
        <p:nvPicPr>
          <p:cNvPr id="8194" name="Picture 2" descr="http://www.turnbacktogod.com/wp-content/uploads/2008/09/cross-of-christ-0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95600"/>
            <a:ext cx="3978381" cy="2237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318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0"/>
            <a:ext cx="6781800" cy="1600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0" y="152400"/>
            <a:ext cx="6781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Arial" pitchFamily="34" charset="0"/>
              </a:rPr>
              <a:t>The Lord’s Supper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Arial" pitchFamily="34" charset="0"/>
              </a:rPr>
              <a:t>Is a Communion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152400" y="1929586"/>
            <a:ext cx="89154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3600" b="1" dirty="0">
                <a:latin typeface="Segoe UI" panose="020B0502040204020203" pitchFamily="34" charset="0"/>
                <a:cs typeface="Arial" pitchFamily="34" charset="0"/>
              </a:rPr>
              <a:t> </a:t>
            </a:r>
            <a:r>
              <a:rPr lang="en-US" sz="3400" b="1" dirty="0">
                <a:latin typeface="Segoe UI" panose="020B0502040204020203" pitchFamily="34" charset="0"/>
                <a:cs typeface="Arial" pitchFamily="34" charset="0"/>
              </a:rPr>
              <a:t>Cup and Bread – Communion of Christ</a:t>
            </a:r>
          </a:p>
          <a:p>
            <a:pPr lvl="1">
              <a:buFontTx/>
              <a:buChar char="•"/>
            </a:pPr>
            <a:r>
              <a:rPr lang="en-US" sz="32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1 Corinthians 10:16</a:t>
            </a:r>
          </a:p>
          <a:p>
            <a:pPr lvl="1">
              <a:buFontTx/>
              <a:buChar char="•"/>
            </a:pPr>
            <a:r>
              <a:rPr lang="en-US" sz="3200" dirty="0">
                <a:latin typeface="Segoe UI" panose="020B0502040204020203" pitchFamily="34" charset="0"/>
                <a:cs typeface="Arial" pitchFamily="34" charset="0"/>
              </a:rPr>
              <a:t> Proved to be of benefit for Christians only</a:t>
            </a:r>
          </a:p>
          <a:p>
            <a:pPr lvl="2">
              <a:buFontTx/>
              <a:buChar char="•"/>
            </a:pPr>
            <a:r>
              <a:rPr lang="en-US" sz="3400" dirty="0">
                <a:solidFill>
                  <a:srgbClr val="C00000"/>
                </a:solidFill>
                <a:latin typeface="Segoe UI" panose="020B0502040204020203" pitchFamily="34" charset="0"/>
                <a:cs typeface="Arial" pitchFamily="34" charset="0"/>
              </a:rPr>
              <a:t> </a:t>
            </a:r>
            <a:r>
              <a:rPr lang="en-US" sz="3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Matthew 26:29</a:t>
            </a:r>
          </a:p>
        </p:txBody>
      </p:sp>
      <p:pic>
        <p:nvPicPr>
          <p:cNvPr id="17421" name="Picture 13" descr="Lord's Tabl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0"/>
            <a:ext cx="2362200" cy="1601788"/>
          </a:xfrm>
          <a:prstGeom prst="rect">
            <a:avLst/>
          </a:prstGeom>
          <a:noFill/>
        </p:spPr>
      </p:pic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0" y="6315076"/>
            <a:ext cx="9144000" cy="238124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</a:rPr>
              <a:t>Richie Thetford			                                                                  www.thetfordcountry.com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0" y="1600200"/>
            <a:ext cx="9144000" cy="238124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egoe UI" panose="020B0502040204020203" pitchFamily="34" charset="0"/>
            </a:endParaRPr>
          </a:p>
        </p:txBody>
      </p:sp>
      <p:pic>
        <p:nvPicPr>
          <p:cNvPr id="7170" name="Picture 2" descr="http://fbclabelle.org/home/wp-content/uploads/at-the-lords-tab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52800"/>
            <a:ext cx="5172075" cy="2772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0"/>
            <a:ext cx="6781800" cy="1600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0" y="152400"/>
            <a:ext cx="6781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Arial" pitchFamily="34" charset="0"/>
              </a:rPr>
              <a:t>The Lord’s Supper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Arial" pitchFamily="34" charset="0"/>
              </a:rPr>
              <a:t>Is a Communion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152400" y="1908989"/>
            <a:ext cx="88392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3600" b="1" dirty="0">
                <a:latin typeface="Segoe UI" panose="020B0502040204020203" pitchFamily="34" charset="0"/>
                <a:cs typeface="Arial" pitchFamily="34" charset="0"/>
              </a:rPr>
              <a:t> </a:t>
            </a:r>
            <a:r>
              <a:rPr lang="en-US" sz="3400" b="1" dirty="0">
                <a:latin typeface="Segoe UI" panose="020B0502040204020203" pitchFamily="34" charset="0"/>
                <a:cs typeface="Arial" pitchFamily="34" charset="0"/>
              </a:rPr>
              <a:t>A twofold communion:</a:t>
            </a:r>
          </a:p>
          <a:p>
            <a:pPr lvl="1">
              <a:buFontTx/>
              <a:buChar char="•"/>
            </a:pPr>
            <a:r>
              <a:rPr lang="en-US" sz="3400" b="1" dirty="0">
                <a:solidFill>
                  <a:srgbClr val="FF0000"/>
                </a:solidFill>
                <a:latin typeface="Segoe UI" panose="020B0502040204020203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With Christ</a:t>
            </a:r>
          </a:p>
          <a:p>
            <a:pPr lvl="2">
              <a:buFontTx/>
              <a:buChar char="•"/>
            </a:pPr>
            <a:r>
              <a:rPr lang="en-US" sz="34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1 Corinthians 10:16</a:t>
            </a:r>
          </a:p>
          <a:p>
            <a:pPr lvl="1">
              <a:buFontTx/>
              <a:buChar char="•"/>
            </a:pPr>
            <a:r>
              <a:rPr lang="en-US" sz="3400" b="1" dirty="0">
                <a:solidFill>
                  <a:srgbClr val="006600"/>
                </a:solidFill>
                <a:latin typeface="Segoe UI" panose="020B0502040204020203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0066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With one another</a:t>
            </a:r>
          </a:p>
          <a:p>
            <a:pPr lvl="2">
              <a:buFontTx/>
              <a:buChar char="•"/>
            </a:pPr>
            <a:r>
              <a:rPr lang="en-US" sz="3400" dirty="0">
                <a:solidFill>
                  <a:srgbClr val="C00000"/>
                </a:solidFill>
                <a:latin typeface="Segoe UI" panose="020B0502040204020203" pitchFamily="34" charset="0"/>
                <a:cs typeface="Arial" pitchFamily="34" charset="0"/>
              </a:rPr>
              <a:t> </a:t>
            </a:r>
            <a:r>
              <a:rPr lang="en-US" sz="3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 Corinthians 10:17</a:t>
            </a:r>
          </a:p>
        </p:txBody>
      </p:sp>
      <p:pic>
        <p:nvPicPr>
          <p:cNvPr id="17421" name="Picture 13" descr="Lord's Tabl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0"/>
            <a:ext cx="2362200" cy="16017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</a:rPr>
              <a:t>Richie Thetford			                                                                  www.thetfordcountry.com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0" y="6315076"/>
            <a:ext cx="9144000" cy="238124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0" y="1600200"/>
            <a:ext cx="9144000" cy="238124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egoe UI" panose="020B0502040204020203" pitchFamily="34" charset="0"/>
            </a:endParaRPr>
          </a:p>
        </p:txBody>
      </p:sp>
      <p:pic>
        <p:nvPicPr>
          <p:cNvPr id="12" name="Picture 2" descr="http://fbclabelle.org/home/wp-content/uploads/at-the-lords-tab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67076"/>
            <a:ext cx="4257675" cy="2905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148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6781800" cy="1600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152400"/>
            <a:ext cx="6705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Arial" pitchFamily="34" charset="0"/>
              </a:rPr>
              <a:t>The Lord’s Supper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Arial" pitchFamily="34" charset="0"/>
              </a:rPr>
              <a:t>Is a Proclamation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52400" y="1938278"/>
            <a:ext cx="88392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3400" b="1" dirty="0">
                <a:latin typeface="Segoe UI" panose="020B0502040204020203" pitchFamily="34" charset="0"/>
                <a:cs typeface="Arial" pitchFamily="34" charset="0"/>
              </a:rPr>
              <a:t>Announcement or Declaration</a:t>
            </a:r>
          </a:p>
          <a:p>
            <a:pPr lvl="1">
              <a:buFontTx/>
              <a:buChar char="•"/>
            </a:pPr>
            <a:r>
              <a:rPr lang="en-US" sz="32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1 Corinthians 11:26; 2:1</a:t>
            </a:r>
          </a:p>
          <a:p>
            <a:pPr lvl="1">
              <a:buFontTx/>
              <a:buChar char="•"/>
            </a:pPr>
            <a:r>
              <a:rPr lang="en-US" sz="32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Mark 16:16</a:t>
            </a:r>
          </a:p>
          <a:p>
            <a:pPr lvl="1">
              <a:buFontTx/>
              <a:buChar char="•"/>
            </a:pPr>
            <a:r>
              <a:rPr lang="en-US" sz="32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Hebrews 10:25</a:t>
            </a:r>
          </a:p>
          <a:p>
            <a:pPr>
              <a:buFontTx/>
              <a:buChar char="•"/>
            </a:pPr>
            <a:r>
              <a:rPr lang="en-US" sz="3400" b="1" dirty="0">
                <a:latin typeface="Segoe UI" panose="020B0502040204020203" pitchFamily="34" charset="0"/>
                <a:cs typeface="Arial" pitchFamily="34" charset="0"/>
              </a:rPr>
              <a:t>God’s love and</a:t>
            </a:r>
            <a:br>
              <a:rPr lang="en-US" sz="3400" b="1" dirty="0">
                <a:latin typeface="Segoe UI" panose="020B0502040204020203" pitchFamily="34" charset="0"/>
                <a:cs typeface="Arial" pitchFamily="34" charset="0"/>
              </a:rPr>
            </a:br>
            <a:r>
              <a:rPr lang="en-US" sz="3400" b="1" dirty="0">
                <a:latin typeface="Segoe UI" panose="020B0502040204020203" pitchFamily="34" charset="0"/>
                <a:cs typeface="Arial" pitchFamily="34" charset="0"/>
              </a:rPr>
              <a:t>  salvation</a:t>
            </a:r>
            <a:endParaRPr lang="en-US" sz="3400" dirty="0">
              <a:latin typeface="Segoe UI" panose="020B0502040204020203" pitchFamily="34" charset="0"/>
              <a:cs typeface="Arial" pitchFamily="34" charset="0"/>
            </a:endParaRPr>
          </a:p>
        </p:txBody>
      </p:sp>
      <p:pic>
        <p:nvPicPr>
          <p:cNvPr id="4109" name="Picture 13" descr="Lord's Tabl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0"/>
            <a:ext cx="2362200" cy="160178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</a:rPr>
              <a:t>Richie Thetford			                                                                  www.thetfordcountry.com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315076"/>
            <a:ext cx="9144000" cy="238124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0" y="1600200"/>
            <a:ext cx="9144000" cy="238124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egoe UI" panose="020B0502040204020203" pitchFamily="34" charset="0"/>
            </a:endParaRPr>
          </a:p>
        </p:txBody>
      </p:sp>
      <p:pic>
        <p:nvPicPr>
          <p:cNvPr id="5122" name="Picture 2" descr="http://pastorerickson.com/wp-content/uploads/2015/10/Open-Bi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213" y="2971801"/>
            <a:ext cx="5384187" cy="3038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6781800" cy="1600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152400"/>
            <a:ext cx="6781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Segoe UI" panose="020B0502040204020203" pitchFamily="34" charset="0"/>
                <a:cs typeface="Arial" pitchFamily="34" charset="0"/>
              </a:rPr>
              <a:t>The Lord’s Supper Is a Dedication of a New Covenant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52400" y="1905000"/>
            <a:ext cx="88392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3400" b="1" dirty="0">
                <a:latin typeface="Segoe UI" panose="020B0502040204020203" pitchFamily="34" charset="0"/>
                <a:cs typeface="Arial" pitchFamily="34" charset="0"/>
              </a:rPr>
              <a:t> New Covenant “in my blood”</a:t>
            </a:r>
          </a:p>
          <a:p>
            <a:pPr lvl="1">
              <a:buFontTx/>
              <a:buChar char="•"/>
            </a:pPr>
            <a:r>
              <a:rPr lang="en-US" sz="32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1 Corinthians 11:25</a:t>
            </a:r>
          </a:p>
          <a:p>
            <a:pPr lvl="1">
              <a:buFontTx/>
              <a:buChar char="•"/>
            </a:pPr>
            <a:r>
              <a:rPr lang="en-US" sz="32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Exodus 24:5-8</a:t>
            </a:r>
          </a:p>
          <a:p>
            <a:pPr>
              <a:buFontTx/>
              <a:buChar char="•"/>
            </a:pPr>
            <a:r>
              <a:rPr lang="en-US" sz="3400" b="1" dirty="0">
                <a:latin typeface="Segoe UI" panose="020B0502040204020203" pitchFamily="34" charset="0"/>
                <a:cs typeface="Arial" pitchFamily="34" charset="0"/>
              </a:rPr>
              <a:t> Blood-Ratified</a:t>
            </a:r>
            <a:br>
              <a:rPr lang="en-US" sz="3400" b="1" dirty="0">
                <a:latin typeface="Segoe UI" panose="020B0502040204020203" pitchFamily="34" charset="0"/>
                <a:cs typeface="Arial" pitchFamily="34" charset="0"/>
              </a:rPr>
            </a:br>
            <a:r>
              <a:rPr lang="en-US" sz="3400" b="1" dirty="0">
                <a:latin typeface="Segoe UI" panose="020B0502040204020203" pitchFamily="34" charset="0"/>
                <a:cs typeface="Arial" pitchFamily="34" charset="0"/>
              </a:rPr>
              <a:t>   Covenant</a:t>
            </a:r>
          </a:p>
          <a:p>
            <a:pPr lvl="1">
              <a:buFontTx/>
              <a:buChar char="•"/>
            </a:pPr>
            <a:r>
              <a:rPr lang="en-US" sz="32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Hebrews 8:6-8, 12</a:t>
            </a:r>
          </a:p>
          <a:p>
            <a:pPr lvl="1">
              <a:buFontTx/>
              <a:buChar char="•"/>
            </a:pPr>
            <a:r>
              <a:rPr lang="en-US" sz="32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Ephesians 1:3</a:t>
            </a:r>
          </a:p>
        </p:txBody>
      </p:sp>
      <p:pic>
        <p:nvPicPr>
          <p:cNvPr id="4109" name="Picture 13" descr="Lord's Tabl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0"/>
            <a:ext cx="2362200" cy="160178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</a:rPr>
              <a:t>Richie Thetford			                                                                  www.thetfordcountry.com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315076"/>
            <a:ext cx="9144000" cy="238124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0" y="1600200"/>
            <a:ext cx="9144000" cy="238124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egoe UI" panose="020B0502040204020203" pitchFamily="34" charset="0"/>
            </a:endParaRPr>
          </a:p>
        </p:txBody>
      </p:sp>
      <p:pic>
        <p:nvPicPr>
          <p:cNvPr id="2" name="Picture 2" descr="http://biblepic.com/53/300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85795"/>
            <a:ext cx="4038600" cy="4031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638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152400" y="3200400"/>
            <a:ext cx="6248400" cy="295572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6781800" cy="1600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152400"/>
            <a:ext cx="6705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Arial" pitchFamily="34" charset="0"/>
              </a:rPr>
              <a:t>The Lord’s Supper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Arial" pitchFamily="34" charset="0"/>
              </a:rPr>
              <a:t>Is An Anticipation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152400" y="1923871"/>
            <a:ext cx="8839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3400" b="1" dirty="0">
                <a:latin typeface="Segoe UI" panose="020B0502040204020203" pitchFamily="34" charset="0"/>
                <a:cs typeface="Arial" pitchFamily="34" charset="0"/>
              </a:rPr>
              <a:t> Given to Christians “until He comes”</a:t>
            </a:r>
          </a:p>
          <a:p>
            <a:pPr lvl="1">
              <a:buFontTx/>
              <a:buChar char="•"/>
            </a:pPr>
            <a:r>
              <a:rPr lang="en-US" sz="32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1 Corinthians 11:26; Acts 1:11</a:t>
            </a:r>
          </a:p>
        </p:txBody>
      </p:sp>
      <p:pic>
        <p:nvPicPr>
          <p:cNvPr id="18444" name="Picture 12" descr="Lord's Tabl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0"/>
            <a:ext cx="2362200" cy="1601788"/>
          </a:xfrm>
          <a:prstGeom prst="rect">
            <a:avLst/>
          </a:prstGeom>
          <a:noFill/>
        </p:spPr>
      </p:pic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152400" y="3512165"/>
            <a:ext cx="6248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chemeClr val="bg1"/>
                </a:solidFill>
                <a:latin typeface="Segoe UI" panose="020B0502040204020203" pitchFamily="34" charset="0"/>
                <a:cs typeface="Arial" pitchFamily="34" charset="0"/>
              </a:rPr>
              <a:t>We should have this hope rekindled within us every week as we observe the </a:t>
            </a:r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Arial" pitchFamily="34" charset="0"/>
              </a:rPr>
              <a:t>feast divine!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</a:rPr>
              <a:t>Richie Thetford			                                                                  www.thetfordcountry.com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0" y="6315076"/>
            <a:ext cx="9144000" cy="238124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1600200"/>
            <a:ext cx="9144000" cy="238124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egoe UI" panose="020B0502040204020203" pitchFamily="34" charset="0"/>
            </a:endParaRPr>
          </a:p>
        </p:txBody>
      </p:sp>
      <p:pic>
        <p:nvPicPr>
          <p:cNvPr id="3074" name="Picture 2" descr="http://renewaldynamics.com/wp-content/uploads/2012/03/JesusOnCross_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00400"/>
            <a:ext cx="2438400" cy="295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8" grpId="0" animBg="1"/>
      <p:bldP spid="184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bre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418454"/>
            <a:ext cx="4038599" cy="4077346"/>
          </a:xfrm>
          <a:prstGeom prst="rect">
            <a:avLst/>
          </a:prstGeom>
          <a:noFill/>
        </p:spPr>
      </p:pic>
      <p:pic>
        <p:nvPicPr>
          <p:cNvPr id="5126" name="Picture 6" descr="c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4254" y="418454"/>
            <a:ext cx="4077346" cy="4077346"/>
          </a:xfrm>
          <a:prstGeom prst="rect">
            <a:avLst/>
          </a:prstGeom>
          <a:noFill/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743200" y="2286000"/>
            <a:ext cx="350520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Arial" pitchFamily="34" charset="0"/>
              </a:rPr>
              <a:t>“We love Him because He first loved us.”</a:t>
            </a:r>
          </a:p>
          <a:p>
            <a:pPr algn="ctr"/>
            <a:r>
              <a:rPr lang="en-US" sz="3400" dirty="0">
                <a:latin typeface="Segoe UI" panose="020B0502040204020203" pitchFamily="34" charset="0"/>
                <a:cs typeface="Arial" pitchFamily="34" charset="0"/>
              </a:rPr>
              <a:t>1 John 4:19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76200" y="4495800"/>
            <a:ext cx="8991600" cy="1828800"/>
          </a:xfrm>
          <a:prstGeom prst="rect">
            <a:avLst/>
          </a:prstGeom>
          <a:solidFill>
            <a:schemeClr val="tx1"/>
          </a:solidFill>
          <a:ln w="508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0" y="4648200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Segoe UI" panose="020B0502040204020203" pitchFamily="34" charset="0"/>
                <a:cs typeface="Arial" pitchFamily="34" charset="0"/>
              </a:rPr>
              <a:t>“For God so loved the world that He gave </a:t>
            </a:r>
            <a:r>
              <a:rPr lang="en-US" sz="3000" b="1" dirty="0">
                <a:solidFill>
                  <a:srgbClr val="FFFF00"/>
                </a:solidFill>
                <a:latin typeface="Segoe UI" panose="020B0502040204020203" pitchFamily="34" charset="0"/>
                <a:cs typeface="Arial" pitchFamily="34" charset="0"/>
              </a:rPr>
              <a:t>His only begotten Son</a:t>
            </a:r>
            <a:r>
              <a:rPr lang="en-US" sz="3000" dirty="0">
                <a:solidFill>
                  <a:schemeClr val="bg1"/>
                </a:solidFill>
                <a:latin typeface="Segoe UI" panose="020B0502040204020203" pitchFamily="34" charset="0"/>
                <a:cs typeface="Arial" pitchFamily="34" charset="0"/>
              </a:rPr>
              <a:t>, that whoever believes in Him should not perish but have everlasting life.” </a:t>
            </a: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Arial" pitchFamily="34" charset="0"/>
              </a:rPr>
              <a:t>(John 3:16)</a:t>
            </a:r>
            <a:endParaRPr lang="en-US" sz="2000" b="1" dirty="0">
              <a:latin typeface="Segoe UI" panose="020B0502040204020203" pitchFamily="34" charset="0"/>
              <a:cs typeface="Arial" pitchFamily="34" charset="0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0"/>
            <a:ext cx="76200" cy="6324600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</a:rPr>
              <a:t>Richie Thetford			                                                                  www.thetfordcountry.com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315076"/>
            <a:ext cx="9144000" cy="238124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0" y="76200"/>
            <a:ext cx="9144000" cy="238124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9067800" y="38100"/>
            <a:ext cx="76200" cy="6324600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31" grpId="0" animBg="1"/>
      <p:bldP spid="513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284</Words>
  <Application>Microsoft Office PowerPoint</Application>
  <PresentationFormat>On-screen Show (4:3)</PresentationFormat>
  <Paragraphs>62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Segoe UI</vt:lpstr>
      <vt:lpstr>Segoe UI Semibold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Thetford</dc:creator>
  <cp:lastModifiedBy>Richard Thetford</cp:lastModifiedBy>
  <cp:revision>46</cp:revision>
  <dcterms:created xsi:type="dcterms:W3CDTF">2004-05-25T22:12:40Z</dcterms:created>
  <dcterms:modified xsi:type="dcterms:W3CDTF">2016-05-29T21:50:38Z</dcterms:modified>
</cp:coreProperties>
</file>