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9290050" cy="7004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80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US" altLang="en-US" dirty="0">
                <a:latin typeface="Segoe UI" panose="020B0502040204020203" pitchFamily="34" charset="0"/>
              </a:rPr>
              <a:t>Not the Manger but the Cross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latin typeface="Segoe UI" panose="020B0502040204020203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1625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US" altLang="en-US" dirty="0">
                <a:latin typeface="Segoe UI" panose="020B0502040204020203" pitchFamily="34" charset="0"/>
              </a:rPr>
              <a:t>Richie Thetford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2563" y="6651625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7D7C225-7965-4DB4-A920-FA337B478625}" type="slidenum">
              <a:rPr lang="en-US" altLang="en-US">
                <a:latin typeface="Segoe UI" panose="020B0502040204020203" pitchFamily="34" charset="0"/>
              </a:rPr>
              <a:pPr/>
              <a:t>‹#›</a:t>
            </a:fld>
            <a:endParaRPr lang="en-US" alt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Segoe UI" panose="020B0502040204020203" pitchFamily="34" charset="0"/>
              </a:defRPr>
            </a:lvl1pPr>
          </a:lstStyle>
          <a:p>
            <a:r>
              <a:rPr lang="en-US" altLang="en-US" dirty="0"/>
              <a:t>Not the Manger but the Cross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Segoe UI" panose="020B0502040204020203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67250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7400"/>
            <a:ext cx="7432675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1625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Segoe UI" panose="020B0502040204020203" pitchFamily="34" charset="0"/>
              </a:defRPr>
            </a:lvl1pPr>
          </a:lstStyle>
          <a:p>
            <a:r>
              <a:rPr lang="en-US" altLang="en-US" dirty="0"/>
              <a:t>Richie Thetford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51625"/>
            <a:ext cx="402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Segoe UI" panose="020B0502040204020203" pitchFamily="34" charset="0"/>
              </a:defRPr>
            </a:lvl1pPr>
          </a:lstStyle>
          <a:p>
            <a:fld id="{1339CC59-DF15-41BB-BB93-82BC5E37422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15397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Not the Manger but the Cross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Richie Thetford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3B7A4-19C4-46A8-AA3D-003703B1632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99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0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1"/>
            <a:ext cx="12189884" cy="685641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CC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75168" y="534988"/>
            <a:ext cx="105833" cy="5865812"/>
          </a:xfrm>
          <a:custGeom>
            <a:avLst/>
            <a:gdLst>
              <a:gd name="T0" fmla="*/ 0 w 57"/>
              <a:gd name="T1" fmla="*/ 3694 h 3695"/>
              <a:gd name="T2" fmla="*/ 0 w 57"/>
              <a:gd name="T3" fmla="*/ 0 h 3695"/>
              <a:gd name="T4" fmla="*/ 56 w 57"/>
              <a:gd name="T5" fmla="*/ 0 h 3695"/>
              <a:gd name="T6" fmla="*/ 56 w 57"/>
              <a:gd name="T7" fmla="*/ 3694 h 3695"/>
              <a:gd name="T8" fmla="*/ 0 w 57"/>
              <a:gd name="T9" fmla="*/ 3694 h 3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695">
                <a:moveTo>
                  <a:pt x="0" y="3694"/>
                </a:moveTo>
                <a:lnTo>
                  <a:pt x="0" y="0"/>
                </a:lnTo>
                <a:lnTo>
                  <a:pt x="56" y="0"/>
                </a:lnTo>
                <a:lnTo>
                  <a:pt x="56" y="3694"/>
                </a:lnTo>
                <a:lnTo>
                  <a:pt x="0" y="3694"/>
                </a:lnTo>
              </a:path>
            </a:pathLst>
          </a:cu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1802534" y="534988"/>
            <a:ext cx="105833" cy="5865812"/>
          </a:xfrm>
          <a:custGeom>
            <a:avLst/>
            <a:gdLst>
              <a:gd name="T0" fmla="*/ 0 w 56"/>
              <a:gd name="T1" fmla="*/ 3694 h 3695"/>
              <a:gd name="T2" fmla="*/ 0 w 56"/>
              <a:gd name="T3" fmla="*/ 0 h 3695"/>
              <a:gd name="T4" fmla="*/ 55 w 56"/>
              <a:gd name="T5" fmla="*/ 0 h 3695"/>
              <a:gd name="T6" fmla="*/ 55 w 56"/>
              <a:gd name="T7" fmla="*/ 3694 h 3695"/>
              <a:gd name="T8" fmla="*/ 0 w 56"/>
              <a:gd name="T9" fmla="*/ 3694 h 3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695">
                <a:moveTo>
                  <a:pt x="0" y="3694"/>
                </a:moveTo>
                <a:lnTo>
                  <a:pt x="0" y="0"/>
                </a:lnTo>
                <a:lnTo>
                  <a:pt x="55" y="0"/>
                </a:lnTo>
                <a:lnTo>
                  <a:pt x="55" y="3694"/>
                </a:lnTo>
                <a:lnTo>
                  <a:pt x="0" y="3694"/>
                </a:lnTo>
              </a:path>
            </a:pathLst>
          </a:cu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072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Segoe UI" panose="020B05020402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04800"/>
            <a:ext cx="426614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828800" y="304800"/>
            <a:ext cx="4191000" cy="3276600"/>
          </a:xfrm>
          <a:prstGeom prst="rect">
            <a:avLst/>
          </a:prstGeom>
          <a:solidFill>
            <a:srgbClr val="0000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057400" y="685800"/>
            <a:ext cx="3810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56959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Not the Manger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324600" y="2438401"/>
            <a:ext cx="4038600" cy="1025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But the Cross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828800" y="3886201"/>
            <a:ext cx="8534401" cy="113877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>
                <a:solidFill>
                  <a:srgbClr val="FFFF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emphasis should not be on the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>
                <a:solidFill>
                  <a:srgbClr val="FFFF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manger of Jesus, but the cross of Jesus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371600" y="5181600"/>
            <a:ext cx="94488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t>Then Jesus cried out and said,</a:t>
            </a:r>
            <a:r>
              <a:rPr lang="en-US" alt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t> “He who believes in Me, believes not in Me but in Him who sent Me.”</a:t>
            </a:r>
            <a:endParaRPr lang="en-US" altLang="en-US" sz="3200" dirty="0">
              <a:solidFill>
                <a:srgbClr val="000000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John 12:44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6C5F1D-2A79-4C65-853F-AFF3EB8E232B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9157B-D9B0-4A24-BC95-9F8C33C433D1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7AD33-4DD8-4A9D-9169-707B678B98DD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2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 autoUpdateAnimBg="0"/>
      <p:bldP spid="194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04800"/>
            <a:ext cx="426614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828800" y="304800"/>
            <a:ext cx="4191000" cy="3276600"/>
          </a:xfrm>
          <a:prstGeom prst="rect">
            <a:avLst/>
          </a:prstGeom>
          <a:solidFill>
            <a:srgbClr val="0000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057400" y="685800"/>
            <a:ext cx="3810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56959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Not the Manger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6324600" y="2438401"/>
            <a:ext cx="4038600" cy="1025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But the Cross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828800" y="3733800"/>
            <a:ext cx="8610600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828800" y="3657601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</a:rPr>
              <a:t>Errors of Christmas Traditions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09600" y="4343400"/>
            <a:ext cx="1097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0000CC"/>
              </a:buClr>
            </a:pP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House – Not Stable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(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2:11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0000CC"/>
              </a:buClr>
            </a:pP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“3” Wise men, Gifts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($$, Shirt, Tie)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0000CC"/>
              </a:buClr>
            </a:pP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Time – Shepherds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(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2:8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, Nov 1</a:t>
            </a:r>
            <a:r>
              <a:rPr lang="en-US" altLang="en-US" sz="2800" baseline="30000" dirty="0">
                <a:solidFill>
                  <a:srgbClr val="000000"/>
                </a:solidFill>
                <a:latin typeface="Segoe UI" panose="020B0502040204020203" pitchFamily="34" charset="0"/>
              </a:rPr>
              <a:t>st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0000CC"/>
              </a:buClr>
            </a:pP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Celebration of Birth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(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28:20; 15:8-9; Colossians 3:17; Galatians 1:8-9; 4:9-10; 2 John 9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215E3F-9AC6-42E6-B66B-4FE45C640E82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73204-F68F-4BAE-B75D-AFA2E6898B42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1E9D1-57BA-4870-9F9B-FE090D45C039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8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04801"/>
            <a:ext cx="4266149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52600" y="304800"/>
            <a:ext cx="4267200" cy="2590800"/>
          </a:xfrm>
          <a:prstGeom prst="rect">
            <a:avLst/>
          </a:prstGeom>
          <a:solidFill>
            <a:srgbClr val="0000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39624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1981200" y="685800"/>
            <a:ext cx="3886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42704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Not the Manger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6400800" y="1981200"/>
            <a:ext cx="38862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But the Cross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752600" y="3048000"/>
            <a:ext cx="8686800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52600" y="2971801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</a:rPr>
              <a:t>We Are Not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685800" y="3962400"/>
            <a:ext cx="1707776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514600" y="3810000"/>
            <a:ext cx="9067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meaning Jesus’ birth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2:10-20</a:t>
            </a:r>
          </a:p>
          <a:p>
            <a:pPr defTabSz="914400" eaLnBrk="0" fontAlgn="base" hangingPunct="0"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nying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the virgin birth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1:18-25; Luke 1:34</a:t>
            </a:r>
          </a:p>
          <a:p>
            <a:pPr defTabSz="914400" eaLnBrk="0" fontAlgn="base" hangingPunct="0"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stroying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prophecy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Micah 5:2; Isaiah 9:6</a:t>
            </a:r>
          </a:p>
          <a:p>
            <a:pPr defTabSz="914400" eaLnBrk="0" fontAlgn="base" hangingPunct="0"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moting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Mary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1:26-31, 41-49</a:t>
            </a:r>
          </a:p>
          <a:p>
            <a:pPr defTabSz="914400" eaLnBrk="0" fontAlgn="base" hangingPunct="0"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fending “our” views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Isaiah 8:20; 1 Cor. 4:6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A2490C-92CF-4FFA-98B8-D43E05C7116B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A299F-8BBE-46C3-AEDC-0EDD47B2AF2E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18B7A-5BE9-4BB5-880D-0AF9967D0011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04801"/>
            <a:ext cx="4266149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52600" y="304800"/>
            <a:ext cx="4267200" cy="2590800"/>
          </a:xfrm>
          <a:prstGeom prst="rect">
            <a:avLst/>
          </a:prstGeom>
          <a:solidFill>
            <a:srgbClr val="0000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39624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981200" y="685800"/>
            <a:ext cx="3886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42704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Not the Manger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6324600" y="1981200"/>
            <a:ext cx="3962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But the Cross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752600" y="3048000"/>
            <a:ext cx="8686800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752600" y="2971801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</a:rPr>
              <a:t>Jesus Emphasized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09600" y="3733800"/>
            <a:ext cx="10972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“Sign”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12:38-40</a:t>
            </a: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“Things of God”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16:21-23</a:t>
            </a: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Purpose of His Coming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12:27, 32-33</a:t>
            </a: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Prophecy is fulfilled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22:37; 24:25-27, 44-46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3D2C48-35F2-4B6D-8A34-3B063D419353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EC941-9417-4DA8-A3DD-48E0779709E3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C1CD4F-DA72-41AD-871D-F51A0CAA453C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4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04801"/>
            <a:ext cx="4266149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52600" y="304800"/>
            <a:ext cx="4267200" cy="2590800"/>
          </a:xfrm>
          <a:prstGeom prst="rect">
            <a:avLst/>
          </a:prstGeom>
          <a:solidFill>
            <a:srgbClr val="0000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39624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981200" y="685800"/>
            <a:ext cx="3886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42704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Not the Manger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6324600" y="1981200"/>
            <a:ext cx="3962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But the Cross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752600" y="3048000"/>
            <a:ext cx="8686800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752600" y="2971801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</a:rPr>
              <a:t>Apostles Emphasized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09600" y="3657600"/>
            <a:ext cx="1097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Peter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2:22-36; 3:13-15; 4:2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rgbClr val="0000CC"/>
              </a:buCl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Where’s the emphasis – Jesus’ birth or death?</a:t>
            </a: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Paul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13:26-39; 17:2-3; 18:4-6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rgbClr val="0000CC"/>
              </a:buCl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Where’s the emphasis – Jesus’ birth or death?</a:t>
            </a: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The Epistles</a:t>
            </a:r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1:3, 18-19; 2:24; 1 Corinthians 15:1-4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rgbClr val="0000CC"/>
              </a:buClr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Where’s the emphasis – Jesus’ birth or death?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15806-0119-46A0-B8AB-5FD7C2DF4F38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677C7B-E34B-4AF0-A016-F2A077D1EEC2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749059-CF08-4926-8DA3-6066C43B1611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5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04801"/>
            <a:ext cx="4266149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52600" y="304800"/>
            <a:ext cx="4267200" cy="2590800"/>
          </a:xfrm>
          <a:prstGeom prst="rect">
            <a:avLst/>
          </a:prstGeom>
          <a:solidFill>
            <a:srgbClr val="0000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39624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1981200" y="685800"/>
            <a:ext cx="3886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42704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Not the Manger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6324600" y="1981200"/>
            <a:ext cx="3962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But the Cross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752600" y="3048000"/>
            <a:ext cx="8686800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752600" y="2971801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</a:rPr>
              <a:t>What the Cross Shows Us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09600" y="3657600"/>
            <a:ext cx="1097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Enormity, Awfulness of Sin!</a:t>
            </a:r>
            <a:endParaRPr lang="en-US" alt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The Love of God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3:16; 1 John 4:9-10</a:t>
            </a: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Grace of God in Christ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8:9</a:t>
            </a:r>
          </a:p>
          <a:p>
            <a:pPr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That Jesus was Born</a:t>
            </a:r>
            <a:r>
              <a:rPr lang="en-US" alt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4:4; Hebrews 2:9</a:t>
            </a:r>
          </a:p>
          <a:p>
            <a:pPr lvl="1"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We believe He was born!</a:t>
            </a:r>
          </a:p>
          <a:p>
            <a:pPr lvl="1" defTabSz="914400" eaLnBrk="0" fontAlgn="base" hangingPunct="0">
              <a:spcAft>
                <a:spcPct val="0"/>
              </a:spcAft>
              <a:buBlip>
                <a:blip r:embed="rId4"/>
              </a:buBlip>
            </a:pP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Emphasis is on His </a:t>
            </a:r>
            <a:r>
              <a:rPr lang="en-US" altLang="en-US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death</a:t>
            </a: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burial</a:t>
            </a: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, and </a:t>
            </a:r>
            <a:r>
              <a:rPr lang="en-US" altLang="en-US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resurrection</a:t>
            </a:r>
            <a:r>
              <a:rPr lang="en-US" alt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6A2E5-65E7-4BE6-9268-6EC985A50229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9943A-6A2A-4D6C-8902-132ED7840954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CAC13-8212-4BFE-80F1-43DADBD03EC6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3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http://www.themeditationlink.com/files/2121378/uploaded/FamilyIS000006334031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266149" cy="31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4" y="3476898"/>
            <a:ext cx="4266149" cy="31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enact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441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248400" y="228600"/>
            <a:ext cx="4267200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38862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65695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egoe UI" panose="020B0502040204020203" pitchFamily="34" charset="0"/>
              </a:rPr>
              <a:t>How do we come to</a:t>
            </a:r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1750424" y="4800600"/>
            <a:ext cx="4266149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the Cross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400800" y="136526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</a:rPr>
              <a:t>1 Cor. 15:3-4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7239000" y="1600200"/>
            <a:ext cx="1905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7162800" y="1219200"/>
            <a:ext cx="2286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2C5946-BC37-456A-842D-A95A70D99324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60407-2B84-4BC9-89D8-D6248AC461D5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E6AE4F-5B81-4065-9936-6BF388AE7987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5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9" name="Picture 19" descr="http://www.themeditationlink.com/files/2121378/uploaded/FamilyIS000006334031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266149" cy="31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4.bp.blogspot.com/-m7goIOVsIBg/Ta3bCsOuhpI/AAAAAAAAAig/1eSLkW_gM80/s1600/JesusOn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79074"/>
            <a:ext cx="4266149" cy="30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enacte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441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248400" y="228600"/>
            <a:ext cx="4267200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38862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65695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egoe UI" panose="020B0502040204020203" pitchFamily="34" charset="0"/>
              </a:rPr>
              <a:t>How do we come to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1752601" y="4724400"/>
            <a:ext cx="4266148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Segoe UI" panose="020B0502040204020203" pitchFamily="34" charset="0"/>
              </a:rPr>
              <a:t>the Cross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400800" y="136526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Romans 6:3-17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239000" y="1600200"/>
            <a:ext cx="1905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CF680-EF5E-4F82-92A3-D14A2C19B79F}"/>
              </a:ext>
            </a:extLst>
          </p:cNvPr>
          <p:cNvSpPr/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702AC8-079C-40B9-B822-4E6A2EEEFC07}"/>
              </a:ext>
            </a:extLst>
          </p:cNvPr>
          <p:cNvSpPr/>
          <p:nvPr/>
        </p:nvSpPr>
        <p:spPr bwMode="auto">
          <a:xfrm>
            <a:off x="11734800" y="0"/>
            <a:ext cx="4572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D46D5-9A85-470B-A0A6-2F2AD83415A1}"/>
              </a:ext>
            </a:extLst>
          </p:cNvPr>
          <p:cNvSpPr/>
          <p:nvPr/>
        </p:nvSpPr>
        <p:spPr bwMode="auto">
          <a:xfrm>
            <a:off x="0" y="0"/>
            <a:ext cx="12192000" cy="1873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ust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CC33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008080"/>
      </a:hlink>
      <a:folHlink>
        <a:srgbClr val="B2B2B2"/>
      </a:folHlink>
    </a:clrScheme>
    <a:fontScheme name="rus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u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352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Impact</vt:lpstr>
      <vt:lpstr>Segoe UI</vt:lpstr>
      <vt:lpstr>Segoe UI Semibold</vt:lpstr>
      <vt:lpstr>Times New Roman</vt:lpstr>
      <vt:lpstr>1_rust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 Thetford</dc:creator>
  <cp:lastModifiedBy>Richard Thetford</cp:lastModifiedBy>
  <cp:revision>36</cp:revision>
  <dcterms:created xsi:type="dcterms:W3CDTF">2003-12-16T15:35:21Z</dcterms:created>
  <dcterms:modified xsi:type="dcterms:W3CDTF">2022-12-25T20:19:15Z</dcterms:modified>
</cp:coreProperties>
</file>