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1" d="100"/>
          <a:sy n="91" d="100"/>
        </p:scale>
        <p:origin x="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18CB1-E915-4C95-9EB2-03E4D77813C9}" type="datetimeFigureOut">
              <a:rPr lang="en-US" smtClean="0">
                <a:solidFill>
                  <a:prstClr val="black">
                    <a:tint val="75000"/>
                  </a:prstClr>
                </a:solidFill>
              </a:rPr>
              <a:pPr/>
              <a:t>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38B4DD-1F14-4E21-A7D7-F498B8945C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58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18CB1-E915-4C95-9EB2-03E4D77813C9}" type="datetimeFigureOut">
              <a:rPr lang="en-US" smtClean="0">
                <a:solidFill>
                  <a:prstClr val="black">
                    <a:tint val="75000"/>
                  </a:prstClr>
                </a:solidFill>
              </a:rPr>
              <a:pPr/>
              <a:t>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38B4DD-1F14-4E21-A7D7-F498B8945C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3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34718CB1-E915-4C95-9EB2-03E4D77813C9}" type="datetimeFigureOut">
              <a:rPr lang="en-US" smtClean="0"/>
              <a:pPr/>
              <a:t>1/22/2023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DC38B4DD-1F14-4E21-A7D7-F498B8945CF1}" type="slidenum">
              <a:rPr lang="en-US" smtClean="0"/>
              <a:pPr/>
              <a:t>‹#›</a:t>
            </a:fld>
            <a:endParaRPr lang="en-US" dirty="0"/>
          </a:p>
        </p:txBody>
      </p:sp>
    </p:spTree>
    <p:extLst>
      <p:ext uri="{BB962C8B-B14F-4D97-AF65-F5344CB8AC3E}">
        <p14:creationId xmlns:p14="http://schemas.microsoft.com/office/powerpoint/2010/main" val="371525785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361172"/>
            <a:ext cx="6096000" cy="1001028"/>
          </a:xfrm>
        </p:spPr>
        <p:txBody>
          <a:bodyPr>
            <a:normAutofit fontScale="90000"/>
          </a:bodyPr>
          <a:lstStyle/>
          <a:p>
            <a:r>
              <a:rPr lang="en-US" sz="7200" dirty="0">
                <a:solidFill>
                  <a:schemeClr val="tx2"/>
                </a:solidFill>
                <a:effectLst>
                  <a:outerShdw blurRad="38100" dist="38100" dir="2700000" algn="tl">
                    <a:srgbClr val="000000">
                      <a:alpha val="43137"/>
                    </a:srgbClr>
                  </a:outerShdw>
                </a:effectLst>
                <a:latin typeface="Segoe UI Black" panose="020B0A02040204020203" pitchFamily="34" charset="0"/>
              </a:rPr>
              <a:t>and Done!</a:t>
            </a:r>
          </a:p>
        </p:txBody>
      </p:sp>
      <p:sp>
        <p:nvSpPr>
          <p:cNvPr id="3" name="Subtitle 2"/>
          <p:cNvSpPr>
            <a:spLocks noGrp="1"/>
          </p:cNvSpPr>
          <p:nvPr>
            <p:ph type="subTitle" idx="1"/>
          </p:nvPr>
        </p:nvSpPr>
        <p:spPr>
          <a:xfrm>
            <a:off x="4724400" y="4492822"/>
            <a:ext cx="5334000" cy="1755577"/>
          </a:xfrm>
        </p:spPr>
        <p:txBody>
          <a:bodyPr>
            <a:noAutofit/>
          </a:bodyPr>
          <a:lstStyle/>
          <a:p>
            <a:r>
              <a:rPr lang="en-US" sz="3600" dirty="0">
                <a:solidFill>
                  <a:schemeClr val="tx1"/>
                </a:solidFill>
                <a:latin typeface="Segoe UI" panose="020B0502040204020203" pitchFamily="34" charset="0"/>
                <a:cs typeface="Segoe UI" panose="020B0502040204020203" pitchFamily="34" charset="0"/>
              </a:rPr>
              <a:t>There are some things in life that we only get the opportunity to do </a:t>
            </a:r>
            <a:r>
              <a:rPr lang="en-US" sz="3600" b="1" dirty="0">
                <a:solidFill>
                  <a:schemeClr val="tx1"/>
                </a:solidFill>
                <a:latin typeface="Segoe UI" panose="020B0502040204020203" pitchFamily="34" charset="0"/>
                <a:cs typeface="Segoe UI" panose="020B0502040204020203" pitchFamily="34" charset="0"/>
              </a:rPr>
              <a:t>once</a:t>
            </a:r>
          </a:p>
        </p:txBody>
      </p:sp>
      <p:sp>
        <p:nvSpPr>
          <p:cNvPr id="4" name="Rectangle 3"/>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5" name="Rectangle 4"/>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6" name="Rectangle 5"/>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7" name="Rectangle 6"/>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8" name="Rectangle 7"/>
          <p:cNvSpPr/>
          <p:nvPr/>
        </p:nvSpPr>
        <p:spPr>
          <a:xfrm>
            <a:off x="2932536" y="536"/>
            <a:ext cx="1258465" cy="6247864"/>
          </a:xfrm>
          <a:prstGeom prst="rect">
            <a:avLst/>
          </a:prstGeom>
          <a:noFill/>
        </p:spPr>
        <p:txBody>
          <a:bodyPr wrap="square" lIns="91440" tIns="45720" rIns="91440" bIns="45720">
            <a:spAutoFit/>
          </a:bodyPr>
          <a:lstStyle/>
          <a:p>
            <a:pPr algn="ctr"/>
            <a:r>
              <a:rPr lang="en-US" sz="40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latin typeface="Segoe UI" panose="020B0502040204020203" pitchFamily="34" charset="0"/>
              </a:rPr>
              <a:t>1</a:t>
            </a:r>
          </a:p>
        </p:txBody>
      </p:sp>
      <p:pic>
        <p:nvPicPr>
          <p:cNvPr id="9" name="Picture 8" descr="Bible9.jpg"/>
          <p:cNvPicPr>
            <a:picLocks noChangeAspect="1"/>
          </p:cNvPicPr>
          <p:nvPr/>
        </p:nvPicPr>
        <p:blipFill>
          <a:blip r:embed="rId2" cstate="print"/>
          <a:stretch>
            <a:fillRect/>
          </a:stretch>
        </p:blipFill>
        <p:spPr>
          <a:xfrm>
            <a:off x="4724394" y="2362200"/>
            <a:ext cx="5334000" cy="2130623"/>
          </a:xfrm>
          <a:prstGeom prst="rect">
            <a:avLst/>
          </a:prstGeom>
        </p:spPr>
      </p:pic>
      <p:sp>
        <p:nvSpPr>
          <p:cNvPr id="10" name="TextBox 9"/>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9573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We Will Only Be Judged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711200" y="1828800"/>
            <a:ext cx="9271000" cy="4419600"/>
          </a:xfrm>
        </p:spPr>
        <p:txBody>
          <a:bodyPr>
            <a:normAutofit/>
          </a:bodyPr>
          <a:lstStyle/>
          <a:p>
            <a:r>
              <a:rPr lang="en-US" sz="3600" b="1" dirty="0">
                <a:latin typeface="Segoe UI" panose="020B0502040204020203" pitchFamily="34" charset="0"/>
                <a:cs typeface="Segoe UI" panose="020B0502040204020203" pitchFamily="34" charset="0"/>
              </a:rPr>
              <a:t>Be prepared for the judgment</a:t>
            </a:r>
          </a:p>
          <a:p>
            <a:pPr lvl="1"/>
            <a:r>
              <a:rPr lang="en-US" sz="3200" dirty="0">
                <a:solidFill>
                  <a:schemeClr val="tx2"/>
                </a:solidFill>
                <a:latin typeface="Segoe UI" panose="020B0502040204020203" pitchFamily="34" charset="0"/>
                <a:cs typeface="Segoe UI" panose="020B0502040204020203" pitchFamily="34" charset="0"/>
              </a:rPr>
              <a:t>There WILL be a judgment day!</a:t>
            </a:r>
          </a:p>
          <a:p>
            <a:pPr lvl="2"/>
            <a:r>
              <a:rPr lang="en-US" sz="2800" dirty="0">
                <a:solidFill>
                  <a:srgbClr val="C00000"/>
                </a:solidFill>
                <a:latin typeface="Segoe UI Semibold" panose="020B0702040204020203" pitchFamily="34" charset="0"/>
                <a:cs typeface="Segoe UI Semibold" panose="020B0702040204020203" pitchFamily="34" charset="0"/>
              </a:rPr>
              <a:t>Acts 17:30-31</a:t>
            </a:r>
          </a:p>
          <a:p>
            <a:pPr lvl="2"/>
            <a:r>
              <a:rPr lang="en-US" sz="2800" dirty="0">
                <a:solidFill>
                  <a:srgbClr val="C00000"/>
                </a:solidFill>
                <a:latin typeface="Segoe UI Semibold" panose="020B0702040204020203" pitchFamily="34" charset="0"/>
                <a:cs typeface="Segoe UI Semibold" panose="020B0702040204020203" pitchFamily="34" charset="0"/>
              </a:rPr>
              <a:t>Matthew 25:33-34, 41</a:t>
            </a:r>
          </a:p>
          <a:p>
            <a:pPr lvl="2"/>
            <a:r>
              <a:rPr lang="en-US" sz="2800" dirty="0">
                <a:solidFill>
                  <a:srgbClr val="C00000"/>
                </a:solidFill>
                <a:latin typeface="Segoe UI Semibold" panose="020B0702040204020203" pitchFamily="34" charset="0"/>
                <a:cs typeface="Segoe UI Semibold" panose="020B0702040204020203" pitchFamily="34" charset="0"/>
              </a:rPr>
              <a:t>Romans 2:16</a:t>
            </a:r>
          </a:p>
          <a:p>
            <a:pPr lvl="1"/>
            <a:r>
              <a:rPr lang="en-US" sz="3200" dirty="0">
                <a:solidFill>
                  <a:schemeClr val="tx2"/>
                </a:solidFill>
                <a:latin typeface="Segoe UI" panose="020B0502040204020203" pitchFamily="34" charset="0"/>
                <a:cs typeface="Segoe UI" panose="020B0502040204020203" pitchFamily="34" charset="0"/>
              </a:rPr>
              <a:t>All will be judged</a:t>
            </a:r>
          </a:p>
          <a:p>
            <a:pPr lvl="2"/>
            <a:r>
              <a:rPr lang="en-US" sz="2800" dirty="0">
                <a:solidFill>
                  <a:srgbClr val="C00000"/>
                </a:solidFill>
                <a:latin typeface="Segoe UI Semibold" panose="020B0702040204020203" pitchFamily="34" charset="0"/>
                <a:cs typeface="Segoe UI Semibold" panose="020B0702040204020203" pitchFamily="34" charset="0"/>
              </a:rPr>
              <a:t>2 Corinthians 5:10</a:t>
            </a:r>
          </a:p>
          <a:p>
            <a:pPr lvl="2"/>
            <a:r>
              <a:rPr lang="en-US" sz="2800" dirty="0">
                <a:solidFill>
                  <a:srgbClr val="C00000"/>
                </a:solidFill>
                <a:latin typeface="Segoe UI Semibold" panose="020B0702040204020203" pitchFamily="34" charset="0"/>
                <a:cs typeface="Segoe UI Semibold" panose="020B0702040204020203" pitchFamily="34" charset="0"/>
              </a:rPr>
              <a:t>Revelation 20:12-15</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8" descr="bibletogether.jpg"/>
          <p:cNvPicPr>
            <a:picLocks noChangeAspect="1"/>
          </p:cNvPicPr>
          <p:nvPr/>
        </p:nvPicPr>
        <p:blipFill>
          <a:blip r:embed="rId2" cstate="print"/>
          <a:stretch>
            <a:fillRect/>
          </a:stretch>
        </p:blipFill>
        <p:spPr>
          <a:xfrm>
            <a:off x="7228650" y="2438401"/>
            <a:ext cx="4277544" cy="3733800"/>
          </a:xfrm>
          <a:prstGeom prst="rect">
            <a:avLst/>
          </a:prstGeom>
        </p:spPr>
      </p:pic>
      <p:sp>
        <p:nvSpPr>
          <p:cNvPr id="11" name="Rectangle 10">
            <a:extLst>
              <a:ext uri="{FF2B5EF4-FFF2-40B4-BE49-F238E27FC236}">
                <a16:creationId xmlns:a16="http://schemas.microsoft.com/office/drawing/2014/main" id="{1B88A7CB-3B1A-9286-7D14-FF3EFEBACC8F}"/>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36493788-2FAB-4D77-9DD3-62186CB5BDB2}"/>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A405EF73-E77B-AEDA-BE44-A35BBAC2D269}"/>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DF787905-331D-32CA-5C8D-8092C6046B40}"/>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B179209E-ADA7-B2A6-10C6-856E861767B2}"/>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3538603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We Will Only Be Judged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732971" y="1828800"/>
            <a:ext cx="9249229" cy="2438400"/>
          </a:xfrm>
        </p:spPr>
        <p:txBody>
          <a:bodyPr>
            <a:normAutofit/>
          </a:bodyPr>
          <a:lstStyle/>
          <a:p>
            <a:r>
              <a:rPr lang="en-US" sz="3600" b="1" dirty="0">
                <a:latin typeface="Segoe UI" panose="020B0502040204020203" pitchFamily="34" charset="0"/>
                <a:cs typeface="Segoe UI" panose="020B0502040204020203" pitchFamily="34" charset="0"/>
              </a:rPr>
              <a:t>Be prepared for the judgment</a:t>
            </a:r>
          </a:p>
          <a:p>
            <a:pPr lvl="1"/>
            <a:r>
              <a:rPr lang="en-US" sz="3400" dirty="0">
                <a:solidFill>
                  <a:schemeClr val="tx2"/>
                </a:solidFill>
                <a:latin typeface="Segoe UI" panose="020B0502040204020203" pitchFamily="34" charset="0"/>
                <a:cs typeface="Segoe UI" panose="020B0502040204020203" pitchFamily="34" charset="0"/>
              </a:rPr>
              <a:t>Will be according to the Word of God</a:t>
            </a:r>
          </a:p>
          <a:p>
            <a:pPr lvl="2"/>
            <a:r>
              <a:rPr lang="en-US" sz="3200" dirty="0">
                <a:solidFill>
                  <a:srgbClr val="C00000"/>
                </a:solidFill>
                <a:latin typeface="Segoe UI Semibold" panose="020B0702040204020203" pitchFamily="34" charset="0"/>
                <a:cs typeface="Segoe UI Semibold" panose="020B0702040204020203" pitchFamily="34" charset="0"/>
              </a:rPr>
              <a:t>John 12:47-48</a:t>
            </a:r>
          </a:p>
          <a:p>
            <a:pPr lvl="2"/>
            <a:r>
              <a:rPr lang="en-US" sz="3200" dirty="0">
                <a:solidFill>
                  <a:srgbClr val="C00000"/>
                </a:solidFill>
                <a:latin typeface="Segoe UI Semibold" panose="020B0702040204020203" pitchFamily="34" charset="0"/>
                <a:cs typeface="Segoe UI Semibold" panose="020B0702040204020203" pitchFamily="34" charset="0"/>
              </a:rPr>
              <a:t>Romans 2:6:-11</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714836" y="4296230"/>
            <a:ext cx="6484260" cy="184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0" name="TextBox 9"/>
          <p:cNvSpPr txBox="1"/>
          <p:nvPr/>
        </p:nvSpPr>
        <p:spPr>
          <a:xfrm>
            <a:off x="722096" y="4594891"/>
            <a:ext cx="6477000" cy="1384995"/>
          </a:xfrm>
          <a:prstGeom prst="rect">
            <a:avLst/>
          </a:prstGeom>
          <a:noFill/>
        </p:spPr>
        <p:txBody>
          <a:bodyPr wrap="square" rtlCol="0">
            <a:spAutoFit/>
          </a:bodyPr>
          <a:lstStyle/>
          <a:p>
            <a:pPr algn="ctr"/>
            <a:r>
              <a:rPr lang="en-US" sz="28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“WELL DONE” or “DEPART”</a:t>
            </a:r>
          </a:p>
          <a:p>
            <a:pPr algn="ctr"/>
            <a:r>
              <a:rPr lang="en-US" sz="28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All will receive an eternal sentence</a:t>
            </a:r>
          </a:p>
          <a:p>
            <a:pPr algn="ctr"/>
            <a:r>
              <a:rPr lang="en-US" sz="28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“HEAVEN” or “HELL”</a:t>
            </a:r>
          </a:p>
        </p:txBody>
      </p:sp>
      <p:sp>
        <p:nvSpPr>
          <p:cNvPr id="13" name="Rectangle 12">
            <a:extLst>
              <a:ext uri="{FF2B5EF4-FFF2-40B4-BE49-F238E27FC236}">
                <a16:creationId xmlns:a16="http://schemas.microsoft.com/office/drawing/2014/main" id="{832AA2CA-DF2D-76B2-CA67-65731A41A981}"/>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5A3C17A7-497B-8A84-2620-6C98CB259F17}"/>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Rectangle 14">
            <a:extLst>
              <a:ext uri="{FF2B5EF4-FFF2-40B4-BE49-F238E27FC236}">
                <a16:creationId xmlns:a16="http://schemas.microsoft.com/office/drawing/2014/main" id="{C2A67139-448E-EB5B-3E78-E64B6B5BD6F7}"/>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6" name="Rectangle 15">
            <a:extLst>
              <a:ext uri="{FF2B5EF4-FFF2-40B4-BE49-F238E27FC236}">
                <a16:creationId xmlns:a16="http://schemas.microsoft.com/office/drawing/2014/main" id="{97FFF32A-A4EB-ADC0-52B2-9C6903CFAF2C}"/>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7" name="TextBox 16">
            <a:extLst>
              <a:ext uri="{FF2B5EF4-FFF2-40B4-BE49-F238E27FC236}">
                <a16:creationId xmlns:a16="http://schemas.microsoft.com/office/drawing/2014/main" id="{9F5001D5-B27B-F090-9982-30B94D6D2080}"/>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pic>
        <p:nvPicPr>
          <p:cNvPr id="19" name="Picture 18" descr="A picture containing text, person, indoor, close&#10;&#10;Description automatically generated">
            <a:extLst>
              <a:ext uri="{FF2B5EF4-FFF2-40B4-BE49-F238E27FC236}">
                <a16:creationId xmlns:a16="http://schemas.microsoft.com/office/drawing/2014/main" id="{D0AB1DF6-683F-0544-80A4-F2D6CF5B1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458" y="3069449"/>
            <a:ext cx="4198248" cy="3117262"/>
          </a:xfrm>
          <a:prstGeom prst="rect">
            <a:avLst/>
          </a:prstGeom>
        </p:spPr>
      </p:pic>
    </p:spTree>
    <p:extLst>
      <p:ext uri="{BB962C8B-B14F-4D97-AF65-F5344CB8AC3E}">
        <p14:creationId xmlns:p14="http://schemas.microsoft.com/office/powerpoint/2010/main" val="155693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CONCLUSION</a:t>
            </a:r>
            <a:endParaRPr lang="en-US"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696685" y="1905001"/>
            <a:ext cx="10813143" cy="4031873"/>
          </a:xfrm>
          <a:prstGeom prst="rect">
            <a:avLst/>
          </a:prstGeom>
          <a:noFill/>
        </p:spPr>
        <p:txBody>
          <a:bodyPr wrap="square" rtlCol="0">
            <a:spAutoFit/>
          </a:bodyPr>
          <a:lstStyle/>
          <a:p>
            <a:pPr algn="ctr"/>
            <a:r>
              <a:rPr lang="en-US" sz="3200" b="1" dirty="0">
                <a:solidFill>
                  <a:prstClr val="black"/>
                </a:solidFill>
                <a:latin typeface="Segoe UI" panose="020B0502040204020203" pitchFamily="34" charset="0"/>
                <a:cs typeface="Segoe UI" panose="020B0502040204020203" pitchFamily="34" charset="0"/>
              </a:rPr>
              <a:t>Hebrews 2:1-4</a:t>
            </a:r>
          </a:p>
          <a:p>
            <a:pPr algn="ctr"/>
            <a:r>
              <a:rPr lang="en-US" sz="2800" dirty="0">
                <a:solidFill>
                  <a:prstClr val="black"/>
                </a:solidFill>
                <a:latin typeface="Segoe UI" panose="020B0502040204020203" pitchFamily="34" charset="0"/>
                <a:cs typeface="Segoe UI" panose="020B0502040204020203" pitchFamily="34" charset="0"/>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God also bearing witness both with signs and wonders, with various miracles, and gifts of the Holy Spirit, according to His own will? </a:t>
            </a:r>
          </a:p>
        </p:txBody>
      </p:sp>
      <p:sp>
        <p:nvSpPr>
          <p:cNvPr id="10" name="Rectangle 9">
            <a:extLst>
              <a:ext uri="{FF2B5EF4-FFF2-40B4-BE49-F238E27FC236}">
                <a16:creationId xmlns:a16="http://schemas.microsoft.com/office/drawing/2014/main" id="{DF3009A8-429E-5012-BDE4-D2D29E7894AF}"/>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1" name="Rectangle 10">
            <a:extLst>
              <a:ext uri="{FF2B5EF4-FFF2-40B4-BE49-F238E27FC236}">
                <a16:creationId xmlns:a16="http://schemas.microsoft.com/office/drawing/2014/main" id="{E8385F03-E8C0-B497-963B-F3BF30465429}"/>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26D22552-1339-5E52-CD74-58060ADCB477}"/>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BD7C6964-82DC-7599-70E4-85657D1F4A15}"/>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175CC5ED-30F1-3657-071E-4784BB299AC1}"/>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2042651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CONCLUSION</a:t>
            </a:r>
            <a:endParaRPr lang="en-US"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718457" y="1905001"/>
            <a:ext cx="10762343" cy="3600986"/>
          </a:xfrm>
          <a:prstGeom prst="rect">
            <a:avLst/>
          </a:prstGeom>
          <a:noFill/>
        </p:spPr>
        <p:txBody>
          <a:bodyPr wrap="square" rtlCol="0">
            <a:spAutoFit/>
          </a:bodyPr>
          <a:lstStyle/>
          <a:p>
            <a:pPr algn="ctr"/>
            <a:r>
              <a:rPr lang="en-US" sz="3200" b="1" dirty="0">
                <a:solidFill>
                  <a:prstClr val="black"/>
                </a:solidFill>
                <a:latin typeface="Segoe UI" panose="020B0502040204020203" pitchFamily="34" charset="0"/>
                <a:cs typeface="Segoe UI" panose="020B0502040204020203" pitchFamily="34" charset="0"/>
              </a:rPr>
              <a:t>2 Peter 1:12-15</a:t>
            </a:r>
            <a:r>
              <a:rPr lang="en-US" sz="3200" dirty="0">
                <a:solidFill>
                  <a:prstClr val="black"/>
                </a:solidFill>
                <a:latin typeface="Segoe UI" panose="020B0502040204020203" pitchFamily="34" charset="0"/>
                <a:cs typeface="Segoe UI" panose="020B0502040204020203" pitchFamily="34" charset="0"/>
              </a:rPr>
              <a:t> </a:t>
            </a:r>
          </a:p>
          <a:p>
            <a:pPr algn="ctr"/>
            <a:r>
              <a:rPr lang="en-US" sz="2800" dirty="0">
                <a:solidFill>
                  <a:prstClr val="black"/>
                </a:solidFill>
                <a:latin typeface="Segoe UI" panose="020B0502040204020203" pitchFamily="34" charset="0"/>
                <a:cs typeface="Segoe UI" panose="020B0502040204020203" pitchFamily="34" charset="0"/>
              </a:rPr>
              <a:t>For this reason I will not be negligent to remind you always</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of these things, though you know and are established in the present truth. Yes, I think it is right, as long as I am in this tent,</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to stir you up by reminding you, knowing that shortly I must</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put off my tent, just as our Lord Jesus Christ showed me.</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Moreover I will be careful to ensure that you always have</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a reminder of these things after my decease. </a:t>
            </a:r>
          </a:p>
        </p:txBody>
      </p:sp>
      <p:sp>
        <p:nvSpPr>
          <p:cNvPr id="10" name="Rectangle 9">
            <a:extLst>
              <a:ext uri="{FF2B5EF4-FFF2-40B4-BE49-F238E27FC236}">
                <a16:creationId xmlns:a16="http://schemas.microsoft.com/office/drawing/2014/main" id="{8DB57FA8-228B-7F27-571D-B8D2037817AF}"/>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1" name="Rectangle 10">
            <a:extLst>
              <a:ext uri="{FF2B5EF4-FFF2-40B4-BE49-F238E27FC236}">
                <a16:creationId xmlns:a16="http://schemas.microsoft.com/office/drawing/2014/main" id="{67E7B9E8-2A81-16B4-2652-D58544029158}"/>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FFBF76A0-8CB3-A0E1-6CEF-EFF86DB74C2D}"/>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747456A3-04CB-0D7D-82A3-81F788FFB4EA}"/>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8BF43DF3-F774-5B89-A833-12C4ED6A650D}"/>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1606944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CONCLUSION</a:t>
            </a:r>
            <a:endParaRPr lang="en-US"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2932536" y="526673"/>
            <a:ext cx="1258465" cy="6247864"/>
          </a:xfrm>
          <a:prstGeom prst="rect">
            <a:avLst/>
          </a:prstGeom>
          <a:noFill/>
        </p:spPr>
        <p:txBody>
          <a:bodyPr wrap="square" lIns="91440" tIns="45720" rIns="91440" bIns="45720">
            <a:spAutoFit/>
          </a:bodyPr>
          <a:lstStyle/>
          <a:p>
            <a:pPr algn="ctr"/>
            <a:r>
              <a:rPr lang="en-US" sz="40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latin typeface="Segoe UI" panose="020B0502040204020203" pitchFamily="34" charset="0"/>
              </a:rPr>
              <a:t>1</a:t>
            </a:r>
          </a:p>
        </p:txBody>
      </p:sp>
      <p:sp>
        <p:nvSpPr>
          <p:cNvPr id="11" name="Rounded Rectangle 10"/>
          <p:cNvSpPr/>
          <p:nvPr/>
        </p:nvSpPr>
        <p:spPr>
          <a:xfrm>
            <a:off x="5410200" y="2278737"/>
            <a:ext cx="41910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ight Arrow 12"/>
          <p:cNvSpPr/>
          <p:nvPr/>
        </p:nvSpPr>
        <p:spPr>
          <a:xfrm>
            <a:off x="4343400" y="3193137"/>
            <a:ext cx="1219200" cy="1066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TextBox 13"/>
          <p:cNvSpPr txBox="1"/>
          <p:nvPr/>
        </p:nvSpPr>
        <p:spPr>
          <a:xfrm>
            <a:off x="5715000" y="2561213"/>
            <a:ext cx="3810000" cy="2308324"/>
          </a:xfrm>
          <a:prstGeom prst="rect">
            <a:avLst/>
          </a:prstGeom>
          <a:noFill/>
        </p:spPr>
        <p:txBody>
          <a:bodyPr wrap="square" rtlCol="0">
            <a:spAutoFit/>
          </a:bodyPr>
          <a:lstStyle/>
          <a:p>
            <a:r>
              <a:rPr lang="en-US" sz="36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Life on earth</a:t>
            </a:r>
          </a:p>
          <a:p>
            <a:r>
              <a:rPr lang="en-US" sz="36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Physical Death</a:t>
            </a:r>
          </a:p>
          <a:p>
            <a:r>
              <a:rPr lang="en-US" sz="36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Parental Chance</a:t>
            </a:r>
          </a:p>
          <a:p>
            <a:r>
              <a:rPr lang="en-US" sz="36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Judgment</a:t>
            </a:r>
          </a:p>
        </p:txBody>
      </p:sp>
      <p:sp>
        <p:nvSpPr>
          <p:cNvPr id="15" name="TextBox 14"/>
          <p:cNvSpPr txBox="1"/>
          <p:nvPr/>
        </p:nvSpPr>
        <p:spPr>
          <a:xfrm>
            <a:off x="609609" y="5591628"/>
            <a:ext cx="10972778" cy="584775"/>
          </a:xfrm>
          <a:prstGeom prst="rect">
            <a:avLst/>
          </a:prstGeom>
          <a:noFill/>
        </p:spPr>
        <p:txBody>
          <a:bodyPr wrap="square" rtlCol="0">
            <a:spAutoFit/>
          </a:bodyPr>
          <a:lstStyle/>
          <a:p>
            <a:pPr algn="ctr"/>
            <a:r>
              <a:rPr lang="en-US" sz="3200" dirty="0">
                <a:solidFill>
                  <a:prstClr val="black"/>
                </a:solidFill>
                <a:latin typeface="Segoe UI" panose="020B0502040204020203" pitchFamily="34" charset="0"/>
                <a:cs typeface="Segoe UI" panose="020B0502040204020203" pitchFamily="34" charset="0"/>
              </a:rPr>
              <a:t>Are we ready for</a:t>
            </a:r>
            <a:r>
              <a:rPr lang="en-US" sz="3200" b="1" dirty="0">
                <a:solidFill>
                  <a:prstClr val="black"/>
                </a:solidFill>
                <a:latin typeface="Segoe UI" panose="020B0502040204020203" pitchFamily="34" charset="0"/>
                <a:cs typeface="Segoe UI" panose="020B0502040204020203" pitchFamily="34" charset="0"/>
              </a:rPr>
              <a:t> </a:t>
            </a:r>
            <a:r>
              <a:rPr lang="en-US" sz="3200" b="1" dirty="0">
                <a:solidFill>
                  <a:srgbClr val="C00000"/>
                </a:solidFill>
                <a:latin typeface="Segoe UI" panose="020B0502040204020203" pitchFamily="34" charset="0"/>
                <a:cs typeface="Segoe UI" panose="020B0502040204020203" pitchFamily="34" charset="0"/>
              </a:rPr>
              <a:t>death</a:t>
            </a:r>
            <a:r>
              <a:rPr lang="en-US" sz="3200" b="1" dirty="0">
                <a:solidFill>
                  <a:prstClr val="black"/>
                </a:solidFill>
                <a:latin typeface="Segoe UI" panose="020B0502040204020203" pitchFamily="34" charset="0"/>
                <a:cs typeface="Segoe UI" panose="020B0502040204020203" pitchFamily="34" charset="0"/>
              </a:rPr>
              <a:t> </a:t>
            </a:r>
            <a:r>
              <a:rPr lang="en-US" sz="3200" dirty="0">
                <a:solidFill>
                  <a:prstClr val="black"/>
                </a:solidFill>
                <a:latin typeface="Segoe UI" panose="020B0502040204020203" pitchFamily="34" charset="0"/>
                <a:cs typeface="Segoe UI" panose="020B0502040204020203" pitchFamily="34" charset="0"/>
              </a:rPr>
              <a:t>and the</a:t>
            </a:r>
            <a:r>
              <a:rPr lang="en-US" sz="3200" dirty="0">
                <a:solidFill>
                  <a:srgbClr val="C00000"/>
                </a:solidFill>
                <a:latin typeface="Segoe UI" panose="020B0502040204020203" pitchFamily="34" charset="0"/>
                <a:cs typeface="Segoe UI" panose="020B0502040204020203" pitchFamily="34" charset="0"/>
              </a:rPr>
              <a:t> </a:t>
            </a:r>
            <a:r>
              <a:rPr lang="en-US" sz="3200" b="1" dirty="0">
                <a:solidFill>
                  <a:srgbClr val="C00000"/>
                </a:solidFill>
                <a:latin typeface="Segoe UI" panose="020B0502040204020203" pitchFamily="34" charset="0"/>
                <a:cs typeface="Segoe UI" panose="020B0502040204020203" pitchFamily="34" charset="0"/>
              </a:rPr>
              <a:t>judgment</a:t>
            </a:r>
            <a:r>
              <a:rPr lang="en-US" sz="3200" dirty="0">
                <a:solidFill>
                  <a:prstClr val="black"/>
                </a:solidFill>
                <a:latin typeface="Segoe UI" panose="020B0502040204020203" pitchFamily="34" charset="0"/>
                <a:cs typeface="Segoe UI" panose="020B0502040204020203" pitchFamily="34" charset="0"/>
              </a:rPr>
              <a:t>?</a:t>
            </a:r>
          </a:p>
        </p:txBody>
      </p:sp>
      <p:sp>
        <p:nvSpPr>
          <p:cNvPr id="17" name="Rectangle 16">
            <a:extLst>
              <a:ext uri="{FF2B5EF4-FFF2-40B4-BE49-F238E27FC236}">
                <a16:creationId xmlns:a16="http://schemas.microsoft.com/office/drawing/2014/main" id="{591DB592-DAE3-19D9-F5D7-61DC4391C1BF}"/>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8" name="Rectangle 17">
            <a:extLst>
              <a:ext uri="{FF2B5EF4-FFF2-40B4-BE49-F238E27FC236}">
                <a16:creationId xmlns:a16="http://schemas.microsoft.com/office/drawing/2014/main" id="{D916E9AD-F2D6-952C-F245-3153A461F0EB}"/>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9" name="Rectangle 18">
            <a:extLst>
              <a:ext uri="{FF2B5EF4-FFF2-40B4-BE49-F238E27FC236}">
                <a16:creationId xmlns:a16="http://schemas.microsoft.com/office/drawing/2014/main" id="{1176F096-8562-50E8-876A-6C30E95A22B8}"/>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20" name="Rectangle 19">
            <a:extLst>
              <a:ext uri="{FF2B5EF4-FFF2-40B4-BE49-F238E27FC236}">
                <a16:creationId xmlns:a16="http://schemas.microsoft.com/office/drawing/2014/main" id="{75F36E44-17D9-4EFE-1F18-E9A29EE55486}"/>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21" name="TextBox 20">
            <a:extLst>
              <a:ext uri="{FF2B5EF4-FFF2-40B4-BE49-F238E27FC236}">
                <a16:creationId xmlns:a16="http://schemas.microsoft.com/office/drawing/2014/main" id="{839A174D-D206-2CDC-5E55-3677AE909D66}"/>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277956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lstStyle/>
          <a:p>
            <a:r>
              <a:rPr lang="en-US" dirty="0">
                <a:latin typeface="Segoe UI Semibold" panose="020B0702040204020203" pitchFamily="34" charset="0"/>
                <a:cs typeface="Segoe UI Semibold" panose="020B0702040204020203" pitchFamily="34" charset="0"/>
              </a:rPr>
              <a:t>We Will Only Live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8" name="TextBox 7"/>
          <p:cNvSpPr txBox="1"/>
          <p:nvPr/>
        </p:nvSpPr>
        <p:spPr>
          <a:xfrm>
            <a:off x="914399" y="2028369"/>
            <a:ext cx="10406743" cy="2092881"/>
          </a:xfrm>
          <a:prstGeom prst="rect">
            <a:avLst/>
          </a:prstGeom>
          <a:noFill/>
        </p:spPr>
        <p:txBody>
          <a:bodyPr wrap="square" rtlCol="0">
            <a:spAutoFit/>
          </a:bodyPr>
          <a:lstStyle/>
          <a:p>
            <a:pPr algn="ctr"/>
            <a:r>
              <a:rPr lang="en-US" sz="3400" b="1" dirty="0">
                <a:solidFill>
                  <a:prstClr val="black"/>
                </a:solidFill>
                <a:latin typeface="Segoe UI" panose="020B0502040204020203" pitchFamily="34" charset="0"/>
                <a:cs typeface="Segoe UI" panose="020B0502040204020203" pitchFamily="34" charset="0"/>
              </a:rPr>
              <a:t>James 4:14</a:t>
            </a:r>
          </a:p>
          <a:p>
            <a:pPr algn="ctr"/>
            <a:r>
              <a:rPr lang="en-US" sz="3200" dirty="0">
                <a:solidFill>
                  <a:prstClr val="black"/>
                </a:solidFill>
                <a:latin typeface="Segoe UI" panose="020B0502040204020203" pitchFamily="34" charset="0"/>
                <a:cs typeface="Segoe UI" panose="020B0502040204020203" pitchFamily="34" charset="0"/>
              </a:rPr>
              <a:t>whereas you do not know what will happen tomorrow. For what is your life? It is even a vapor that appears for</a:t>
            </a:r>
          </a:p>
          <a:p>
            <a:pPr algn="ctr"/>
            <a:r>
              <a:rPr lang="en-US" sz="3200" dirty="0">
                <a:solidFill>
                  <a:prstClr val="black"/>
                </a:solidFill>
                <a:latin typeface="Segoe UI" panose="020B0502040204020203" pitchFamily="34" charset="0"/>
                <a:cs typeface="Segoe UI" panose="020B0502040204020203" pitchFamily="34" charset="0"/>
              </a:rPr>
              <a:t>a little time and then vanishes away </a:t>
            </a:r>
          </a:p>
        </p:txBody>
      </p:sp>
      <p:cxnSp>
        <p:nvCxnSpPr>
          <p:cNvPr id="10" name="Straight Connector 9"/>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2667000" y="4572000"/>
            <a:ext cx="6858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1" name="TextBox 10"/>
          <p:cNvSpPr txBox="1"/>
          <p:nvPr/>
        </p:nvSpPr>
        <p:spPr>
          <a:xfrm>
            <a:off x="2667000" y="4807804"/>
            <a:ext cx="6858000" cy="830997"/>
          </a:xfrm>
          <a:prstGeom prst="rect">
            <a:avLst/>
          </a:prstGeom>
          <a:noFill/>
        </p:spPr>
        <p:txBody>
          <a:bodyPr wrap="square" rtlCol="0">
            <a:spAutoFit/>
          </a:bodyPr>
          <a:lstStyle/>
          <a:p>
            <a:pPr algn="ctr"/>
            <a:r>
              <a:rPr lang="en-US" sz="48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 Peter 3:9-13</a:t>
            </a:r>
          </a:p>
        </p:txBody>
      </p:sp>
      <p:sp>
        <p:nvSpPr>
          <p:cNvPr id="13" name="Rectangle 12">
            <a:extLst>
              <a:ext uri="{FF2B5EF4-FFF2-40B4-BE49-F238E27FC236}">
                <a16:creationId xmlns:a16="http://schemas.microsoft.com/office/drawing/2014/main" id="{DBA5ECD6-8959-153D-5DDA-98FA71C4DDA8}"/>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6782C4D2-9FAD-A231-9ADF-CD54D8B7663F}"/>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Rectangle 14">
            <a:extLst>
              <a:ext uri="{FF2B5EF4-FFF2-40B4-BE49-F238E27FC236}">
                <a16:creationId xmlns:a16="http://schemas.microsoft.com/office/drawing/2014/main" id="{1185ED90-8F31-C6F5-8518-A864BE774B5D}"/>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6" name="Rectangle 15">
            <a:extLst>
              <a:ext uri="{FF2B5EF4-FFF2-40B4-BE49-F238E27FC236}">
                <a16:creationId xmlns:a16="http://schemas.microsoft.com/office/drawing/2014/main" id="{AAAAFBAD-D598-D1AE-4E67-2B4DA723BBFF}"/>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7" name="TextBox 16">
            <a:extLst>
              <a:ext uri="{FF2B5EF4-FFF2-40B4-BE49-F238E27FC236}">
                <a16:creationId xmlns:a16="http://schemas.microsoft.com/office/drawing/2014/main" id="{06AE72E2-378C-B2F3-1A03-242FC7ED6E77}"/>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114835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lstStyle/>
          <a:p>
            <a:r>
              <a:rPr lang="en-US" dirty="0">
                <a:latin typeface="Segoe UI Semibold" panose="020B0702040204020203" pitchFamily="34" charset="0"/>
                <a:cs typeface="Segoe UI Semibold" panose="020B0702040204020203" pitchFamily="34" charset="0"/>
              </a:rPr>
              <a:t>We Will Only Live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689431" y="1828800"/>
            <a:ext cx="9133115" cy="4419600"/>
          </a:xfrm>
        </p:spPr>
        <p:txBody>
          <a:bodyPr>
            <a:normAutofit/>
          </a:bodyPr>
          <a:lstStyle/>
          <a:p>
            <a:r>
              <a:rPr lang="en-US" sz="3600" b="1" dirty="0">
                <a:latin typeface="Segoe UI" panose="020B0502040204020203" pitchFamily="34" charset="0"/>
                <a:cs typeface="Segoe UI" panose="020B0502040204020203" pitchFamily="34" charset="0"/>
              </a:rPr>
              <a:t>Must live righteously</a:t>
            </a:r>
          </a:p>
          <a:p>
            <a:pPr lvl="1"/>
            <a:r>
              <a:rPr lang="en-US" sz="3400" dirty="0">
                <a:solidFill>
                  <a:schemeClr val="tx2"/>
                </a:solidFill>
                <a:cs typeface="Segoe UI" panose="020B0502040204020203" pitchFamily="34" charset="0"/>
              </a:rPr>
              <a:t>By the Word of God</a:t>
            </a:r>
          </a:p>
          <a:p>
            <a:pPr lvl="2"/>
            <a:r>
              <a:rPr lang="en-US" sz="3200" dirty="0">
                <a:solidFill>
                  <a:srgbClr val="C00000"/>
                </a:solidFill>
                <a:latin typeface="Segoe UI Semibold" panose="020B0702040204020203" pitchFamily="34" charset="0"/>
                <a:cs typeface="Segoe UI Semibold" panose="020B0702040204020203" pitchFamily="34" charset="0"/>
              </a:rPr>
              <a:t>Matthew 4:4</a:t>
            </a:r>
          </a:p>
          <a:p>
            <a:pPr lvl="1"/>
            <a:r>
              <a:rPr lang="en-US" sz="3400" dirty="0">
                <a:solidFill>
                  <a:schemeClr val="tx2"/>
                </a:solidFill>
                <a:cs typeface="Segoe UI" panose="020B0502040204020203" pitchFamily="34" charset="0"/>
              </a:rPr>
              <a:t>By Faith</a:t>
            </a:r>
          </a:p>
          <a:p>
            <a:pPr lvl="2"/>
            <a:r>
              <a:rPr lang="en-US" sz="3200" dirty="0">
                <a:solidFill>
                  <a:srgbClr val="C00000"/>
                </a:solidFill>
                <a:latin typeface="Segoe UI Semibold" panose="020B0702040204020203" pitchFamily="34" charset="0"/>
                <a:cs typeface="Segoe UI Semibold" panose="020B0702040204020203" pitchFamily="34" charset="0"/>
              </a:rPr>
              <a:t>2 Corinthians 5:7</a:t>
            </a:r>
          </a:p>
          <a:p>
            <a:pPr lvl="1"/>
            <a:r>
              <a:rPr lang="en-US" sz="3400" dirty="0">
                <a:solidFill>
                  <a:schemeClr val="tx2"/>
                </a:solidFill>
                <a:cs typeface="Segoe UI" panose="020B0502040204020203" pitchFamily="34" charset="0"/>
              </a:rPr>
              <a:t>Striving to elevate our lives above sin</a:t>
            </a:r>
          </a:p>
          <a:p>
            <a:pPr lvl="2"/>
            <a:r>
              <a:rPr lang="en-US" sz="3200" dirty="0">
                <a:solidFill>
                  <a:srgbClr val="C00000"/>
                </a:solidFill>
                <a:latin typeface="Segoe UI Semibold" panose="020B0702040204020203" pitchFamily="34" charset="0"/>
                <a:cs typeface="Segoe UI Semibold" panose="020B0702040204020203" pitchFamily="34" charset="0"/>
              </a:rPr>
              <a:t>Romans 6:1-2</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8" descr="Girl Meditating.jpg"/>
          <p:cNvPicPr>
            <a:picLocks noChangeAspect="1"/>
          </p:cNvPicPr>
          <p:nvPr/>
        </p:nvPicPr>
        <p:blipFill>
          <a:blip r:embed="rId2" cstate="print"/>
          <a:stretch>
            <a:fillRect/>
          </a:stretch>
        </p:blipFill>
        <p:spPr>
          <a:xfrm>
            <a:off x="8621486" y="1822385"/>
            <a:ext cx="2910107" cy="4378845"/>
          </a:xfrm>
          <a:prstGeom prst="rect">
            <a:avLst/>
          </a:prstGeom>
        </p:spPr>
      </p:pic>
      <p:sp>
        <p:nvSpPr>
          <p:cNvPr id="11" name="Rectangle 10">
            <a:extLst>
              <a:ext uri="{FF2B5EF4-FFF2-40B4-BE49-F238E27FC236}">
                <a16:creationId xmlns:a16="http://schemas.microsoft.com/office/drawing/2014/main" id="{240591A8-227A-BF10-F4B7-3DDE60251311}"/>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C19BF9B5-5728-74A0-2B3E-097EC9A380FD}"/>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DCDE5BAB-33B0-6B96-49A7-D1516DEA06B7}"/>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E2AB40B6-3BF9-78B3-3091-FF128BD8519F}"/>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02A170C9-199C-A207-F4E2-206684CE4B59}"/>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396551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lstStyle/>
          <a:p>
            <a:r>
              <a:rPr lang="en-US" dirty="0">
                <a:latin typeface="Segoe UI Semibold" panose="020B0702040204020203" pitchFamily="34" charset="0"/>
                <a:cs typeface="Segoe UI Semibold" panose="020B0702040204020203" pitchFamily="34" charset="0"/>
              </a:rPr>
              <a:t>We Will Only Live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693064" y="1828800"/>
            <a:ext cx="9318164" cy="4419600"/>
          </a:xfrm>
        </p:spPr>
        <p:txBody>
          <a:bodyPr>
            <a:normAutofit/>
          </a:bodyPr>
          <a:lstStyle/>
          <a:p>
            <a:r>
              <a:rPr lang="en-US" sz="3600" b="1" dirty="0">
                <a:latin typeface="Segoe UI" panose="020B0502040204020203" pitchFamily="34" charset="0"/>
                <a:cs typeface="Segoe UI" panose="020B0502040204020203" pitchFamily="34" charset="0"/>
              </a:rPr>
              <a:t>Must live righteously</a:t>
            </a:r>
          </a:p>
          <a:p>
            <a:pPr lvl="1"/>
            <a:r>
              <a:rPr lang="en-US" sz="3400" dirty="0">
                <a:solidFill>
                  <a:schemeClr val="tx2"/>
                </a:solidFill>
                <a:latin typeface="Segoe UI" panose="020B0502040204020203" pitchFamily="34" charset="0"/>
                <a:cs typeface="Segoe UI" panose="020B0502040204020203" pitchFamily="34" charset="0"/>
              </a:rPr>
              <a:t>By being led by the Spirit</a:t>
            </a:r>
          </a:p>
          <a:p>
            <a:pPr lvl="2"/>
            <a:r>
              <a:rPr lang="en-US" sz="3200" dirty="0">
                <a:solidFill>
                  <a:srgbClr val="C00000"/>
                </a:solidFill>
                <a:latin typeface="Segoe UI Semibold" panose="020B0702040204020203" pitchFamily="34" charset="0"/>
                <a:cs typeface="Segoe UI Semibold" panose="020B0702040204020203" pitchFamily="34" charset="0"/>
              </a:rPr>
              <a:t>Romans 8:12</a:t>
            </a:r>
          </a:p>
          <a:p>
            <a:pPr lvl="1"/>
            <a:r>
              <a:rPr lang="en-US" sz="3400" dirty="0">
                <a:solidFill>
                  <a:schemeClr val="tx2"/>
                </a:solidFill>
                <a:latin typeface="Segoe UI" panose="020B0502040204020203" pitchFamily="34" charset="0"/>
                <a:cs typeface="Segoe UI" panose="020B0502040204020203" pitchFamily="34" charset="0"/>
              </a:rPr>
              <a:t>Live for Christ in all that we do</a:t>
            </a:r>
          </a:p>
          <a:p>
            <a:pPr lvl="2"/>
            <a:r>
              <a:rPr lang="en-US" sz="3200" dirty="0">
                <a:solidFill>
                  <a:srgbClr val="C00000"/>
                </a:solidFill>
                <a:latin typeface="Segoe UI Semibold" panose="020B0702040204020203" pitchFamily="34" charset="0"/>
                <a:cs typeface="Segoe UI Semibold" panose="020B0702040204020203" pitchFamily="34" charset="0"/>
              </a:rPr>
              <a:t>2 Corinthians 5:15</a:t>
            </a:r>
          </a:p>
          <a:p>
            <a:pPr lvl="2"/>
            <a:r>
              <a:rPr lang="en-US" sz="3200" dirty="0">
                <a:solidFill>
                  <a:srgbClr val="C00000"/>
                </a:solidFill>
                <a:latin typeface="Segoe UI Semibold" panose="020B0702040204020203" pitchFamily="34" charset="0"/>
                <a:cs typeface="Segoe UI Semibold" panose="020B0702040204020203" pitchFamily="34" charset="0"/>
              </a:rPr>
              <a:t>Titus 2:11-12</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descr="huge_39_198926.jpg"/>
          <p:cNvPicPr>
            <a:picLocks noChangeAspect="1"/>
          </p:cNvPicPr>
          <p:nvPr/>
        </p:nvPicPr>
        <p:blipFill>
          <a:blip r:embed="rId2" cstate="print"/>
          <a:stretch>
            <a:fillRect/>
          </a:stretch>
        </p:blipFill>
        <p:spPr>
          <a:xfrm>
            <a:off x="8723086" y="1841029"/>
            <a:ext cx="2804878" cy="4360199"/>
          </a:xfrm>
          <a:prstGeom prst="rect">
            <a:avLst/>
          </a:prstGeom>
        </p:spPr>
      </p:pic>
      <p:sp>
        <p:nvSpPr>
          <p:cNvPr id="12" name="Rectangle 11">
            <a:extLst>
              <a:ext uri="{FF2B5EF4-FFF2-40B4-BE49-F238E27FC236}">
                <a16:creationId xmlns:a16="http://schemas.microsoft.com/office/drawing/2014/main" id="{E4484D62-3109-AFEC-4225-5B4583CBBFAA}"/>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EFC5EF29-B5A8-6983-D741-F7AD678D3536}"/>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B0543240-5253-701A-12C4-C8A40C9E8148}"/>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Rectangle 14">
            <a:extLst>
              <a:ext uri="{FF2B5EF4-FFF2-40B4-BE49-F238E27FC236}">
                <a16:creationId xmlns:a16="http://schemas.microsoft.com/office/drawing/2014/main" id="{F3E021E4-63AD-717B-C245-093A8AE40755}"/>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6" name="TextBox 15">
            <a:extLst>
              <a:ext uri="{FF2B5EF4-FFF2-40B4-BE49-F238E27FC236}">
                <a16:creationId xmlns:a16="http://schemas.microsoft.com/office/drawing/2014/main" id="{4B1F5C8D-343E-8A30-AF97-8D004F3374C9}"/>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1222654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lstStyle/>
          <a:p>
            <a:r>
              <a:rPr lang="en-US" dirty="0">
                <a:latin typeface="Segoe UI Semibold" panose="020B0702040204020203" pitchFamily="34" charset="0"/>
                <a:cs typeface="Segoe UI Semibold" panose="020B0702040204020203" pitchFamily="34" charset="0"/>
              </a:rPr>
              <a:t>We Will Only Die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685807" y="1828800"/>
            <a:ext cx="9310907" cy="4419600"/>
          </a:xfrm>
        </p:spPr>
        <p:txBody>
          <a:bodyPr>
            <a:normAutofit/>
          </a:bodyPr>
          <a:lstStyle/>
          <a:p>
            <a:r>
              <a:rPr lang="en-US" sz="3600" b="1" dirty="0">
                <a:latin typeface="Segoe UI" panose="020B0502040204020203" pitchFamily="34" charset="0"/>
                <a:cs typeface="Segoe UI" panose="020B0502040204020203" pitchFamily="34" charset="0"/>
              </a:rPr>
              <a:t>How can we be prepared?</a:t>
            </a:r>
          </a:p>
          <a:p>
            <a:pPr lvl="1"/>
            <a:r>
              <a:rPr lang="en-US" sz="3400" dirty="0">
                <a:solidFill>
                  <a:schemeClr val="tx2"/>
                </a:solidFill>
                <a:latin typeface="Segoe UI" panose="020B0502040204020203" pitchFamily="34" charset="0"/>
                <a:cs typeface="Segoe UI" panose="020B0502040204020203" pitchFamily="34" charset="0"/>
              </a:rPr>
              <a:t>By being obedient to the</a:t>
            </a:r>
            <a:br>
              <a:rPr lang="en-US" sz="3400" dirty="0">
                <a:solidFill>
                  <a:schemeClr val="tx2"/>
                </a:solidFill>
                <a:latin typeface="Segoe UI" panose="020B0502040204020203" pitchFamily="34" charset="0"/>
                <a:cs typeface="Segoe UI" panose="020B0502040204020203" pitchFamily="34" charset="0"/>
              </a:rPr>
            </a:br>
            <a:r>
              <a:rPr lang="en-US" sz="3400" dirty="0">
                <a:solidFill>
                  <a:schemeClr val="tx2"/>
                </a:solidFill>
                <a:latin typeface="Segoe UI" panose="020B0502040204020203" pitchFamily="34" charset="0"/>
                <a:cs typeface="Segoe UI" panose="020B0502040204020203" pitchFamily="34" charset="0"/>
              </a:rPr>
              <a:t>teaching of God</a:t>
            </a:r>
          </a:p>
          <a:p>
            <a:pPr lvl="2"/>
            <a:r>
              <a:rPr lang="en-US" sz="3200" dirty="0">
                <a:solidFill>
                  <a:srgbClr val="C00000"/>
                </a:solidFill>
                <a:latin typeface="Segoe UI Semibold" panose="020B0702040204020203" pitchFamily="34" charset="0"/>
                <a:cs typeface="Segoe UI Semibold" panose="020B0702040204020203" pitchFamily="34" charset="0"/>
              </a:rPr>
              <a:t>Matthew 7:21</a:t>
            </a:r>
          </a:p>
          <a:p>
            <a:pPr lvl="2"/>
            <a:r>
              <a:rPr lang="en-US" sz="3200" dirty="0">
                <a:solidFill>
                  <a:srgbClr val="C00000"/>
                </a:solidFill>
                <a:latin typeface="Segoe UI Semibold" panose="020B0702040204020203" pitchFamily="34" charset="0"/>
                <a:cs typeface="Segoe UI Semibold" panose="020B0702040204020203" pitchFamily="34" charset="0"/>
              </a:rPr>
              <a:t>Hebrews 5:8-9</a:t>
            </a:r>
          </a:p>
          <a:p>
            <a:pPr lvl="2"/>
            <a:r>
              <a:rPr lang="en-US" sz="3200" dirty="0">
                <a:solidFill>
                  <a:srgbClr val="C00000"/>
                </a:solidFill>
                <a:latin typeface="Segoe UI Semibold" panose="020B0702040204020203" pitchFamily="34" charset="0"/>
                <a:cs typeface="Segoe UI Semibold" panose="020B0702040204020203" pitchFamily="34" charset="0"/>
              </a:rPr>
              <a:t>John 14:15</a:t>
            </a:r>
          </a:p>
          <a:p>
            <a:pPr lvl="2"/>
            <a:r>
              <a:rPr lang="en-US" sz="3200" dirty="0">
                <a:solidFill>
                  <a:srgbClr val="C00000"/>
                </a:solidFill>
                <a:latin typeface="Segoe UI Semibold" panose="020B0702040204020203" pitchFamily="34" charset="0"/>
                <a:cs typeface="Segoe UI Semibold" panose="020B0702040204020203" pitchFamily="34" charset="0"/>
              </a:rPr>
              <a:t>Ecclesiastes 12:13</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8" descr="SuperStock_1555R-304582.jpg"/>
          <p:cNvPicPr>
            <a:picLocks noChangeAspect="1"/>
          </p:cNvPicPr>
          <p:nvPr/>
        </p:nvPicPr>
        <p:blipFill>
          <a:blip r:embed="rId2" cstate="print"/>
          <a:stretch>
            <a:fillRect/>
          </a:stretch>
        </p:blipFill>
        <p:spPr>
          <a:xfrm>
            <a:off x="8454572" y="1855982"/>
            <a:ext cx="3066136" cy="4335848"/>
          </a:xfrm>
          <a:prstGeom prst="rect">
            <a:avLst/>
          </a:prstGeom>
        </p:spPr>
      </p:pic>
      <p:sp>
        <p:nvSpPr>
          <p:cNvPr id="11" name="Rectangle 10">
            <a:extLst>
              <a:ext uri="{FF2B5EF4-FFF2-40B4-BE49-F238E27FC236}">
                <a16:creationId xmlns:a16="http://schemas.microsoft.com/office/drawing/2014/main" id="{39C7FF27-1DED-CC46-BFBB-810A9E817A2C}"/>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8C82D96E-C9BE-B6AE-4351-7D935CCD983D}"/>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4B1C2BF2-EDD0-4EF1-0FCD-AC55945F01DF}"/>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143A72C3-F43A-D4C6-B09A-D718EC86E999}"/>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BE77B04D-65E8-A159-CAD8-FC277FEE2DE6}"/>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128567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lstStyle/>
          <a:p>
            <a:r>
              <a:rPr lang="en-US" dirty="0">
                <a:latin typeface="Segoe UI Semibold" panose="020B0702040204020203" pitchFamily="34" charset="0"/>
                <a:cs typeface="Segoe UI Semibold" panose="020B0702040204020203" pitchFamily="34" charset="0"/>
              </a:rPr>
              <a:t>We Will Only Die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696686" y="1828800"/>
            <a:ext cx="9249229" cy="4419600"/>
          </a:xfrm>
        </p:spPr>
        <p:txBody>
          <a:bodyPr>
            <a:normAutofit/>
          </a:bodyPr>
          <a:lstStyle/>
          <a:p>
            <a:r>
              <a:rPr lang="en-US" sz="3600" b="1" dirty="0">
                <a:latin typeface="Segoe UI" panose="020B0502040204020203" pitchFamily="34" charset="0"/>
                <a:cs typeface="Segoe UI" panose="020B0502040204020203" pitchFamily="34" charset="0"/>
              </a:rPr>
              <a:t>How can we be prepared?</a:t>
            </a:r>
          </a:p>
          <a:p>
            <a:pPr lvl="1"/>
            <a:r>
              <a:rPr lang="en-US" sz="3400" dirty="0">
                <a:solidFill>
                  <a:schemeClr val="tx2"/>
                </a:solidFill>
                <a:latin typeface="Segoe UI" panose="020B0502040204020203" pitchFamily="34" charset="0"/>
                <a:cs typeface="Segoe UI" panose="020B0502040204020203" pitchFamily="34" charset="0"/>
              </a:rPr>
              <a:t>By living faithfully</a:t>
            </a:r>
          </a:p>
          <a:p>
            <a:pPr lvl="2"/>
            <a:r>
              <a:rPr lang="en-US" sz="3200" dirty="0">
                <a:solidFill>
                  <a:srgbClr val="C00000"/>
                </a:solidFill>
                <a:latin typeface="Segoe UI Semibold" panose="020B0702040204020203" pitchFamily="34" charset="0"/>
                <a:cs typeface="Segoe UI Semibold" panose="020B0702040204020203" pitchFamily="34" charset="0"/>
              </a:rPr>
              <a:t>Matthew 10:22</a:t>
            </a:r>
          </a:p>
          <a:p>
            <a:pPr lvl="2"/>
            <a:r>
              <a:rPr lang="en-US" sz="3200" dirty="0">
                <a:solidFill>
                  <a:srgbClr val="C00000"/>
                </a:solidFill>
                <a:latin typeface="Segoe UI Semibold" panose="020B0702040204020203" pitchFamily="34" charset="0"/>
                <a:cs typeface="Segoe UI Semibold" panose="020B0702040204020203" pitchFamily="34" charset="0"/>
              </a:rPr>
              <a:t>Revelation 2:10</a:t>
            </a:r>
          </a:p>
          <a:p>
            <a:pPr lvl="1"/>
            <a:r>
              <a:rPr lang="en-US" sz="3400" dirty="0">
                <a:solidFill>
                  <a:schemeClr val="tx2"/>
                </a:solidFill>
                <a:latin typeface="Segoe UI" panose="020B0502040204020203" pitchFamily="34" charset="0"/>
                <a:cs typeface="Segoe UI" panose="020B0502040204020203" pitchFamily="34" charset="0"/>
              </a:rPr>
              <a:t>Making sure that we die in the Lord</a:t>
            </a:r>
          </a:p>
          <a:p>
            <a:pPr lvl="2"/>
            <a:r>
              <a:rPr lang="en-US" sz="3200" dirty="0">
                <a:solidFill>
                  <a:srgbClr val="C00000"/>
                </a:solidFill>
                <a:latin typeface="Segoe UI Semibold" panose="020B0702040204020203" pitchFamily="34" charset="0"/>
                <a:cs typeface="Segoe UI Semibold" panose="020B0702040204020203" pitchFamily="34" charset="0"/>
              </a:rPr>
              <a:t>Revelation 14:13</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8" descr="Prayer.jpg"/>
          <p:cNvPicPr>
            <a:picLocks noChangeAspect="1"/>
          </p:cNvPicPr>
          <p:nvPr/>
        </p:nvPicPr>
        <p:blipFill>
          <a:blip r:embed="rId2" cstate="print"/>
          <a:stretch>
            <a:fillRect/>
          </a:stretch>
        </p:blipFill>
        <p:spPr>
          <a:xfrm>
            <a:off x="8418286" y="1863996"/>
            <a:ext cx="3109678" cy="4329976"/>
          </a:xfrm>
          <a:prstGeom prst="rect">
            <a:avLst/>
          </a:prstGeom>
        </p:spPr>
      </p:pic>
      <p:sp>
        <p:nvSpPr>
          <p:cNvPr id="11" name="Rectangle 10">
            <a:extLst>
              <a:ext uri="{FF2B5EF4-FFF2-40B4-BE49-F238E27FC236}">
                <a16:creationId xmlns:a16="http://schemas.microsoft.com/office/drawing/2014/main" id="{A15A680B-3396-DAE7-E0D5-15D243230609}"/>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984F9237-F044-B2B8-A625-379CC7BCB0DF}"/>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1DE3C6A4-5BB4-4C7F-D4BE-2F5D96BF5EE3}"/>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70E032C3-1B9B-0DC6-59C2-CBE7AAB1C050}"/>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7E422CE0-B011-DA02-CFEA-5DA45DEEB257}"/>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372143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We Raise Our Children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40229" y="1792515"/>
            <a:ext cx="10704285" cy="4462760"/>
          </a:xfrm>
          <a:prstGeom prst="rect">
            <a:avLst/>
          </a:prstGeom>
          <a:noFill/>
        </p:spPr>
        <p:txBody>
          <a:bodyPr wrap="square" rtlCol="0">
            <a:spAutoFit/>
          </a:bodyPr>
          <a:lstStyle/>
          <a:p>
            <a:pPr algn="ctr"/>
            <a:r>
              <a:rPr lang="en-US" sz="3000" b="1" dirty="0">
                <a:solidFill>
                  <a:prstClr val="black"/>
                </a:solidFill>
                <a:latin typeface="Segoe UI" panose="020B0502040204020203" pitchFamily="34" charset="0"/>
                <a:cs typeface="Segoe UI" panose="020B0502040204020203" pitchFamily="34" charset="0"/>
              </a:rPr>
              <a:t>Psalms 127:3-5</a:t>
            </a:r>
          </a:p>
          <a:p>
            <a:pPr algn="ctr"/>
            <a:r>
              <a:rPr lang="en-US" sz="2800" dirty="0">
                <a:solidFill>
                  <a:prstClr val="black"/>
                </a:solidFill>
                <a:latin typeface="Segoe UI" panose="020B0502040204020203" pitchFamily="34" charset="0"/>
                <a:cs typeface="Segoe UI" panose="020B0502040204020203" pitchFamily="34" charset="0"/>
              </a:rPr>
              <a:t>Behold, children are a heritage from the Lord, The fruit of the womb is a reward. Like arrows in the hand of a warrior,</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So are the children of one's youth. Happy is the man who has his quiver full of them; They shall not be ashamed,</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But shall speak with their enemies in the gate</a:t>
            </a:r>
          </a:p>
          <a:p>
            <a:pPr algn="ctr"/>
            <a:endParaRPr lang="en-US" sz="2800" dirty="0">
              <a:solidFill>
                <a:prstClr val="black"/>
              </a:solidFill>
              <a:latin typeface="Segoe UI" panose="020B0502040204020203" pitchFamily="34" charset="0"/>
              <a:cs typeface="Segoe UI" panose="020B0502040204020203" pitchFamily="34" charset="0"/>
            </a:endParaRPr>
          </a:p>
          <a:p>
            <a:pPr algn="ctr"/>
            <a:r>
              <a:rPr lang="en-US" sz="3000" b="1" dirty="0">
                <a:solidFill>
                  <a:prstClr val="black"/>
                </a:solidFill>
                <a:latin typeface="Segoe UI" panose="020B0502040204020203" pitchFamily="34" charset="0"/>
                <a:cs typeface="Segoe UI" panose="020B0502040204020203" pitchFamily="34" charset="0"/>
              </a:rPr>
              <a:t>Proverbs 22:6</a:t>
            </a:r>
          </a:p>
          <a:p>
            <a:pPr algn="ctr"/>
            <a:r>
              <a:rPr lang="en-US" sz="2800" dirty="0">
                <a:solidFill>
                  <a:prstClr val="black"/>
                </a:solidFill>
                <a:latin typeface="Segoe UI" panose="020B0502040204020203" pitchFamily="34" charset="0"/>
                <a:cs typeface="Segoe UI" panose="020B0502040204020203" pitchFamily="34" charset="0"/>
              </a:rPr>
              <a:t>Train up a child in the way he should go,</a:t>
            </a:r>
            <a:br>
              <a:rPr lang="en-US" sz="2800" dirty="0">
                <a:solidFill>
                  <a:prstClr val="black"/>
                </a:solidFill>
                <a:latin typeface="Segoe UI" panose="020B0502040204020203" pitchFamily="34" charset="0"/>
                <a:cs typeface="Segoe UI" panose="020B0502040204020203" pitchFamily="34" charset="0"/>
              </a:rPr>
            </a:br>
            <a:r>
              <a:rPr lang="en-US" sz="2800" dirty="0">
                <a:solidFill>
                  <a:prstClr val="black"/>
                </a:solidFill>
                <a:latin typeface="Segoe UI" panose="020B0502040204020203" pitchFamily="34" charset="0"/>
                <a:cs typeface="Segoe UI" panose="020B0502040204020203" pitchFamily="34" charset="0"/>
              </a:rPr>
              <a:t>And when he is old he will not depart from it</a:t>
            </a:r>
          </a:p>
        </p:txBody>
      </p:sp>
      <p:sp>
        <p:nvSpPr>
          <p:cNvPr id="11" name="Rectangle 10">
            <a:extLst>
              <a:ext uri="{FF2B5EF4-FFF2-40B4-BE49-F238E27FC236}">
                <a16:creationId xmlns:a16="http://schemas.microsoft.com/office/drawing/2014/main" id="{253BCE7F-2F62-CC3A-8DBF-48E50FABBEE0}"/>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0BF28812-4C4E-EC19-8C3A-703855B6F7C6}"/>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0346C50F-206A-69EE-4B32-8BFE498D0BA8}"/>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FC8B4C81-B7A7-F66F-52F4-F8ABA5E79AF0}"/>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A2531ACB-4801-F0F3-C58B-BB5046A92F5D}"/>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spTree>
    <p:extLst>
      <p:ext uri="{BB962C8B-B14F-4D97-AF65-F5344CB8AC3E}">
        <p14:creationId xmlns:p14="http://schemas.microsoft.com/office/powerpoint/2010/main" val="355354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p:cTn id="7"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3" end="3"/>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anim calcmode="lin" valueType="num">
                                      <p:cBhvr>
                                        <p:cTn id="1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We Raise Our Children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711201" y="1828800"/>
            <a:ext cx="9234714" cy="4419600"/>
          </a:xfrm>
        </p:spPr>
        <p:txBody>
          <a:bodyPr>
            <a:normAutofit/>
          </a:bodyPr>
          <a:lstStyle/>
          <a:p>
            <a:r>
              <a:rPr lang="en-US" sz="3600" b="1" dirty="0">
                <a:latin typeface="Segoe UI" panose="020B0502040204020203" pitchFamily="34" charset="0"/>
                <a:cs typeface="Segoe UI" panose="020B0502040204020203" pitchFamily="34" charset="0"/>
              </a:rPr>
              <a:t>How are we supposed</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to raise our children?</a:t>
            </a:r>
          </a:p>
          <a:p>
            <a:pPr lvl="1"/>
            <a:r>
              <a:rPr lang="en-US" sz="3400" dirty="0">
                <a:solidFill>
                  <a:schemeClr val="tx2"/>
                </a:solidFill>
                <a:latin typeface="Segoe UI" panose="020B0502040204020203" pitchFamily="34" charset="0"/>
                <a:cs typeface="Segoe UI" panose="020B0502040204020203" pitchFamily="34" charset="0"/>
              </a:rPr>
              <a:t>In the nurture and</a:t>
            </a:r>
            <a:br>
              <a:rPr lang="en-US" sz="3400" dirty="0">
                <a:solidFill>
                  <a:schemeClr val="tx2"/>
                </a:solidFill>
                <a:latin typeface="Segoe UI" panose="020B0502040204020203" pitchFamily="34" charset="0"/>
                <a:cs typeface="Segoe UI" panose="020B0502040204020203" pitchFamily="34" charset="0"/>
              </a:rPr>
            </a:br>
            <a:r>
              <a:rPr lang="en-US" sz="3400" dirty="0">
                <a:solidFill>
                  <a:schemeClr val="tx2"/>
                </a:solidFill>
                <a:latin typeface="Segoe UI" panose="020B0502040204020203" pitchFamily="34" charset="0"/>
                <a:cs typeface="Segoe UI" panose="020B0502040204020203" pitchFamily="34" charset="0"/>
              </a:rPr>
              <a:t>admonition of the Lord</a:t>
            </a:r>
          </a:p>
          <a:p>
            <a:pPr lvl="2"/>
            <a:r>
              <a:rPr lang="en-US" sz="3200" dirty="0">
                <a:solidFill>
                  <a:srgbClr val="C00000"/>
                </a:solidFill>
                <a:latin typeface="Segoe UI Semibold" panose="020B0702040204020203" pitchFamily="34" charset="0"/>
                <a:cs typeface="Segoe UI Semibold" panose="020B0702040204020203" pitchFamily="34" charset="0"/>
              </a:rPr>
              <a:t>Ephesians 6:1-4</a:t>
            </a:r>
          </a:p>
          <a:p>
            <a:pPr lvl="1"/>
            <a:r>
              <a:rPr lang="en-US" sz="3400" dirty="0">
                <a:solidFill>
                  <a:schemeClr val="tx2"/>
                </a:solidFill>
                <a:latin typeface="Segoe UI" panose="020B0502040204020203" pitchFamily="34" charset="0"/>
                <a:cs typeface="Segoe UI" panose="020B0502040204020203" pitchFamily="34" charset="0"/>
              </a:rPr>
              <a:t>Teach them properly</a:t>
            </a:r>
          </a:p>
          <a:p>
            <a:pPr lvl="2"/>
            <a:r>
              <a:rPr lang="en-US" sz="3200" dirty="0">
                <a:solidFill>
                  <a:srgbClr val="C00000"/>
                </a:solidFill>
                <a:latin typeface="Segoe UI Semibold" panose="020B0702040204020203" pitchFamily="34" charset="0"/>
                <a:cs typeface="Segoe UI Semibold" panose="020B0702040204020203" pitchFamily="34" charset="0"/>
              </a:rPr>
              <a:t>Luke 2:52</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A9DFDB32-82E2-C92F-AEC6-E49080403057}"/>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2" name="Rectangle 11">
            <a:extLst>
              <a:ext uri="{FF2B5EF4-FFF2-40B4-BE49-F238E27FC236}">
                <a16:creationId xmlns:a16="http://schemas.microsoft.com/office/drawing/2014/main" id="{588B1789-CE55-77D1-A42A-11673B77C414}"/>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3" name="Rectangle 12">
            <a:extLst>
              <a:ext uri="{FF2B5EF4-FFF2-40B4-BE49-F238E27FC236}">
                <a16:creationId xmlns:a16="http://schemas.microsoft.com/office/drawing/2014/main" id="{880679EA-48DC-63F4-1E88-8CDA2071481D}"/>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4" name="Rectangle 13">
            <a:extLst>
              <a:ext uri="{FF2B5EF4-FFF2-40B4-BE49-F238E27FC236}">
                <a16:creationId xmlns:a16="http://schemas.microsoft.com/office/drawing/2014/main" id="{58B528D2-10FE-8BA9-CAB1-9A0199B113B4}"/>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TextBox 14">
            <a:extLst>
              <a:ext uri="{FF2B5EF4-FFF2-40B4-BE49-F238E27FC236}">
                <a16:creationId xmlns:a16="http://schemas.microsoft.com/office/drawing/2014/main" id="{34A3F8BE-F2FE-8E25-CFB5-BE4DA106A950}"/>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pic>
        <p:nvPicPr>
          <p:cNvPr id="19" name="Picture 18" descr="A person reading a book to a group of children&#10;&#10;Description automatically generated with medium confidence">
            <a:extLst>
              <a:ext uri="{FF2B5EF4-FFF2-40B4-BE49-F238E27FC236}">
                <a16:creationId xmlns:a16="http://schemas.microsoft.com/office/drawing/2014/main" id="{11FEE130-0AA1-942B-B03A-5A646009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286" y="1821550"/>
            <a:ext cx="4372421" cy="4372421"/>
          </a:xfrm>
          <a:prstGeom prst="rect">
            <a:avLst/>
          </a:prstGeom>
        </p:spPr>
      </p:pic>
    </p:spTree>
    <p:extLst>
      <p:ext uri="{BB962C8B-B14F-4D97-AF65-F5344CB8AC3E}">
        <p14:creationId xmlns:p14="http://schemas.microsoft.com/office/powerpoint/2010/main" val="275547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924800" cy="1143000"/>
          </a:xfrm>
        </p:spPr>
        <p:txBody>
          <a:bodyPr>
            <a:normAutofit/>
          </a:bodyPr>
          <a:lstStyle/>
          <a:p>
            <a:r>
              <a:rPr lang="en-US" dirty="0">
                <a:latin typeface="Segoe UI Semibold" panose="020B0702040204020203" pitchFamily="34" charset="0"/>
                <a:cs typeface="Segoe UI Semibold" panose="020B0702040204020203" pitchFamily="34" charset="0"/>
              </a:rPr>
              <a:t>We Raise Our Children </a:t>
            </a:r>
            <a:r>
              <a:rPr lang="en-US" b="1"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Once</a:t>
            </a:r>
          </a:p>
        </p:txBody>
      </p:sp>
      <p:sp>
        <p:nvSpPr>
          <p:cNvPr id="3" name="Content Placeholder 2"/>
          <p:cNvSpPr>
            <a:spLocks noGrp="1"/>
          </p:cNvSpPr>
          <p:nvPr>
            <p:ph idx="1"/>
          </p:nvPr>
        </p:nvSpPr>
        <p:spPr>
          <a:xfrm>
            <a:off x="700321" y="1828800"/>
            <a:ext cx="9296393" cy="4419600"/>
          </a:xfrm>
        </p:spPr>
        <p:txBody>
          <a:bodyPr>
            <a:normAutofit/>
          </a:bodyPr>
          <a:lstStyle/>
          <a:p>
            <a:r>
              <a:rPr lang="en-US" sz="3600" b="1" dirty="0">
                <a:latin typeface="Segoe UI" panose="020B0502040204020203" pitchFamily="34" charset="0"/>
                <a:cs typeface="Segoe UI" panose="020B0502040204020203" pitchFamily="34" charset="0"/>
              </a:rPr>
              <a:t>How are we supposed</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to raise our children?</a:t>
            </a:r>
          </a:p>
          <a:p>
            <a:pPr lvl="1"/>
            <a:r>
              <a:rPr lang="en-US" sz="3200" dirty="0">
                <a:solidFill>
                  <a:schemeClr val="tx2"/>
                </a:solidFill>
                <a:latin typeface="Segoe UI" panose="020B0502040204020203" pitchFamily="34" charset="0"/>
                <a:cs typeface="Segoe UI" panose="020B0502040204020203" pitchFamily="34" charset="0"/>
              </a:rPr>
              <a:t>To live an exemplary life</a:t>
            </a:r>
          </a:p>
          <a:p>
            <a:pPr lvl="2"/>
            <a:r>
              <a:rPr lang="en-US" sz="2800" dirty="0">
                <a:solidFill>
                  <a:srgbClr val="C00000"/>
                </a:solidFill>
                <a:latin typeface="Segoe UI Semibold" panose="020B0702040204020203" pitchFamily="34" charset="0"/>
                <a:cs typeface="Segoe UI Semibold" panose="020B0702040204020203" pitchFamily="34" charset="0"/>
              </a:rPr>
              <a:t>Deuteronomy 6:6-9</a:t>
            </a:r>
          </a:p>
          <a:p>
            <a:pPr lvl="1"/>
            <a:r>
              <a:rPr lang="en-US" sz="3200" dirty="0">
                <a:solidFill>
                  <a:schemeClr val="tx2"/>
                </a:solidFill>
                <a:latin typeface="Segoe UI" panose="020B0502040204020203" pitchFamily="34" charset="0"/>
                <a:cs typeface="Segoe UI" panose="020B0502040204020203" pitchFamily="34" charset="0"/>
              </a:rPr>
              <a:t>Discipline them</a:t>
            </a:r>
          </a:p>
          <a:p>
            <a:pPr lvl="2"/>
            <a:r>
              <a:rPr lang="en-US" sz="2800" dirty="0">
                <a:solidFill>
                  <a:srgbClr val="C00000"/>
                </a:solidFill>
                <a:latin typeface="Segoe UI Semibold" panose="020B0702040204020203" pitchFamily="34" charset="0"/>
                <a:cs typeface="Segoe UI Semibold" panose="020B0702040204020203" pitchFamily="34" charset="0"/>
              </a:rPr>
              <a:t>Hebrews 12:4-11</a:t>
            </a:r>
          </a:p>
          <a:p>
            <a:pPr lvl="2"/>
            <a:r>
              <a:rPr lang="en-US" sz="2800" dirty="0">
                <a:solidFill>
                  <a:srgbClr val="C00000"/>
                </a:solidFill>
                <a:latin typeface="Segoe UI Semibold" panose="020B0702040204020203" pitchFamily="34" charset="0"/>
                <a:cs typeface="Segoe UI Semibold" panose="020B0702040204020203" pitchFamily="34" charset="0"/>
              </a:rPr>
              <a:t>Proverbs 19:18</a:t>
            </a:r>
          </a:p>
          <a:p>
            <a:pPr lvl="2"/>
            <a:r>
              <a:rPr lang="en-US" sz="2800" dirty="0">
                <a:solidFill>
                  <a:srgbClr val="C00000"/>
                </a:solidFill>
                <a:latin typeface="Segoe UI Semibold" panose="020B0702040204020203" pitchFamily="34" charset="0"/>
                <a:cs typeface="Segoe UI Semibold" panose="020B0702040204020203" pitchFamily="34" charset="0"/>
              </a:rPr>
              <a:t>Proverbs 22:15</a:t>
            </a:r>
          </a:p>
        </p:txBody>
      </p:sp>
      <p:cxnSp>
        <p:nvCxnSpPr>
          <p:cNvPr id="8" name="Straight Connector 7"/>
          <p:cNvCxnSpPr/>
          <p:nvPr/>
        </p:nvCxnSpPr>
        <p:spPr>
          <a:xfrm>
            <a:off x="2286000" y="1676400"/>
            <a:ext cx="7543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8082753" y="1850330"/>
            <a:ext cx="3124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0" name="TextBox 9"/>
          <p:cNvSpPr txBox="1"/>
          <p:nvPr/>
        </p:nvSpPr>
        <p:spPr>
          <a:xfrm>
            <a:off x="8084455" y="2062491"/>
            <a:ext cx="3124200" cy="1107996"/>
          </a:xfrm>
          <a:prstGeom prst="rect">
            <a:avLst/>
          </a:prstGeom>
          <a:noFill/>
        </p:spPr>
        <p:txBody>
          <a:bodyPr wrap="square" rtlCol="0">
            <a:spAutoFit/>
          </a:bodyPr>
          <a:lstStyle/>
          <a:p>
            <a:pPr algn="ctr"/>
            <a:r>
              <a:rPr lang="en-US" sz="22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Establish</a:t>
            </a:r>
            <a:r>
              <a:rPr lang="en-US" sz="2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 standard</a:t>
            </a:r>
          </a:p>
          <a:p>
            <a:pPr algn="ctr"/>
            <a:r>
              <a:rPr lang="en-US" sz="22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Enforce</a:t>
            </a:r>
            <a:r>
              <a:rPr lang="en-US" sz="2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the standard</a:t>
            </a:r>
          </a:p>
          <a:p>
            <a:pPr algn="ctr"/>
            <a:r>
              <a:rPr lang="en-US" sz="2200"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Punish </a:t>
            </a:r>
            <a:r>
              <a:rPr lang="en-US" sz="2200"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every deviation</a:t>
            </a:r>
          </a:p>
        </p:txBody>
      </p:sp>
      <p:sp>
        <p:nvSpPr>
          <p:cNvPr id="14" name="Rectangle 13">
            <a:extLst>
              <a:ext uri="{FF2B5EF4-FFF2-40B4-BE49-F238E27FC236}">
                <a16:creationId xmlns:a16="http://schemas.microsoft.com/office/drawing/2014/main" id="{6123D3E6-2040-715C-2DEF-967EBB9F8196}"/>
              </a:ext>
            </a:extLst>
          </p:cNvPr>
          <p:cNvSpPr/>
          <p:nvPr/>
        </p:nvSpPr>
        <p:spPr>
          <a:xfrm>
            <a:off x="9"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5" name="Rectangle 14">
            <a:extLst>
              <a:ext uri="{FF2B5EF4-FFF2-40B4-BE49-F238E27FC236}">
                <a16:creationId xmlns:a16="http://schemas.microsoft.com/office/drawing/2014/main" id="{FEAF2B13-4479-F615-704C-1D2CBB315768}"/>
              </a:ext>
            </a:extLst>
          </p:cNvPr>
          <p:cNvSpPr/>
          <p:nvPr/>
        </p:nvSpPr>
        <p:spPr>
          <a:xfrm>
            <a:off x="11582393" y="0"/>
            <a:ext cx="609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6" name="Rectangle 15">
            <a:extLst>
              <a:ext uri="{FF2B5EF4-FFF2-40B4-BE49-F238E27FC236}">
                <a16:creationId xmlns:a16="http://schemas.microsoft.com/office/drawing/2014/main" id="{6C31EC5E-FA68-3A64-9F62-D77A3B43B271}"/>
              </a:ext>
            </a:extLst>
          </p:cNvPr>
          <p:cNvSpPr/>
          <p:nvPr/>
        </p:nvSpPr>
        <p:spPr>
          <a:xfrm>
            <a:off x="101600" y="0"/>
            <a:ext cx="11618686"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7" name="Rectangle 16">
            <a:extLst>
              <a:ext uri="{FF2B5EF4-FFF2-40B4-BE49-F238E27FC236}">
                <a16:creationId xmlns:a16="http://schemas.microsoft.com/office/drawing/2014/main" id="{D5CE4492-DA5B-5C2C-734F-E8A871F4C5DE}"/>
              </a:ext>
            </a:extLst>
          </p:cNvPr>
          <p:cNvSpPr/>
          <p:nvPr/>
        </p:nvSpPr>
        <p:spPr>
          <a:xfrm>
            <a:off x="239485" y="6248400"/>
            <a:ext cx="11676743" cy="609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ndParaRPr>
          </a:p>
        </p:txBody>
      </p:sp>
      <p:sp>
        <p:nvSpPr>
          <p:cNvPr id="18" name="TextBox 17">
            <a:extLst>
              <a:ext uri="{FF2B5EF4-FFF2-40B4-BE49-F238E27FC236}">
                <a16:creationId xmlns:a16="http://schemas.microsoft.com/office/drawing/2014/main" id="{BE80D2D7-035F-7EF0-31A9-B6CDE9DEBD35}"/>
              </a:ext>
            </a:extLst>
          </p:cNvPr>
          <p:cNvSpPr txBox="1"/>
          <p:nvPr/>
        </p:nvSpPr>
        <p:spPr>
          <a:xfrm>
            <a:off x="-14514" y="6550224"/>
            <a:ext cx="12206513" cy="307777"/>
          </a:xfrm>
          <a:prstGeom prst="rect">
            <a:avLst/>
          </a:prstGeom>
          <a:solidFill>
            <a:srgbClr val="000000"/>
          </a:solidFill>
        </p:spPr>
        <p:txBody>
          <a:bodyPr wrap="square" rtlCol="0">
            <a:spAutoFit/>
          </a:bodyPr>
          <a:lstStyle/>
          <a:p>
            <a:r>
              <a:rPr lang="en-US" sz="1400" dirty="0">
                <a:solidFill>
                  <a:prstClr val="white"/>
                </a:solidFill>
                <a:latin typeface="Segoe UI" panose="020B0502040204020203" pitchFamily="34" charset="0"/>
                <a:cs typeface="Segoe UI" panose="020B0502040204020203" pitchFamily="34" charset="0"/>
              </a:rPr>
              <a:t>Richie Thetford 					                             		 	                 www.thetfordcountry.com</a:t>
            </a:r>
          </a:p>
        </p:txBody>
      </p:sp>
      <p:pic>
        <p:nvPicPr>
          <p:cNvPr id="19" name="Picture 18" descr="A picture containing person, standing&#10;&#10;Description automatically generated">
            <a:extLst>
              <a:ext uri="{FF2B5EF4-FFF2-40B4-BE49-F238E27FC236}">
                <a16:creationId xmlns:a16="http://schemas.microsoft.com/office/drawing/2014/main" id="{C9266DFD-9CD8-547E-35B5-4DACCEF8A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914" y="3395859"/>
            <a:ext cx="3715879" cy="2786639"/>
          </a:xfrm>
          <a:prstGeom prst="rect">
            <a:avLst/>
          </a:prstGeom>
        </p:spPr>
      </p:pic>
    </p:spTree>
    <p:extLst>
      <p:ext uri="{BB962C8B-B14F-4D97-AF65-F5344CB8AC3E}">
        <p14:creationId xmlns:p14="http://schemas.microsoft.com/office/powerpoint/2010/main" val="200417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898</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Segoe UI</vt:lpstr>
      <vt:lpstr>Segoe UI Black</vt:lpstr>
      <vt:lpstr>Segoe UI Semibold</vt:lpstr>
      <vt:lpstr>1_Office Theme</vt:lpstr>
      <vt:lpstr>and Done!</vt:lpstr>
      <vt:lpstr>We Will Only Live Once</vt:lpstr>
      <vt:lpstr>We Will Only Live Once</vt:lpstr>
      <vt:lpstr>We Will Only Live Once</vt:lpstr>
      <vt:lpstr>We Will Only Die Once</vt:lpstr>
      <vt:lpstr>We Will Only Die Once</vt:lpstr>
      <vt:lpstr>We Raise Our Children Once</vt:lpstr>
      <vt:lpstr>We Raise Our Children Once</vt:lpstr>
      <vt:lpstr>We Raise Our Children Once</vt:lpstr>
      <vt:lpstr>We Will Only Be Judged Once</vt:lpstr>
      <vt:lpstr>We Will Only Be Judged Once</vt:lpstr>
      <vt:lpstr>CONCLUSION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Thetford</dc:creator>
  <cp:lastModifiedBy>Richard Thetford</cp:lastModifiedBy>
  <cp:revision>3</cp:revision>
  <dcterms:created xsi:type="dcterms:W3CDTF">2022-07-01T20:50:16Z</dcterms:created>
  <dcterms:modified xsi:type="dcterms:W3CDTF">2023-01-22T22:49:26Z</dcterms:modified>
</cp:coreProperties>
</file>