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25600-2464-4821-B957-C86C5BC6FED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10BA0-CCBC-430F-8EC0-E814FFA5F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1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3C235-DDA1-43E3-BA65-5637AEDD955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1049-D175-435E-88D5-931BB7645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73480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0"/>
            <a:ext cx="11430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116586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7" descr="cracked_heart-15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0301" y="743025"/>
            <a:ext cx="6971398" cy="51243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41832" y="1466196"/>
            <a:ext cx="56297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V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0200" y="914400"/>
            <a:ext cx="1324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OUR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05258" y="5257800"/>
            <a:ext cx="3781484" cy="923330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AFFECTIONS</a:t>
            </a:r>
          </a:p>
        </p:txBody>
      </p:sp>
      <p:pic>
        <p:nvPicPr>
          <p:cNvPr id="13" name="Picture 12" descr="dreaming_about_money_48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7610" y="1066800"/>
            <a:ext cx="239259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Praying_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990600"/>
            <a:ext cx="2057400" cy="2590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 rot="2346043">
            <a:off x="2508594" y="3581018"/>
            <a:ext cx="375724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Love of the World</a:t>
            </a:r>
          </a:p>
        </p:txBody>
      </p:sp>
      <p:sp>
        <p:nvSpPr>
          <p:cNvPr id="16" name="Rectangle 15"/>
          <p:cNvSpPr/>
          <p:nvPr/>
        </p:nvSpPr>
        <p:spPr>
          <a:xfrm rot="19522537">
            <a:off x="6390918" y="3743143"/>
            <a:ext cx="2749471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0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Love of 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381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egoe UI" panose="020B0502040204020203" pitchFamily="34" charset="0"/>
                <a:cs typeface="Arial" pitchFamily="34" charset="0"/>
              </a:rPr>
              <a:t>James 4:4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7000" y="381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egoe UI" panose="020B0502040204020203" pitchFamily="34" charset="0"/>
                <a:cs typeface="Arial" pitchFamily="34" charset="0"/>
              </a:rPr>
              <a:t>Matthew 22:37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133600" y="4572000"/>
            <a:ext cx="2590800" cy="914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33600" y="4765358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Luke 9:57-62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446040" y="4572000"/>
            <a:ext cx="2675065" cy="914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404896" y="4765358"/>
            <a:ext cx="2729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Colossians 3:17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1178DB-A11B-4FEC-A506-AA630A0BE214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                             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7" descr="cracked_heart-15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8652" y="1559441"/>
            <a:ext cx="6914699" cy="484135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5800" y="569893"/>
            <a:ext cx="1082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egoe UI" panose="020B0502040204020203" pitchFamily="34" charset="0"/>
                <a:cs typeface="Arial" pitchFamily="34" charset="0"/>
              </a:rPr>
              <a:t>Divided Affections: </a:t>
            </a:r>
            <a:r>
              <a:rPr lang="en-US" sz="2800" dirty="0">
                <a:latin typeface="Segoe UI" panose="020B0502040204020203" pitchFamily="34" charset="0"/>
                <a:cs typeface="Arial" pitchFamily="34" charset="0"/>
              </a:rPr>
              <a:t>Trying to please the Lord as much as possible while we try to please the Lord as little as possible.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0" y="2199144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“No one can serve two masters; for either he will hate the one and love the other, or else he will be loyal to the one and despise the other. You cannot serve God and mammon”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          --- Matthew 6:24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086401-A614-A442-7966-05F19AF212D0}"/>
              </a:ext>
            </a:extLst>
          </p:cNvPr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B3828-397E-5D24-A8D1-49BA72C6510A}"/>
              </a:ext>
            </a:extLst>
          </p:cNvPr>
          <p:cNvSpPr/>
          <p:nvPr/>
        </p:nvSpPr>
        <p:spPr>
          <a:xfrm>
            <a:off x="1173480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EB2992-4A75-AAD9-1A63-D1383029D2CA}"/>
              </a:ext>
            </a:extLst>
          </p:cNvPr>
          <p:cNvSpPr/>
          <p:nvPr/>
        </p:nvSpPr>
        <p:spPr>
          <a:xfrm>
            <a:off x="381000" y="0"/>
            <a:ext cx="11430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B420DB-5EC3-DEE7-D987-DDC4657993A4}"/>
              </a:ext>
            </a:extLst>
          </p:cNvPr>
          <p:cNvSpPr/>
          <p:nvPr/>
        </p:nvSpPr>
        <p:spPr>
          <a:xfrm>
            <a:off x="304800" y="6400800"/>
            <a:ext cx="116586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AC45B4-5CF8-3BA2-D102-60BF23200811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                             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elay 11"/>
          <p:cNvSpPr/>
          <p:nvPr/>
        </p:nvSpPr>
        <p:spPr>
          <a:xfrm rot="10800000">
            <a:off x="2133599" y="1600200"/>
            <a:ext cx="9220199" cy="3886200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1275231627885741326heart-clipart-m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94401"/>
            <a:ext cx="2557766" cy="2489561"/>
          </a:xfrm>
        </p:spPr>
      </p:pic>
      <p:pic>
        <p:nvPicPr>
          <p:cNvPr id="11" name="Content Placeholder 9" descr="1275231627885741326heart-clipart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914400" y="3761401"/>
            <a:ext cx="2557766" cy="24895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4949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How Can We Have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1" y="1183042"/>
            <a:ext cx="503663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3301426"/>
            <a:ext cx="16642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Divided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114800" y="609600"/>
            <a:ext cx="0" cy="5638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343399" y="606624"/>
            <a:ext cx="7010398" cy="5641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Turning our attention to money</a:t>
            </a:r>
            <a:br>
              <a:rPr lang="en-US" sz="3000" b="1" dirty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and possessions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17:32-33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19:16-22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Turning our attention to pleasures of the world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Timothy 4:9-11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Ezekiel 20:15-16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Jeremiah 14:10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12:1-2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8:5-10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600" y="178020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GOD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5400" y="4828200"/>
            <a:ext cx="190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World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CFD235-60FC-2D17-E092-3B9ABC14945D}"/>
              </a:ext>
            </a:extLst>
          </p:cNvPr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62D8E0F-8094-7180-BCA1-EA02F14294EE}"/>
              </a:ext>
            </a:extLst>
          </p:cNvPr>
          <p:cNvSpPr/>
          <p:nvPr/>
        </p:nvSpPr>
        <p:spPr>
          <a:xfrm>
            <a:off x="1173480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416684-6594-BA0A-AA86-8ACA32727DBA}"/>
              </a:ext>
            </a:extLst>
          </p:cNvPr>
          <p:cNvSpPr/>
          <p:nvPr/>
        </p:nvSpPr>
        <p:spPr>
          <a:xfrm>
            <a:off x="381000" y="0"/>
            <a:ext cx="11430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2506FB-C701-B57D-30EC-48D7881A73A5}"/>
              </a:ext>
            </a:extLst>
          </p:cNvPr>
          <p:cNvSpPr/>
          <p:nvPr/>
        </p:nvSpPr>
        <p:spPr>
          <a:xfrm>
            <a:off x="304800" y="6400800"/>
            <a:ext cx="116586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36E94A-18AB-4A57-A4D5-4DEDA9E69472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                             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elay 11"/>
          <p:cNvSpPr/>
          <p:nvPr/>
        </p:nvSpPr>
        <p:spPr>
          <a:xfrm rot="10800000">
            <a:off x="2133598" y="1600200"/>
            <a:ext cx="9220195" cy="3886200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1275231627885741326heart-clipart-m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1"/>
            <a:ext cx="2557766" cy="2489561"/>
          </a:xfrm>
        </p:spPr>
      </p:pic>
      <p:pic>
        <p:nvPicPr>
          <p:cNvPr id="11" name="Content Placeholder 9" descr="1275231627885741326heart-clipart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914400" y="3733801"/>
            <a:ext cx="2557766" cy="24895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4673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How Can We Have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1" y="1155442"/>
            <a:ext cx="503663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3301426"/>
            <a:ext cx="16642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Divided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114800" y="609600"/>
            <a:ext cx="0" cy="5638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255037" y="634638"/>
            <a:ext cx="7098756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Not accepting the gospel on</a:t>
            </a:r>
            <a:br>
              <a:rPr lang="en-US" sz="3000" b="1" dirty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Christ’s terms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  <a:latin typeface="Segoe UI" panose="020B0502040204020203" pitchFamily="34" charset="0"/>
                <a:cs typeface="Arial" pitchFamily="34" charset="0"/>
              </a:rPr>
              <a:t>Luke 9:61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“I think” </a:t>
            </a:r>
            <a:r>
              <a:rPr lang="en-US" sz="2600" dirty="0">
                <a:latin typeface="Segoe UI" panose="020B0502040204020203" pitchFamily="34" charset="0"/>
                <a:cs typeface="Arial" pitchFamily="34" charset="0"/>
              </a:rPr>
              <a:t>we need an instrument in worship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“I don’t think” </a:t>
            </a:r>
            <a:r>
              <a:rPr lang="en-US" sz="2600" dirty="0">
                <a:latin typeface="Segoe UI" panose="020B0502040204020203" pitchFamily="34" charset="0"/>
                <a:cs typeface="Arial" pitchFamily="34" charset="0"/>
              </a:rPr>
              <a:t>it is necessary to be baptized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“I think” </a:t>
            </a:r>
            <a:r>
              <a:rPr lang="en-US" sz="2600" dirty="0">
                <a:latin typeface="Segoe UI" panose="020B0502040204020203" pitchFamily="34" charset="0"/>
                <a:cs typeface="Arial" pitchFamily="34" charset="0"/>
              </a:rPr>
              <a:t>the church needs to get involved in social things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“I think” </a:t>
            </a:r>
            <a:r>
              <a:rPr lang="en-US" sz="2600" dirty="0">
                <a:latin typeface="Segoe UI" panose="020B0502040204020203" pitchFamily="34" charset="0"/>
                <a:cs typeface="Arial" pitchFamily="34" charset="0"/>
              </a:rPr>
              <a:t>it is alright to attend only when I want to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175260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GOD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5400" y="4800600"/>
            <a:ext cx="190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World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05447D-ECAB-44AD-D5E8-04DFC6BA33D9}"/>
              </a:ext>
            </a:extLst>
          </p:cNvPr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7758EC-B287-8746-AE2B-45DB26761134}"/>
              </a:ext>
            </a:extLst>
          </p:cNvPr>
          <p:cNvSpPr/>
          <p:nvPr/>
        </p:nvSpPr>
        <p:spPr>
          <a:xfrm>
            <a:off x="1173480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DD3CB6-BF97-4C64-11ED-911E1958B272}"/>
              </a:ext>
            </a:extLst>
          </p:cNvPr>
          <p:cNvSpPr/>
          <p:nvPr/>
        </p:nvSpPr>
        <p:spPr>
          <a:xfrm>
            <a:off x="381000" y="0"/>
            <a:ext cx="11430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1380EA-5864-25AB-D62D-81172B836CB4}"/>
              </a:ext>
            </a:extLst>
          </p:cNvPr>
          <p:cNvSpPr/>
          <p:nvPr/>
        </p:nvSpPr>
        <p:spPr>
          <a:xfrm>
            <a:off x="304800" y="6400800"/>
            <a:ext cx="116586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DF00B2-DF85-F758-EB8A-429013E328F2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                             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elay 11"/>
          <p:cNvSpPr/>
          <p:nvPr/>
        </p:nvSpPr>
        <p:spPr>
          <a:xfrm rot="10800000">
            <a:off x="2133600" y="1600200"/>
            <a:ext cx="9220199" cy="3886200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1275231627885741326heart-clipart-m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1"/>
            <a:ext cx="2557766" cy="2489561"/>
          </a:xfrm>
        </p:spPr>
      </p:pic>
      <p:pic>
        <p:nvPicPr>
          <p:cNvPr id="11" name="Content Placeholder 9" descr="1275231627885741326heart-clipart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914400" y="3733801"/>
            <a:ext cx="2557766" cy="24895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4673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How Can We Have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1" y="1155442"/>
            <a:ext cx="503663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3301426"/>
            <a:ext cx="16642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Divided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114800" y="609600"/>
            <a:ext cx="0" cy="5638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386565" y="1524000"/>
            <a:ext cx="696723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Do we love the Lord and focus</a:t>
            </a:r>
            <a:br>
              <a:rPr lang="en-US" sz="3000" b="1" dirty="0">
                <a:latin typeface="Segoe UI" panose="020B0502040204020203" pitchFamily="34" charset="0"/>
                <a:cs typeface="Arial" pitchFamily="34" charset="0"/>
              </a:rPr>
            </a:b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on Him?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Arial" pitchFamily="34" charset="0"/>
              </a:rPr>
              <a:t>It is possible to divide our affections and become unfit for the kingdom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b="1" dirty="0">
                <a:latin typeface="Segoe UI" panose="020B0502040204020203" pitchFamily="34" charset="0"/>
                <a:cs typeface="Arial" pitchFamily="34" charset="0"/>
              </a:rPr>
              <a:t>Where are our affections?</a:t>
            </a:r>
            <a:endParaRPr lang="en-US" sz="3000" dirty="0">
              <a:latin typeface="Segoe UI" panose="020B0502040204020203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Arial" pitchFamily="34" charset="0"/>
              </a:rPr>
              <a:t>Set on Christ?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Arial" pitchFamily="34" charset="0"/>
              </a:rPr>
              <a:t>Set on something else?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>
              <a:latin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175260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GOD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5400" y="4800600"/>
            <a:ext cx="190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World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562600" y="609600"/>
            <a:ext cx="4495800" cy="685800"/>
          </a:xfrm>
          <a:prstGeom prst="round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562600" y="6096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562600" y="5410200"/>
            <a:ext cx="4495800" cy="838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62600" y="541740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Matthew 6:33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Colossians 3:2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D931-F632-7003-ACB1-41888ED5ABA8}"/>
              </a:ext>
            </a:extLst>
          </p:cNvPr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42CA0B-B3EA-37A0-BDDE-3B19B662D77C}"/>
              </a:ext>
            </a:extLst>
          </p:cNvPr>
          <p:cNvSpPr/>
          <p:nvPr/>
        </p:nvSpPr>
        <p:spPr>
          <a:xfrm>
            <a:off x="1173480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2CAE07-EA49-FA7B-85D6-F674FA61D2E2}"/>
              </a:ext>
            </a:extLst>
          </p:cNvPr>
          <p:cNvSpPr/>
          <p:nvPr/>
        </p:nvSpPr>
        <p:spPr>
          <a:xfrm>
            <a:off x="381000" y="0"/>
            <a:ext cx="11430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7A714F-93A5-1A5A-3DA0-020A28B53FCD}"/>
              </a:ext>
            </a:extLst>
          </p:cNvPr>
          <p:cNvSpPr/>
          <p:nvPr/>
        </p:nvSpPr>
        <p:spPr>
          <a:xfrm>
            <a:off x="304800" y="6400800"/>
            <a:ext cx="116586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AE49A4-93FC-2ABD-1D06-9761C151A871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                             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elay 11"/>
          <p:cNvSpPr/>
          <p:nvPr/>
        </p:nvSpPr>
        <p:spPr>
          <a:xfrm rot="10800000">
            <a:off x="2133599" y="1600200"/>
            <a:ext cx="9220199" cy="3886200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1275231627885741326heart-clipart-m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1"/>
            <a:ext cx="2557766" cy="2489561"/>
          </a:xfrm>
        </p:spPr>
      </p:pic>
      <p:pic>
        <p:nvPicPr>
          <p:cNvPr id="11" name="Content Placeholder 9" descr="1275231627885741326heart-clipart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914400" y="3733801"/>
            <a:ext cx="2557766" cy="24895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5800" y="4673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How Can We Have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1" y="1155442"/>
            <a:ext cx="503663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3301426"/>
            <a:ext cx="16642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Divided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114800" y="609600"/>
            <a:ext cx="0" cy="5638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71600" y="175260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GOD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5400" y="4800600"/>
            <a:ext cx="190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Arial" pitchFamily="34" charset="0"/>
              </a:rPr>
              <a:t>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021665-8261-45F1-8897-134AB9F1F970}"/>
              </a:ext>
            </a:extLst>
          </p:cNvPr>
          <p:cNvSpPr txBox="1"/>
          <p:nvPr/>
        </p:nvSpPr>
        <p:spPr>
          <a:xfrm>
            <a:off x="4419599" y="1794570"/>
            <a:ext cx="69341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Segoe UI" panose="020B0502040204020203" pitchFamily="34" charset="0"/>
              </a:rPr>
              <a:t>Your </a:t>
            </a:r>
            <a:r>
              <a:rPr lang="en-US" sz="3200" b="1" dirty="0">
                <a:latin typeface="Segoe UI" panose="020B0502040204020203" pitchFamily="34" charset="0"/>
              </a:rPr>
              <a:t>talk talks</a:t>
            </a:r>
            <a:br>
              <a:rPr lang="en-US" sz="3200" dirty="0">
                <a:latin typeface="Segoe UI" panose="020B0502040204020203" pitchFamily="34" charset="0"/>
              </a:rPr>
            </a:br>
            <a:r>
              <a:rPr lang="en-US" sz="3200" dirty="0">
                <a:latin typeface="Segoe UI" panose="020B0502040204020203" pitchFamily="34" charset="0"/>
              </a:rPr>
              <a:t>and</a:t>
            </a:r>
            <a:br>
              <a:rPr lang="en-US" sz="3200" dirty="0">
                <a:latin typeface="Segoe UI" panose="020B0502040204020203" pitchFamily="34" charset="0"/>
              </a:rPr>
            </a:br>
            <a:r>
              <a:rPr lang="en-US" sz="3200" dirty="0">
                <a:latin typeface="Segoe UI" panose="020B0502040204020203" pitchFamily="34" charset="0"/>
              </a:rPr>
              <a:t>your </a:t>
            </a:r>
            <a:r>
              <a:rPr lang="en-US" sz="3200" b="1" dirty="0">
                <a:latin typeface="Segoe UI" panose="020B0502040204020203" pitchFamily="34" charset="0"/>
              </a:rPr>
              <a:t>walk talks</a:t>
            </a:r>
            <a:br>
              <a:rPr lang="en-US" sz="3200" dirty="0">
                <a:latin typeface="Segoe UI" panose="020B0502040204020203" pitchFamily="34" charset="0"/>
              </a:rPr>
            </a:br>
            <a:r>
              <a:rPr lang="en-US" sz="3200" dirty="0">
                <a:latin typeface="Segoe UI" panose="020B0502040204020203" pitchFamily="34" charset="0"/>
              </a:rPr>
              <a:t>but</a:t>
            </a:r>
            <a:br>
              <a:rPr lang="en-US" sz="3200" dirty="0">
                <a:latin typeface="Segoe UI" panose="020B0502040204020203" pitchFamily="34" charset="0"/>
              </a:rPr>
            </a:br>
            <a:r>
              <a:rPr lang="en-US" sz="3200" dirty="0">
                <a:latin typeface="Segoe UI" panose="020B0502040204020203" pitchFamily="34" charset="0"/>
              </a:rPr>
              <a:t>your </a:t>
            </a:r>
            <a:r>
              <a:rPr lang="en-US" sz="3200" b="1" dirty="0">
                <a:latin typeface="Segoe UI" panose="020B0502040204020203" pitchFamily="34" charset="0"/>
              </a:rPr>
              <a:t>walk talks</a:t>
            </a:r>
            <a:br>
              <a:rPr lang="en-US" sz="3200" dirty="0">
                <a:latin typeface="Segoe UI" panose="020B0502040204020203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more than</a:t>
            </a:r>
            <a:br>
              <a:rPr lang="en-US" sz="3200" dirty="0">
                <a:latin typeface="Segoe UI" panose="020B0502040204020203" pitchFamily="34" charset="0"/>
              </a:rPr>
            </a:br>
            <a:r>
              <a:rPr lang="en-US" sz="3200" dirty="0">
                <a:latin typeface="Segoe UI" panose="020B0502040204020203" pitchFamily="34" charset="0"/>
              </a:rPr>
              <a:t>your </a:t>
            </a:r>
            <a:r>
              <a:rPr lang="en-US" sz="3200" b="1" dirty="0">
                <a:latin typeface="Segoe UI" panose="020B0502040204020203" pitchFamily="34" charset="0"/>
              </a:rPr>
              <a:t>talk talks</a:t>
            </a:r>
            <a:r>
              <a:rPr lang="en-US" b="1" dirty="0"/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C8B440-15FF-4835-23B1-E0D8141D480B}"/>
              </a:ext>
            </a:extLst>
          </p:cNvPr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0FD772-B399-0AE3-2C75-E112D24F0C7C}"/>
              </a:ext>
            </a:extLst>
          </p:cNvPr>
          <p:cNvSpPr/>
          <p:nvPr/>
        </p:nvSpPr>
        <p:spPr>
          <a:xfrm>
            <a:off x="11734800" y="0"/>
            <a:ext cx="4572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F3924F-3664-ECED-3165-FD9E910B0EA4}"/>
              </a:ext>
            </a:extLst>
          </p:cNvPr>
          <p:cNvSpPr/>
          <p:nvPr/>
        </p:nvSpPr>
        <p:spPr>
          <a:xfrm>
            <a:off x="381000" y="0"/>
            <a:ext cx="11430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76916E-2F0F-42A3-F624-B79A9196CDC7}"/>
              </a:ext>
            </a:extLst>
          </p:cNvPr>
          <p:cNvSpPr/>
          <p:nvPr/>
        </p:nvSpPr>
        <p:spPr>
          <a:xfrm>
            <a:off x="304800" y="6400800"/>
            <a:ext cx="116586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F53FAD-36A4-C361-83C6-8450FB89D45C}"/>
              </a:ext>
            </a:extLst>
          </p:cNvPr>
          <p:cNvSpPr txBox="1"/>
          <p:nvPr/>
        </p:nvSpPr>
        <p:spPr>
          <a:xfrm>
            <a:off x="0" y="65502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                             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326360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417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31</cp:revision>
  <dcterms:created xsi:type="dcterms:W3CDTF">2011-12-02T16:20:21Z</dcterms:created>
  <dcterms:modified xsi:type="dcterms:W3CDTF">2022-09-18T20:42:43Z</dcterms:modified>
</cp:coreProperties>
</file>