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8" r:id="rId4"/>
    <p:sldId id="267" r:id="rId5"/>
    <p:sldId id="268" r:id="rId6"/>
    <p:sldId id="269" r:id="rId7"/>
    <p:sldId id="270" r:id="rId8"/>
    <p:sldId id="271" r:id="rId9"/>
    <p:sldId id="272" r:id="rId10"/>
    <p:sldId id="266" r:id="rId11"/>
    <p:sldId id="273" r:id="rId12"/>
    <p:sldId id="274"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Book Antiqua" panose="02040602050305030304" pitchFamily="18" charset="0"/>
        <a:ea typeface="+mn-ea"/>
        <a:cs typeface="+mn-cs"/>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mn-cs"/>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mn-cs"/>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mn-cs"/>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mn-cs"/>
      </a:defRPr>
    </a:lvl5pPr>
    <a:lvl6pPr marL="2286000" algn="l" defTabSz="914400" rtl="0" eaLnBrk="1" latinLnBrk="0" hangingPunct="1">
      <a:defRPr kern="1200">
        <a:solidFill>
          <a:schemeClr val="tx1"/>
        </a:solidFill>
        <a:latin typeface="Book Antiqua" panose="02040602050305030304" pitchFamily="18" charset="0"/>
        <a:ea typeface="+mn-ea"/>
        <a:cs typeface="+mn-cs"/>
      </a:defRPr>
    </a:lvl6pPr>
    <a:lvl7pPr marL="2743200" algn="l" defTabSz="914400" rtl="0" eaLnBrk="1" latinLnBrk="0" hangingPunct="1">
      <a:defRPr kern="1200">
        <a:solidFill>
          <a:schemeClr val="tx1"/>
        </a:solidFill>
        <a:latin typeface="Book Antiqua" panose="02040602050305030304" pitchFamily="18" charset="0"/>
        <a:ea typeface="+mn-ea"/>
        <a:cs typeface="+mn-cs"/>
      </a:defRPr>
    </a:lvl7pPr>
    <a:lvl8pPr marL="3200400" algn="l" defTabSz="914400" rtl="0" eaLnBrk="1" latinLnBrk="0" hangingPunct="1">
      <a:defRPr kern="1200">
        <a:solidFill>
          <a:schemeClr val="tx1"/>
        </a:solidFill>
        <a:latin typeface="Book Antiqua" panose="02040602050305030304" pitchFamily="18" charset="0"/>
        <a:ea typeface="+mn-ea"/>
        <a:cs typeface="+mn-cs"/>
      </a:defRPr>
    </a:lvl8pPr>
    <a:lvl9pPr marL="3657600" algn="l" defTabSz="914400" rtl="0" eaLnBrk="1" latinLnBrk="0" hangingPunct="1">
      <a:defRPr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042"/>
    <a:srgbClr val="660066"/>
    <a:srgbClr val="B4B000"/>
    <a:srgbClr val="EAC1FF"/>
    <a:srgbClr val="808080"/>
    <a:srgbClr val="B2B2B2"/>
    <a:srgbClr val="FFFF00"/>
    <a:srgbClr val="B82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7" autoAdjust="0"/>
  </p:normalViewPr>
  <p:slideViewPr>
    <p:cSldViewPr>
      <p:cViewPr varScale="1">
        <p:scale>
          <a:sx n="105" d="100"/>
          <a:sy n="105" d="100"/>
        </p:scale>
        <p:origin x="71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15363" name="Rectangle 3"/>
          <p:cNvSpPr>
            <a:spLocks noGrp="1" noChangeArrowheads="1"/>
          </p:cNvSpPr>
          <p:nvPr>
            <p:ph type="subTitle" idx="1"/>
          </p:nvPr>
        </p:nvSpPr>
        <p:spPr>
          <a:xfrm>
            <a:off x="1828800" y="3886200"/>
            <a:ext cx="8534400" cy="1752600"/>
          </a:xfrm>
        </p:spPr>
        <p:txBody>
          <a:bodyPr/>
          <a:lstStyle>
            <a:lvl1pPr marL="0" indent="0" algn="ctr">
              <a:buFontTx/>
              <a:buNone/>
              <a:defRPr sz="2400"/>
            </a:lvl1pPr>
          </a:lstStyle>
          <a:p>
            <a:r>
              <a:rPr lang="en-US"/>
              <a:t>Click to edit Master subtitle style</a:t>
            </a:r>
          </a:p>
        </p:txBody>
      </p:sp>
    </p:spTree>
    <p:extLst>
      <p:ext uri="{BB962C8B-B14F-4D97-AF65-F5344CB8AC3E}">
        <p14:creationId xmlns:p14="http://schemas.microsoft.com/office/powerpoint/2010/main" val="30254037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345044"/>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79905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395719"/>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5990929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1"/>
            <a:ext cx="53848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1"/>
            <a:ext cx="53848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43021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57120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89087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02673"/>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441973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8178591"/>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06EE7E18-B1DE-4FAF-A200-FC381411D6B8}"/>
              </a:ext>
            </a:extLst>
          </p:cNvPr>
          <p:cNvGrpSpPr>
            <a:grpSpLocks/>
          </p:cNvGrpSpPr>
          <p:nvPr/>
        </p:nvGrpSpPr>
        <p:grpSpPr bwMode="auto">
          <a:xfrm>
            <a:off x="0" y="152400"/>
            <a:ext cx="12192000" cy="1371600"/>
            <a:chOff x="0" y="1440"/>
            <a:chExt cx="5760" cy="1440"/>
          </a:xfrm>
        </p:grpSpPr>
        <p:sp>
          <p:nvSpPr>
            <p:cNvPr id="1031" name="Rectangle 7">
              <a:extLst>
                <a:ext uri="{FF2B5EF4-FFF2-40B4-BE49-F238E27FC236}">
                  <a16:creationId xmlns:a16="http://schemas.microsoft.com/office/drawing/2014/main" id="{375A67B7-9209-40AB-A658-F416AF499A44}"/>
                </a:ext>
              </a:extLst>
            </p:cNvPr>
            <p:cNvSpPr>
              <a:spLocks noChangeArrowheads="1"/>
            </p:cNvSpPr>
            <p:nvPr userDrawn="1"/>
          </p:nvSpPr>
          <p:spPr bwMode="auto">
            <a:xfrm>
              <a:off x="0" y="1440"/>
              <a:ext cx="5760" cy="1440"/>
            </a:xfrm>
            <a:prstGeom prst="rect">
              <a:avLst/>
            </a:prstGeom>
            <a:solidFill>
              <a:srgbClr val="000000">
                <a:alpha val="39999"/>
              </a:srgbClr>
            </a:solidFill>
            <a:ln w="9525">
              <a:noFill/>
              <a:miter lim="800000"/>
              <a:headEnd/>
              <a:tailEnd/>
            </a:ln>
            <a:effectLst/>
          </p:spPr>
          <p:txBody>
            <a:bodyPr wrap="none" anchor="ctr"/>
            <a:lstStyle/>
            <a:p>
              <a:pPr>
                <a:defRPr/>
              </a:pPr>
              <a:endParaRPr lang="en-US"/>
            </a:p>
          </p:txBody>
        </p:sp>
        <p:sp>
          <p:nvSpPr>
            <p:cNvPr id="1032" name="Rectangle 8">
              <a:extLst>
                <a:ext uri="{FF2B5EF4-FFF2-40B4-BE49-F238E27FC236}">
                  <a16:creationId xmlns:a16="http://schemas.microsoft.com/office/drawing/2014/main" id="{84111E28-DD47-4B7A-8CB0-01FDB2C15759}"/>
                </a:ext>
              </a:extLst>
            </p:cNvPr>
            <p:cNvSpPr>
              <a:spLocks noChangeArrowheads="1"/>
            </p:cNvSpPr>
            <p:nvPr userDrawn="1"/>
          </p:nvSpPr>
          <p:spPr bwMode="auto">
            <a:xfrm>
              <a:off x="816" y="2160"/>
              <a:ext cx="4944" cy="720"/>
            </a:xfrm>
            <a:prstGeom prst="rect">
              <a:avLst/>
            </a:prstGeom>
            <a:solidFill>
              <a:srgbClr val="000000">
                <a:alpha val="25000"/>
              </a:srgbClr>
            </a:solidFill>
            <a:ln w="9525">
              <a:noFill/>
              <a:miter lim="800000"/>
              <a:headEnd/>
              <a:tailEnd/>
            </a:ln>
            <a:effectLst/>
          </p:spPr>
          <p:txBody>
            <a:bodyPr wrap="none" anchor="ctr"/>
            <a:lstStyle/>
            <a:p>
              <a:pPr>
                <a:defRPr/>
              </a:pPr>
              <a:endParaRPr lang="en-US"/>
            </a:p>
          </p:txBody>
        </p:sp>
        <p:sp>
          <p:nvSpPr>
            <p:cNvPr id="1033" name="Rectangle 9">
              <a:extLst>
                <a:ext uri="{FF2B5EF4-FFF2-40B4-BE49-F238E27FC236}">
                  <a16:creationId xmlns:a16="http://schemas.microsoft.com/office/drawing/2014/main" id="{CCE1766C-35EB-494C-86B4-9C17827859BB}"/>
                </a:ext>
              </a:extLst>
            </p:cNvPr>
            <p:cNvSpPr>
              <a:spLocks noChangeArrowheads="1"/>
            </p:cNvSpPr>
            <p:nvPr userDrawn="1"/>
          </p:nvSpPr>
          <p:spPr bwMode="auto">
            <a:xfrm>
              <a:off x="0" y="1440"/>
              <a:ext cx="4944" cy="720"/>
            </a:xfrm>
            <a:prstGeom prst="rect">
              <a:avLst/>
            </a:prstGeom>
            <a:solidFill>
              <a:srgbClr val="000000">
                <a:alpha val="25000"/>
              </a:srgbClr>
            </a:solidFill>
            <a:ln w="9525">
              <a:noFill/>
              <a:miter lim="800000"/>
              <a:headEnd/>
              <a:tailEnd/>
            </a:ln>
            <a:effectLst/>
          </p:spPr>
          <p:txBody>
            <a:bodyPr wrap="none" anchor="ctr"/>
            <a:lstStyle/>
            <a:p>
              <a:pPr>
                <a:defRPr/>
              </a:pPr>
              <a:endParaRPr lang="en-US"/>
            </a:p>
          </p:txBody>
        </p:sp>
      </p:grpSp>
      <p:sp>
        <p:nvSpPr>
          <p:cNvPr id="1027" name="Rectangle 2">
            <a:extLst>
              <a:ext uri="{FF2B5EF4-FFF2-40B4-BE49-F238E27FC236}">
                <a16:creationId xmlns:a16="http://schemas.microsoft.com/office/drawing/2014/main" id="{928E27B3-E65A-4B66-813D-4BFC7F135D6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5D22AEC-2615-4E69-B93B-3DBB99E8A973}"/>
              </a:ext>
            </a:extLst>
          </p:cNvPr>
          <p:cNvSpPr>
            <a:spLocks noGrp="1" noChangeArrowheads="1"/>
          </p:cNvSpPr>
          <p:nvPr>
            <p:ph type="body" idx="1"/>
          </p:nvPr>
        </p:nvSpPr>
        <p:spPr bwMode="auto">
          <a:xfrm>
            <a:off x="609600" y="1676401"/>
            <a:ext cx="10972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Book Antiqua" pitchFamily="18" charset="0"/>
        </a:defRPr>
      </a:lvl2pPr>
      <a:lvl3pPr algn="ctr" rtl="0" eaLnBrk="0" fontAlgn="base" hangingPunct="0">
        <a:spcBef>
          <a:spcPct val="0"/>
        </a:spcBef>
        <a:spcAft>
          <a:spcPct val="0"/>
        </a:spcAft>
        <a:defRPr sz="4400">
          <a:solidFill>
            <a:schemeClr val="bg1"/>
          </a:solidFill>
          <a:latin typeface="Book Antiqua" pitchFamily="18" charset="0"/>
        </a:defRPr>
      </a:lvl3pPr>
      <a:lvl4pPr algn="ctr" rtl="0" eaLnBrk="0" fontAlgn="base" hangingPunct="0">
        <a:spcBef>
          <a:spcPct val="0"/>
        </a:spcBef>
        <a:spcAft>
          <a:spcPct val="0"/>
        </a:spcAft>
        <a:defRPr sz="4400">
          <a:solidFill>
            <a:schemeClr val="bg1"/>
          </a:solidFill>
          <a:latin typeface="Book Antiqua" pitchFamily="18" charset="0"/>
        </a:defRPr>
      </a:lvl4pPr>
      <a:lvl5pPr algn="ctr" rtl="0" eaLnBrk="0" fontAlgn="base" hangingPunct="0">
        <a:spcBef>
          <a:spcPct val="0"/>
        </a:spcBef>
        <a:spcAft>
          <a:spcPct val="0"/>
        </a:spcAft>
        <a:defRPr sz="4400">
          <a:solidFill>
            <a:schemeClr val="bg1"/>
          </a:solidFill>
          <a:latin typeface="Book Antiqua" pitchFamily="18" charset="0"/>
        </a:defRPr>
      </a:lvl5pPr>
      <a:lvl6pPr marL="457200" algn="ctr" rtl="0" fontAlgn="base">
        <a:spcBef>
          <a:spcPct val="0"/>
        </a:spcBef>
        <a:spcAft>
          <a:spcPct val="0"/>
        </a:spcAft>
        <a:defRPr sz="4400">
          <a:solidFill>
            <a:schemeClr val="bg1"/>
          </a:solidFill>
          <a:latin typeface="Book Antiqua" pitchFamily="18" charset="0"/>
        </a:defRPr>
      </a:lvl6pPr>
      <a:lvl7pPr marL="914400" algn="ctr" rtl="0" fontAlgn="base">
        <a:spcBef>
          <a:spcPct val="0"/>
        </a:spcBef>
        <a:spcAft>
          <a:spcPct val="0"/>
        </a:spcAft>
        <a:defRPr sz="4400">
          <a:solidFill>
            <a:schemeClr val="bg1"/>
          </a:solidFill>
          <a:latin typeface="Book Antiqua" pitchFamily="18" charset="0"/>
        </a:defRPr>
      </a:lvl7pPr>
      <a:lvl8pPr marL="1371600" algn="ctr" rtl="0" fontAlgn="base">
        <a:spcBef>
          <a:spcPct val="0"/>
        </a:spcBef>
        <a:spcAft>
          <a:spcPct val="0"/>
        </a:spcAft>
        <a:defRPr sz="4400">
          <a:solidFill>
            <a:schemeClr val="bg1"/>
          </a:solidFill>
          <a:latin typeface="Book Antiqua" pitchFamily="18" charset="0"/>
        </a:defRPr>
      </a:lvl8pPr>
      <a:lvl9pPr marL="1828800" algn="ctr" rtl="0" fontAlgn="base">
        <a:spcBef>
          <a:spcPct val="0"/>
        </a:spcBef>
        <a:spcAft>
          <a:spcPct val="0"/>
        </a:spcAft>
        <a:defRPr sz="4400">
          <a:solidFill>
            <a:schemeClr val="bg1"/>
          </a:solidFill>
          <a:latin typeface="Book Antiqua" pitchFamily="18"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Tahoma" pitchFamily="34" charset="0"/>
        </a:defRPr>
      </a:lvl4pPr>
      <a:lvl5pPr marL="2057400" indent="-228600" algn="l" rtl="0" eaLnBrk="0" fontAlgn="base" hangingPunct="0">
        <a:spcBef>
          <a:spcPct val="20000"/>
        </a:spcBef>
        <a:spcAft>
          <a:spcPct val="0"/>
        </a:spcAft>
        <a:buChar char="»"/>
        <a:defRPr sz="1600">
          <a:solidFill>
            <a:schemeClr val="bg1"/>
          </a:solidFill>
          <a:latin typeface="Tahoma" pitchFamily="34" charset="0"/>
        </a:defRPr>
      </a:lvl5pPr>
      <a:lvl6pPr marL="2514600" indent="-228600" algn="l" rtl="0" fontAlgn="base">
        <a:spcBef>
          <a:spcPct val="20000"/>
        </a:spcBef>
        <a:spcAft>
          <a:spcPct val="0"/>
        </a:spcAft>
        <a:buChar char="»"/>
        <a:defRPr sz="1600">
          <a:solidFill>
            <a:schemeClr val="bg1"/>
          </a:solidFill>
          <a:latin typeface="Tahoma" pitchFamily="34" charset="0"/>
        </a:defRPr>
      </a:lvl6pPr>
      <a:lvl7pPr marL="2971800" indent="-228600" algn="l" rtl="0" fontAlgn="base">
        <a:spcBef>
          <a:spcPct val="20000"/>
        </a:spcBef>
        <a:spcAft>
          <a:spcPct val="0"/>
        </a:spcAft>
        <a:buChar char="»"/>
        <a:defRPr sz="1600">
          <a:solidFill>
            <a:schemeClr val="bg1"/>
          </a:solidFill>
          <a:latin typeface="Tahoma" pitchFamily="34" charset="0"/>
        </a:defRPr>
      </a:lvl7pPr>
      <a:lvl8pPr marL="3429000" indent="-228600" algn="l" rtl="0" fontAlgn="base">
        <a:spcBef>
          <a:spcPct val="20000"/>
        </a:spcBef>
        <a:spcAft>
          <a:spcPct val="0"/>
        </a:spcAft>
        <a:buChar char="»"/>
        <a:defRPr sz="1600">
          <a:solidFill>
            <a:schemeClr val="bg1"/>
          </a:solidFill>
          <a:latin typeface="Tahoma" pitchFamily="34" charset="0"/>
        </a:defRPr>
      </a:lvl8pPr>
      <a:lvl9pPr marL="3886200" indent="-228600" algn="l" rtl="0" fontAlgn="base">
        <a:spcBef>
          <a:spcPct val="20000"/>
        </a:spcBef>
        <a:spcAft>
          <a:spcPct val="0"/>
        </a:spcAft>
        <a:buChar char="»"/>
        <a:defRPr sz="1600">
          <a:solidFill>
            <a:schemeClr val="bg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715F5F35-A9D0-4A9A-B48E-0F2D8D1178C0}"/>
              </a:ext>
            </a:extLst>
          </p:cNvPr>
          <p:cNvSpPr>
            <a:spLocks noChangeArrowheads="1"/>
          </p:cNvSpPr>
          <p:nvPr/>
        </p:nvSpPr>
        <p:spPr bwMode="auto">
          <a:xfrm>
            <a:off x="0" y="2286000"/>
            <a:ext cx="12192000" cy="2286000"/>
          </a:xfrm>
          <a:prstGeom prst="rect">
            <a:avLst/>
          </a:prstGeom>
          <a:solidFill>
            <a:srgbClr val="0000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3075" name="Rectangle 5">
            <a:extLst>
              <a:ext uri="{FF2B5EF4-FFF2-40B4-BE49-F238E27FC236}">
                <a16:creationId xmlns:a16="http://schemas.microsoft.com/office/drawing/2014/main" id="{96E8526D-A68B-4234-90A7-B7F322A20ECF}"/>
              </a:ext>
            </a:extLst>
          </p:cNvPr>
          <p:cNvSpPr>
            <a:spLocks noChangeArrowheads="1"/>
          </p:cNvSpPr>
          <p:nvPr/>
        </p:nvSpPr>
        <p:spPr bwMode="auto">
          <a:xfrm>
            <a:off x="2819400" y="3429000"/>
            <a:ext cx="7848600" cy="1143000"/>
          </a:xfrm>
          <a:prstGeom prst="rect">
            <a:avLst/>
          </a:pr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3076" name="Rectangle 6">
            <a:extLst>
              <a:ext uri="{FF2B5EF4-FFF2-40B4-BE49-F238E27FC236}">
                <a16:creationId xmlns:a16="http://schemas.microsoft.com/office/drawing/2014/main" id="{A5AAC404-F156-4D16-A212-DC58FB8A4CD8}"/>
              </a:ext>
            </a:extLst>
          </p:cNvPr>
          <p:cNvSpPr>
            <a:spLocks noChangeArrowheads="1"/>
          </p:cNvSpPr>
          <p:nvPr/>
        </p:nvSpPr>
        <p:spPr bwMode="auto">
          <a:xfrm>
            <a:off x="1524000" y="2286000"/>
            <a:ext cx="7848600" cy="1143000"/>
          </a:xfrm>
          <a:prstGeom prst="rect">
            <a:avLst/>
          </a:prstGeom>
          <a:solidFill>
            <a:srgbClr val="00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2" name="Rectangle 2">
            <a:extLst>
              <a:ext uri="{FF2B5EF4-FFF2-40B4-BE49-F238E27FC236}">
                <a16:creationId xmlns:a16="http://schemas.microsoft.com/office/drawing/2014/main" id="{BDA527FD-96A4-4502-A3CA-3D0B655E871F}"/>
              </a:ext>
            </a:extLst>
          </p:cNvPr>
          <p:cNvSpPr>
            <a:spLocks noGrp="1" noChangeArrowheads="1"/>
          </p:cNvSpPr>
          <p:nvPr>
            <p:ph type="ctrTitle"/>
          </p:nvPr>
        </p:nvSpPr>
        <p:spPr>
          <a:xfrm>
            <a:off x="0" y="2438400"/>
            <a:ext cx="12192000" cy="1905000"/>
          </a:xfrm>
          <a:effectLst>
            <a:outerShdw dist="45791" dir="3378596" algn="ctr" rotWithShape="0">
              <a:schemeClr val="tx1"/>
            </a:outerShdw>
          </a:effectLst>
        </p:spPr>
        <p:txBody>
          <a:bodyPr/>
          <a:lstStyle/>
          <a:p>
            <a:pPr eaLnBrk="1" hangingPunct="1">
              <a:defRPr/>
            </a:pPr>
            <a:r>
              <a:rPr lang="en-US" sz="7200" b="1" dirty="0">
                <a:latin typeface="Calibri" panose="020F0502020204030204" pitchFamily="34" charset="0"/>
              </a:rPr>
              <a:t>Purposeful Living</a:t>
            </a:r>
          </a:p>
        </p:txBody>
      </p:sp>
      <p:pic>
        <p:nvPicPr>
          <p:cNvPr id="3081" name="Picture 9" descr="MPj04386540000[1]">
            <a:extLst>
              <a:ext uri="{FF2B5EF4-FFF2-40B4-BE49-F238E27FC236}">
                <a16:creationId xmlns:a16="http://schemas.microsoft.com/office/drawing/2014/main" id="{C46AFB61-E443-4AA0-A7CE-DA9961D5E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8425"/>
            <a:ext cx="3657600" cy="2090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0">
            <a:extLst>
              <a:ext uri="{FF2B5EF4-FFF2-40B4-BE49-F238E27FC236}">
                <a16:creationId xmlns:a16="http://schemas.microsoft.com/office/drawing/2014/main" id="{6762680A-E1B0-4BC3-84CC-2DB82B42D787}"/>
              </a:ext>
            </a:extLst>
          </p:cNvPr>
          <p:cNvSpPr txBox="1">
            <a:spLocks noChangeArrowheads="1"/>
          </p:cNvSpPr>
          <p:nvPr/>
        </p:nvSpPr>
        <p:spPr bwMode="auto">
          <a:xfrm>
            <a:off x="1524000" y="4552950"/>
            <a:ext cx="9144000" cy="2000250"/>
          </a:xfrm>
          <a:prstGeom prst="rect">
            <a:avLst/>
          </a:prstGeom>
          <a:noFill/>
          <a:ln w="9525">
            <a:noFill/>
            <a:miter lim="800000"/>
            <a:headEnd/>
            <a:tailEnd/>
          </a:ln>
          <a:effectLst/>
        </p:spPr>
        <p:txBody>
          <a:bodyPr>
            <a:spAutoFit/>
          </a:bodyPr>
          <a:lstStyle/>
          <a:p>
            <a:pPr algn="ctr">
              <a:defRPr/>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“Therefore gird up the loins of your mind, be sober, and rest your hope fully upon the grace that is to be brought to you at the revelation of Jesus Christ”</a:t>
            </a:r>
          </a:p>
          <a:p>
            <a:pPr algn="ctr">
              <a:defRP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1 Peter 1:13</a:t>
            </a:r>
          </a:p>
        </p:txBody>
      </p:sp>
      <p:sp>
        <p:nvSpPr>
          <p:cNvPr id="3" name="TextBox 2">
            <a:extLst>
              <a:ext uri="{FF2B5EF4-FFF2-40B4-BE49-F238E27FC236}">
                <a16:creationId xmlns:a16="http://schemas.microsoft.com/office/drawing/2014/main" id="{574D4C7B-E674-4002-A646-23DC22F30F6B}"/>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4F87A63-FB4D-479D-B184-4EDAAFCA023A}"/>
              </a:ext>
            </a:extLst>
          </p:cNvPr>
          <p:cNvSpPr>
            <a:spLocks noGrp="1" noChangeArrowheads="1"/>
          </p:cNvSpPr>
          <p:nvPr>
            <p:ph type="title"/>
          </p:nvPr>
        </p:nvSpPr>
        <p:spPr/>
        <p:txBody>
          <a:bodyPr/>
          <a:lstStyle/>
          <a:p>
            <a:pPr eaLnBrk="1" hangingPunct="1"/>
            <a:r>
              <a:rPr lang="en-US" altLang="en-US" sz="5400" b="1" dirty="0">
                <a:latin typeface="Calibri" panose="020F0502020204030204" pitchFamily="34" charset="0"/>
              </a:rPr>
              <a:t>Conclusion</a:t>
            </a:r>
          </a:p>
        </p:txBody>
      </p:sp>
      <p:sp>
        <p:nvSpPr>
          <p:cNvPr id="12291" name="Rectangle 3">
            <a:extLst>
              <a:ext uri="{FF2B5EF4-FFF2-40B4-BE49-F238E27FC236}">
                <a16:creationId xmlns:a16="http://schemas.microsoft.com/office/drawing/2014/main" id="{C1FE7C1E-0AB5-4F29-B954-8034358E0A13}"/>
              </a:ext>
            </a:extLst>
          </p:cNvPr>
          <p:cNvSpPr>
            <a:spLocks noGrp="1" noChangeArrowheads="1"/>
          </p:cNvSpPr>
          <p:nvPr>
            <p:ph type="body" idx="1"/>
          </p:nvPr>
        </p:nvSpPr>
        <p:spPr>
          <a:xfrm>
            <a:off x="1981200" y="1524000"/>
            <a:ext cx="8229600" cy="762000"/>
          </a:xfrm>
        </p:spPr>
        <p:txBody>
          <a:bodyPr/>
          <a:lstStyle/>
          <a:p>
            <a:pPr algn="ctr" eaLnBrk="1" hangingPunct="1">
              <a:buFontTx/>
              <a:buNone/>
              <a:defRPr/>
            </a:pPr>
            <a:r>
              <a:rPr lang="en-US" sz="4200" b="1" dirty="0">
                <a:solidFill>
                  <a:srgbClr val="FFFF00"/>
                </a:solidFill>
                <a:effectLst>
                  <a:outerShdw blurRad="38100" dist="38100" dir="2700000" algn="tl">
                    <a:srgbClr val="000000">
                      <a:alpha val="43137"/>
                    </a:srgbClr>
                  </a:outerShdw>
                </a:effectLst>
                <a:latin typeface="Calibri" panose="020F0502020204030204" pitchFamily="34" charset="0"/>
              </a:rPr>
              <a:t>We must grow on our own</a:t>
            </a:r>
          </a:p>
        </p:txBody>
      </p:sp>
      <p:pic>
        <p:nvPicPr>
          <p:cNvPr id="12304" name="Picture 16">
            <a:extLst>
              <a:ext uri="{FF2B5EF4-FFF2-40B4-BE49-F238E27FC236}">
                <a16:creationId xmlns:a16="http://schemas.microsoft.com/office/drawing/2014/main" id="{A93157CB-53EB-49F1-B72A-D0138DA98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33600"/>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7">
            <a:extLst>
              <a:ext uri="{FF2B5EF4-FFF2-40B4-BE49-F238E27FC236}">
                <a16:creationId xmlns:a16="http://schemas.microsoft.com/office/drawing/2014/main" id="{E2D2B798-FFBF-45A5-8640-AE98F381C08A}"/>
              </a:ext>
            </a:extLst>
          </p:cNvPr>
          <p:cNvSpPr txBox="1">
            <a:spLocks noChangeArrowheads="1"/>
          </p:cNvSpPr>
          <p:nvPr/>
        </p:nvSpPr>
        <p:spPr bwMode="auto">
          <a:xfrm>
            <a:off x="3429000" y="2593300"/>
            <a:ext cx="5410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600" dirty="0">
                <a:latin typeface="Calibri" panose="020F0502020204030204" pitchFamily="34" charset="0"/>
              </a:rPr>
              <a:t>“My brethren, count it all joy when you fall into various trials, knowing that the </a:t>
            </a:r>
            <a:r>
              <a:rPr lang="en-US" altLang="en-US" sz="2600" b="1" dirty="0">
                <a:solidFill>
                  <a:srgbClr val="FF0000"/>
                </a:solidFill>
                <a:latin typeface="Calibri" panose="020F0502020204030204" pitchFamily="34" charset="0"/>
              </a:rPr>
              <a:t>testing of your faith produces patience</a:t>
            </a:r>
            <a:r>
              <a:rPr lang="en-US" altLang="en-US" sz="2600" dirty="0">
                <a:latin typeface="Calibri" panose="020F0502020204030204" pitchFamily="34" charset="0"/>
              </a:rPr>
              <a:t>. But let patience have its perfect work, that you may be perfect and complete, lacking nothing.”</a:t>
            </a:r>
            <a:br>
              <a:rPr lang="en-US" altLang="en-US" sz="2600" dirty="0">
                <a:latin typeface="Calibri" panose="020F0502020204030204" pitchFamily="34" charset="0"/>
              </a:rPr>
            </a:br>
            <a:r>
              <a:rPr lang="en-US" altLang="en-US" sz="2600" b="1" dirty="0">
                <a:latin typeface="Calibri" panose="020F0502020204030204" pitchFamily="34" charset="0"/>
              </a:rPr>
              <a:t>James 1:2-4</a:t>
            </a:r>
          </a:p>
        </p:txBody>
      </p:sp>
      <p:sp>
        <p:nvSpPr>
          <p:cNvPr id="8" name="TextBox 7">
            <a:extLst>
              <a:ext uri="{FF2B5EF4-FFF2-40B4-BE49-F238E27FC236}">
                <a16:creationId xmlns:a16="http://schemas.microsoft.com/office/drawing/2014/main" id="{55907D34-8203-44B3-92CC-4744DF6411DB}"/>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nodeType="after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304"/>
                                        </p:tgtEl>
                                        <p:attrNameLst>
                                          <p:attrName>style.visibility</p:attrName>
                                        </p:attrNameLst>
                                      </p:cBhvr>
                                      <p:to>
                                        <p:strVal val="visible"/>
                                      </p:to>
                                    </p:set>
                                    <p:anim calcmode="lin" valueType="num">
                                      <p:cBhvr>
                                        <p:cTn id="14" dur="500" fill="hold"/>
                                        <p:tgtEl>
                                          <p:spTgt spid="12304"/>
                                        </p:tgtEl>
                                        <p:attrNameLst>
                                          <p:attrName>ppt_w</p:attrName>
                                        </p:attrNameLst>
                                      </p:cBhvr>
                                      <p:tavLst>
                                        <p:tav tm="0">
                                          <p:val>
                                            <p:fltVal val="0"/>
                                          </p:val>
                                        </p:tav>
                                        <p:tav tm="100000">
                                          <p:val>
                                            <p:strVal val="#ppt_w"/>
                                          </p:val>
                                        </p:tav>
                                      </p:tavLst>
                                    </p:anim>
                                    <p:anim calcmode="lin" valueType="num">
                                      <p:cBhvr>
                                        <p:cTn id="15" dur="500" fill="hold"/>
                                        <p:tgtEl>
                                          <p:spTgt spid="12304"/>
                                        </p:tgtEl>
                                        <p:attrNameLst>
                                          <p:attrName>ppt_h</p:attrName>
                                        </p:attrNameLst>
                                      </p:cBhvr>
                                      <p:tavLst>
                                        <p:tav tm="0">
                                          <p:val>
                                            <p:fltVal val="0"/>
                                          </p:val>
                                        </p:tav>
                                        <p:tav tm="100000">
                                          <p:val>
                                            <p:strVal val="#ppt_h"/>
                                          </p:val>
                                        </p:tav>
                                      </p:tavLst>
                                    </p:anim>
                                    <p:animEffect transition="in" filter="fade">
                                      <p:cBhvr>
                                        <p:cTn id="16" dur="500"/>
                                        <p:tgtEl>
                                          <p:spTgt spid="1230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305"/>
                                        </p:tgtEl>
                                        <p:attrNameLst>
                                          <p:attrName>style.visibility</p:attrName>
                                        </p:attrNameLst>
                                      </p:cBhvr>
                                      <p:to>
                                        <p:strVal val="visible"/>
                                      </p:to>
                                    </p:set>
                                    <p:anim calcmode="lin" valueType="num">
                                      <p:cBhvr>
                                        <p:cTn id="19" dur="500" fill="hold"/>
                                        <p:tgtEl>
                                          <p:spTgt spid="12305"/>
                                        </p:tgtEl>
                                        <p:attrNameLst>
                                          <p:attrName>ppt_w</p:attrName>
                                        </p:attrNameLst>
                                      </p:cBhvr>
                                      <p:tavLst>
                                        <p:tav tm="0">
                                          <p:val>
                                            <p:fltVal val="0"/>
                                          </p:val>
                                        </p:tav>
                                        <p:tav tm="100000">
                                          <p:val>
                                            <p:strVal val="#ppt_w"/>
                                          </p:val>
                                        </p:tav>
                                      </p:tavLst>
                                    </p:anim>
                                    <p:anim calcmode="lin" valueType="num">
                                      <p:cBhvr>
                                        <p:cTn id="20" dur="500" fill="hold"/>
                                        <p:tgtEl>
                                          <p:spTgt spid="12305"/>
                                        </p:tgtEl>
                                        <p:attrNameLst>
                                          <p:attrName>ppt_h</p:attrName>
                                        </p:attrNameLst>
                                      </p:cBhvr>
                                      <p:tavLst>
                                        <p:tav tm="0">
                                          <p:val>
                                            <p:fltVal val="0"/>
                                          </p:val>
                                        </p:tav>
                                        <p:tav tm="100000">
                                          <p:val>
                                            <p:strVal val="#ppt_h"/>
                                          </p:val>
                                        </p:tav>
                                      </p:tavLst>
                                    </p:anim>
                                    <p:animEffect transition="in" filter="fade">
                                      <p:cBhvr>
                                        <p:cTn id="21"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E7A471F-E2D9-4724-B3B0-4D2698BC1C6C}"/>
              </a:ext>
            </a:extLst>
          </p:cNvPr>
          <p:cNvSpPr>
            <a:spLocks noGrp="1" noChangeArrowheads="1"/>
          </p:cNvSpPr>
          <p:nvPr>
            <p:ph type="title"/>
          </p:nvPr>
        </p:nvSpPr>
        <p:spPr/>
        <p:txBody>
          <a:bodyPr/>
          <a:lstStyle/>
          <a:p>
            <a:pPr eaLnBrk="1" hangingPunct="1"/>
            <a:r>
              <a:rPr lang="en-US" altLang="en-US" sz="5400" b="1" dirty="0">
                <a:latin typeface="Calibri" panose="020F0502020204030204" pitchFamily="34" charset="0"/>
              </a:rPr>
              <a:t>Conclusion</a:t>
            </a:r>
          </a:p>
        </p:txBody>
      </p:sp>
      <p:sp>
        <p:nvSpPr>
          <p:cNvPr id="22531" name="Rectangle 3">
            <a:extLst>
              <a:ext uri="{FF2B5EF4-FFF2-40B4-BE49-F238E27FC236}">
                <a16:creationId xmlns:a16="http://schemas.microsoft.com/office/drawing/2014/main" id="{8010D98B-6B4E-4983-90C1-1C5D5FCC4019}"/>
              </a:ext>
            </a:extLst>
          </p:cNvPr>
          <p:cNvSpPr>
            <a:spLocks noGrp="1" noChangeArrowheads="1"/>
          </p:cNvSpPr>
          <p:nvPr>
            <p:ph type="body" idx="1"/>
          </p:nvPr>
        </p:nvSpPr>
        <p:spPr>
          <a:xfrm>
            <a:off x="1524000" y="1676400"/>
            <a:ext cx="9144000" cy="1600200"/>
          </a:xfrm>
        </p:spPr>
        <p:txBody>
          <a:bodyPr/>
          <a:lstStyle/>
          <a:p>
            <a:pPr algn="ctr" eaLnBrk="1" hangingPunct="1">
              <a:spcBef>
                <a:spcPts val="0"/>
              </a:spcBef>
              <a:buNone/>
              <a:defRPr/>
            </a:pPr>
            <a:r>
              <a:rPr lang="en-US" sz="4200" b="1" dirty="0">
                <a:solidFill>
                  <a:srgbClr val="FFFF00"/>
                </a:solidFill>
                <a:effectLst>
                  <a:outerShdw blurRad="38100" dist="38100" dir="2700000" algn="tl">
                    <a:srgbClr val="000000">
                      <a:alpha val="43137"/>
                    </a:srgbClr>
                  </a:outerShdw>
                </a:effectLst>
                <a:latin typeface="Calibri" panose="020F0502020204030204" pitchFamily="34" charset="0"/>
              </a:rPr>
              <a:t>Begin to live on the basis of</a:t>
            </a:r>
            <a:br>
              <a:rPr lang="en-US" sz="4200" b="1" dirty="0">
                <a:solidFill>
                  <a:srgbClr val="FFFF00"/>
                </a:solidFill>
                <a:effectLst>
                  <a:outerShdw blurRad="38100" dist="38100" dir="2700000" algn="tl">
                    <a:srgbClr val="000000">
                      <a:alpha val="43137"/>
                    </a:srgbClr>
                  </a:outerShdw>
                </a:effectLst>
                <a:latin typeface="Calibri" panose="020F0502020204030204" pitchFamily="34" charset="0"/>
              </a:rPr>
            </a:br>
            <a:r>
              <a:rPr lang="en-US" sz="4200" b="1" u="sng" dirty="0">
                <a:solidFill>
                  <a:srgbClr val="FFFF00"/>
                </a:solidFill>
                <a:effectLst>
                  <a:outerShdw blurRad="38100" dist="38100" dir="2700000" algn="tl">
                    <a:srgbClr val="000000">
                      <a:alpha val="43137"/>
                    </a:srgbClr>
                  </a:outerShdw>
                </a:effectLst>
                <a:latin typeface="Calibri" panose="020F0502020204030204" pitchFamily="34" charset="0"/>
              </a:rPr>
              <a:t>convictions</a:t>
            </a:r>
            <a:r>
              <a:rPr lang="en-US" sz="4200" b="1" dirty="0">
                <a:solidFill>
                  <a:srgbClr val="FFFF00"/>
                </a:solidFill>
                <a:effectLst>
                  <a:outerShdw blurRad="38100" dist="38100" dir="2700000" algn="tl">
                    <a:srgbClr val="000000">
                      <a:alpha val="43137"/>
                    </a:srgbClr>
                  </a:outerShdw>
                </a:effectLst>
                <a:latin typeface="Calibri" panose="020F0502020204030204" pitchFamily="34" charset="0"/>
              </a:rPr>
              <a:t> that are truly our own!</a:t>
            </a:r>
          </a:p>
        </p:txBody>
      </p:sp>
      <p:sp>
        <p:nvSpPr>
          <p:cNvPr id="22544" name="Rectangle 16">
            <a:extLst>
              <a:ext uri="{FF2B5EF4-FFF2-40B4-BE49-F238E27FC236}">
                <a16:creationId xmlns:a16="http://schemas.microsoft.com/office/drawing/2014/main" id="{9727430A-9BAA-4A8C-A7B0-3294F437D6A8}"/>
              </a:ext>
            </a:extLst>
          </p:cNvPr>
          <p:cNvSpPr>
            <a:spLocks noChangeArrowheads="1"/>
          </p:cNvSpPr>
          <p:nvPr/>
        </p:nvSpPr>
        <p:spPr bwMode="auto">
          <a:xfrm>
            <a:off x="1752600" y="3429000"/>
            <a:ext cx="4648200" cy="266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spcBef>
                <a:spcPts val="0"/>
              </a:spcBef>
            </a:pPr>
            <a:r>
              <a:rPr lang="en-US" altLang="en-US" sz="4000" b="1" dirty="0">
                <a:solidFill>
                  <a:srgbClr val="FFFF00"/>
                </a:solidFill>
                <a:latin typeface="Calibri" panose="020F0502020204030204" pitchFamily="34" charset="0"/>
              </a:rPr>
              <a:t>We can begin to</a:t>
            </a:r>
          </a:p>
          <a:p>
            <a:pPr algn="ctr" eaLnBrk="1" hangingPunct="1">
              <a:spcBef>
                <a:spcPts val="0"/>
              </a:spcBef>
            </a:pPr>
            <a:r>
              <a:rPr lang="en-US" altLang="en-US" sz="4000" b="1" dirty="0">
                <a:solidFill>
                  <a:schemeClr val="bg1"/>
                </a:solidFill>
                <a:latin typeface="Calibri" panose="020F0502020204030204" pitchFamily="34" charset="0"/>
              </a:rPr>
              <a:t>be</a:t>
            </a:r>
            <a:r>
              <a:rPr lang="en-US" altLang="en-US" sz="4000" b="1" dirty="0">
                <a:solidFill>
                  <a:srgbClr val="FFFF00"/>
                </a:solidFill>
                <a:latin typeface="Calibri" panose="020F0502020204030204" pitchFamily="34" charset="0"/>
              </a:rPr>
              <a:t> what we are</a:t>
            </a:r>
          </a:p>
          <a:p>
            <a:pPr algn="ctr" eaLnBrk="1" hangingPunct="1">
              <a:spcBef>
                <a:spcPts val="0"/>
              </a:spcBef>
            </a:pPr>
            <a:r>
              <a:rPr lang="en-US" altLang="en-US" sz="4000" b="1" dirty="0">
                <a:solidFill>
                  <a:srgbClr val="FFFF00"/>
                </a:solidFill>
                <a:latin typeface="Calibri" panose="020F0502020204030204" pitchFamily="34" charset="0"/>
              </a:rPr>
              <a:t>and </a:t>
            </a:r>
            <a:r>
              <a:rPr lang="en-US" altLang="en-US" sz="4000" b="1" dirty="0">
                <a:solidFill>
                  <a:schemeClr val="bg1"/>
                </a:solidFill>
                <a:latin typeface="Calibri" panose="020F0502020204030204" pitchFamily="34" charset="0"/>
              </a:rPr>
              <a:t>do</a:t>
            </a:r>
            <a:r>
              <a:rPr lang="en-US" altLang="en-US" sz="4000" b="1" dirty="0">
                <a:solidFill>
                  <a:srgbClr val="FFFF00"/>
                </a:solidFill>
                <a:latin typeface="Calibri" panose="020F0502020204030204" pitchFamily="34" charset="0"/>
              </a:rPr>
              <a:t> what we</a:t>
            </a:r>
          </a:p>
          <a:p>
            <a:pPr algn="ctr" eaLnBrk="1" hangingPunct="1">
              <a:spcBef>
                <a:spcPts val="0"/>
              </a:spcBef>
            </a:pPr>
            <a:r>
              <a:rPr lang="en-US" altLang="en-US" sz="4000" b="1" dirty="0">
                <a:solidFill>
                  <a:srgbClr val="FFFF00"/>
                </a:solidFill>
                <a:latin typeface="Calibri" panose="020F0502020204030204" pitchFamily="34" charset="0"/>
              </a:rPr>
              <a:t>do </a:t>
            </a:r>
            <a:r>
              <a:rPr lang="en-US" altLang="en-US" sz="4000" b="1" dirty="0">
                <a:solidFill>
                  <a:schemeClr val="bg1"/>
                </a:solidFill>
                <a:latin typeface="Calibri" panose="020F0502020204030204" pitchFamily="34" charset="0"/>
              </a:rPr>
              <a:t>intentionally</a:t>
            </a:r>
          </a:p>
        </p:txBody>
      </p:sp>
      <p:pic>
        <p:nvPicPr>
          <p:cNvPr id="3" name="Picture 2">
            <a:extLst>
              <a:ext uri="{FF2B5EF4-FFF2-40B4-BE49-F238E27FC236}">
                <a16:creationId xmlns:a16="http://schemas.microsoft.com/office/drawing/2014/main" id="{C1B3AB3D-39F0-4FDF-9AEC-CA05C11EB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971800"/>
            <a:ext cx="4876800" cy="3429000"/>
          </a:xfrm>
          <a:prstGeom prst="rect">
            <a:avLst/>
          </a:prstGeom>
        </p:spPr>
      </p:pic>
      <p:sp>
        <p:nvSpPr>
          <p:cNvPr id="8" name="TextBox 7">
            <a:extLst>
              <a:ext uri="{FF2B5EF4-FFF2-40B4-BE49-F238E27FC236}">
                <a16:creationId xmlns:a16="http://schemas.microsoft.com/office/drawing/2014/main" id="{E760C133-AEB0-40B9-87A0-2D3F928F9E69}"/>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p:cTn id="7" dur="500" fill="hold"/>
                                        <p:tgtEl>
                                          <p:spTgt spid="22544"/>
                                        </p:tgtEl>
                                        <p:attrNameLst>
                                          <p:attrName>ppt_w</p:attrName>
                                        </p:attrNameLst>
                                      </p:cBhvr>
                                      <p:tavLst>
                                        <p:tav tm="0">
                                          <p:val>
                                            <p:fltVal val="0"/>
                                          </p:val>
                                        </p:tav>
                                        <p:tav tm="100000">
                                          <p:val>
                                            <p:strVal val="#ppt_w"/>
                                          </p:val>
                                        </p:tav>
                                      </p:tavLst>
                                    </p:anim>
                                    <p:anim calcmode="lin" valueType="num">
                                      <p:cBhvr>
                                        <p:cTn id="8" dur="500" fill="hold"/>
                                        <p:tgtEl>
                                          <p:spTgt spid="22544"/>
                                        </p:tgtEl>
                                        <p:attrNameLst>
                                          <p:attrName>ppt_h</p:attrName>
                                        </p:attrNameLst>
                                      </p:cBhvr>
                                      <p:tavLst>
                                        <p:tav tm="0">
                                          <p:val>
                                            <p:fltVal val="0"/>
                                          </p:val>
                                        </p:tav>
                                        <p:tav tm="100000">
                                          <p:val>
                                            <p:strVal val="#ppt_h"/>
                                          </p:val>
                                        </p:tav>
                                      </p:tavLst>
                                    </p:anim>
                                    <p:animEffect transition="in" filter="fade">
                                      <p:cBhvr>
                                        <p:cTn id="9" dur="500"/>
                                        <p:tgtEl>
                                          <p:spTgt spid="2254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2CAA438-B86B-4FD5-97F5-A491882A6883}"/>
              </a:ext>
            </a:extLst>
          </p:cNvPr>
          <p:cNvSpPr>
            <a:spLocks noGrp="1" noChangeArrowheads="1"/>
          </p:cNvSpPr>
          <p:nvPr>
            <p:ph type="title"/>
          </p:nvPr>
        </p:nvSpPr>
        <p:spPr/>
        <p:txBody>
          <a:bodyPr/>
          <a:lstStyle/>
          <a:p>
            <a:pPr eaLnBrk="1" hangingPunct="1"/>
            <a:r>
              <a:rPr lang="en-US" altLang="en-US" sz="5400" b="1" dirty="0">
                <a:latin typeface="Calibri" panose="020F0502020204030204" pitchFamily="34" charset="0"/>
              </a:rPr>
              <a:t>Conclusion</a:t>
            </a:r>
          </a:p>
        </p:txBody>
      </p:sp>
      <p:sp>
        <p:nvSpPr>
          <p:cNvPr id="23555" name="Rectangle 3">
            <a:extLst>
              <a:ext uri="{FF2B5EF4-FFF2-40B4-BE49-F238E27FC236}">
                <a16:creationId xmlns:a16="http://schemas.microsoft.com/office/drawing/2014/main" id="{6BCA7D4D-A0B7-48BF-8BE4-908B4EE7C654}"/>
              </a:ext>
            </a:extLst>
          </p:cNvPr>
          <p:cNvSpPr>
            <a:spLocks noGrp="1" noChangeArrowheads="1"/>
          </p:cNvSpPr>
          <p:nvPr>
            <p:ph type="body" idx="1"/>
          </p:nvPr>
        </p:nvSpPr>
        <p:spPr>
          <a:xfrm>
            <a:off x="1524000" y="1600200"/>
            <a:ext cx="9144000" cy="1524000"/>
          </a:xfrm>
        </p:spPr>
        <p:txBody>
          <a:bodyPr/>
          <a:lstStyle/>
          <a:p>
            <a:pPr algn="ctr" eaLnBrk="1" hangingPunct="1">
              <a:spcBef>
                <a:spcPts val="0"/>
              </a:spcBef>
              <a:buNone/>
              <a:defRPr/>
            </a:pPr>
            <a:r>
              <a:rPr lang="en-US" sz="4200" b="1" dirty="0">
                <a:solidFill>
                  <a:srgbClr val="FFFF00"/>
                </a:solidFill>
                <a:effectLst>
                  <a:outerShdw blurRad="38100" dist="38100" dir="2700000" algn="tl">
                    <a:srgbClr val="000000">
                      <a:alpha val="43137"/>
                    </a:srgbClr>
                  </a:outerShdw>
                </a:effectLst>
                <a:latin typeface="Calibri" panose="020F0502020204030204" pitchFamily="34" charset="0"/>
              </a:rPr>
              <a:t>We can quit living </a:t>
            </a:r>
            <a:r>
              <a:rPr lang="en-US" sz="4200" b="1" dirty="0">
                <a:effectLst>
                  <a:outerShdw blurRad="38100" dist="38100" dir="2700000" algn="tl">
                    <a:srgbClr val="000000">
                      <a:alpha val="43137"/>
                    </a:srgbClr>
                  </a:outerShdw>
                </a:effectLst>
                <a:latin typeface="Calibri" panose="020F0502020204030204" pitchFamily="34" charset="0"/>
              </a:rPr>
              <a:t>“by accident”</a:t>
            </a:r>
            <a:r>
              <a:rPr lang="en-US" sz="4200" b="1" dirty="0">
                <a:solidFill>
                  <a:srgbClr val="FFFF00"/>
                </a:solidFill>
                <a:effectLst>
                  <a:outerShdw blurRad="38100" dist="38100" dir="2700000" algn="tl">
                    <a:srgbClr val="000000">
                      <a:alpha val="43137"/>
                    </a:srgbClr>
                  </a:outerShdw>
                </a:effectLst>
                <a:latin typeface="Calibri" panose="020F0502020204030204" pitchFamily="34" charset="0"/>
              </a:rPr>
              <a:t> and start living </a:t>
            </a:r>
            <a:r>
              <a:rPr lang="en-US" sz="4200" b="1" dirty="0">
                <a:effectLst>
                  <a:outerShdw blurRad="38100" dist="38100" dir="2700000" algn="tl">
                    <a:srgbClr val="000000">
                      <a:alpha val="43137"/>
                    </a:srgbClr>
                  </a:outerShdw>
                </a:effectLst>
                <a:latin typeface="Calibri" panose="020F0502020204030204" pitchFamily="34" charset="0"/>
              </a:rPr>
              <a:t>“on purpose”</a:t>
            </a:r>
          </a:p>
        </p:txBody>
      </p:sp>
      <p:sp>
        <p:nvSpPr>
          <p:cNvPr id="23558" name="Rectangle 6">
            <a:extLst>
              <a:ext uri="{FF2B5EF4-FFF2-40B4-BE49-F238E27FC236}">
                <a16:creationId xmlns:a16="http://schemas.microsoft.com/office/drawing/2014/main" id="{66816A6F-3F2F-4005-AC49-0ACB31690066}"/>
              </a:ext>
            </a:extLst>
          </p:cNvPr>
          <p:cNvSpPr>
            <a:spLocks noChangeArrowheads="1"/>
          </p:cNvSpPr>
          <p:nvPr/>
        </p:nvSpPr>
        <p:spPr bwMode="auto">
          <a:xfrm>
            <a:off x="304800" y="3124200"/>
            <a:ext cx="5029200" cy="3200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23559" name="Rectangle 7">
            <a:extLst>
              <a:ext uri="{FF2B5EF4-FFF2-40B4-BE49-F238E27FC236}">
                <a16:creationId xmlns:a16="http://schemas.microsoft.com/office/drawing/2014/main" id="{1E85B16A-D5F6-4BA1-BA1B-EFE7613BF1A3}"/>
              </a:ext>
            </a:extLst>
          </p:cNvPr>
          <p:cNvSpPr>
            <a:spLocks noChangeArrowheads="1"/>
          </p:cNvSpPr>
          <p:nvPr/>
        </p:nvSpPr>
        <p:spPr bwMode="auto">
          <a:xfrm>
            <a:off x="5486400" y="3124200"/>
            <a:ext cx="6400800" cy="320040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23560" name="Text Box 8">
            <a:extLst>
              <a:ext uri="{FF2B5EF4-FFF2-40B4-BE49-F238E27FC236}">
                <a16:creationId xmlns:a16="http://schemas.microsoft.com/office/drawing/2014/main" id="{1BB8D38D-E348-45E9-ACE4-0AAC86AA76C0}"/>
              </a:ext>
            </a:extLst>
          </p:cNvPr>
          <p:cNvSpPr txBox="1">
            <a:spLocks noChangeArrowheads="1"/>
          </p:cNvSpPr>
          <p:nvPr/>
        </p:nvSpPr>
        <p:spPr bwMode="auto">
          <a:xfrm>
            <a:off x="381000" y="3418344"/>
            <a:ext cx="487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800" dirty="0">
                <a:latin typeface="Calibri" panose="020F0502020204030204" pitchFamily="34" charset="0"/>
              </a:rPr>
              <a:t>“Therefore </a:t>
            </a:r>
            <a:r>
              <a:rPr lang="en-US" altLang="en-US" sz="2800" b="1" dirty="0">
                <a:solidFill>
                  <a:srgbClr val="A50021"/>
                </a:solidFill>
                <a:latin typeface="Calibri" panose="020F0502020204030204" pitchFamily="34" charset="0"/>
              </a:rPr>
              <a:t>gird up the loins of your mind</a:t>
            </a:r>
            <a:r>
              <a:rPr lang="en-US" altLang="en-US" sz="2800" dirty="0">
                <a:latin typeface="Calibri" panose="020F0502020204030204" pitchFamily="34" charset="0"/>
              </a:rPr>
              <a:t>, be sober, and rest your hope fully upon the grace that is to be brought to you at the revelation of Jesus Christ”</a:t>
            </a:r>
          </a:p>
          <a:p>
            <a:pPr algn="ctr" eaLnBrk="1" hangingPunct="1"/>
            <a:r>
              <a:rPr lang="en-US" altLang="en-US" sz="2800" b="1" dirty="0">
                <a:latin typeface="Calibri" panose="020F0502020204030204" pitchFamily="34" charset="0"/>
              </a:rPr>
              <a:t>1 Peter 1:13</a:t>
            </a:r>
          </a:p>
        </p:txBody>
      </p:sp>
      <p:sp>
        <p:nvSpPr>
          <p:cNvPr id="23561" name="Text Box 9">
            <a:extLst>
              <a:ext uri="{FF2B5EF4-FFF2-40B4-BE49-F238E27FC236}">
                <a16:creationId xmlns:a16="http://schemas.microsoft.com/office/drawing/2014/main" id="{58346D55-09A9-41C1-8CD4-642E5A9E12E9}"/>
              </a:ext>
            </a:extLst>
          </p:cNvPr>
          <p:cNvSpPr txBox="1">
            <a:spLocks noChangeArrowheads="1"/>
          </p:cNvSpPr>
          <p:nvPr/>
        </p:nvSpPr>
        <p:spPr bwMode="auto">
          <a:xfrm>
            <a:off x="5562600" y="3279100"/>
            <a:ext cx="6248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600" dirty="0">
                <a:latin typeface="Calibri" panose="020F0502020204030204" pitchFamily="34" charset="0"/>
              </a:rPr>
              <a:t>“Be sober, be vigilant; because your adversary the devil walks about like</a:t>
            </a:r>
            <a:br>
              <a:rPr lang="en-US" altLang="en-US" sz="2600" dirty="0">
                <a:latin typeface="Calibri" panose="020F0502020204030204" pitchFamily="34" charset="0"/>
              </a:rPr>
            </a:br>
            <a:r>
              <a:rPr lang="en-US" altLang="en-US" sz="2600" dirty="0">
                <a:latin typeface="Calibri" panose="020F0502020204030204" pitchFamily="34" charset="0"/>
              </a:rPr>
              <a:t>a roaring lion, seeking whom he may devour. Resist him, </a:t>
            </a:r>
            <a:r>
              <a:rPr lang="en-US" altLang="en-US" sz="2600" b="1" dirty="0">
                <a:solidFill>
                  <a:srgbClr val="A50021"/>
                </a:solidFill>
                <a:latin typeface="Calibri" panose="020F0502020204030204" pitchFamily="34" charset="0"/>
              </a:rPr>
              <a:t>steadfast in the faith</a:t>
            </a:r>
            <a:r>
              <a:rPr lang="en-US" altLang="en-US" sz="2600" dirty="0">
                <a:latin typeface="Calibri" panose="020F0502020204030204" pitchFamily="34" charset="0"/>
              </a:rPr>
              <a:t>, knowing that the same sufferings are experienced by your brotherhood in the world.”</a:t>
            </a:r>
          </a:p>
          <a:p>
            <a:pPr algn="ctr" eaLnBrk="1" hangingPunct="1"/>
            <a:r>
              <a:rPr lang="en-US" altLang="en-US" sz="2600" b="1" dirty="0">
                <a:latin typeface="Calibri" panose="020F0502020204030204" pitchFamily="34" charset="0"/>
              </a:rPr>
              <a:t>1 Peter 5:8-9</a:t>
            </a:r>
          </a:p>
        </p:txBody>
      </p:sp>
      <p:sp>
        <p:nvSpPr>
          <p:cNvPr id="10" name="TextBox 9">
            <a:extLst>
              <a:ext uri="{FF2B5EF4-FFF2-40B4-BE49-F238E27FC236}">
                <a16:creationId xmlns:a16="http://schemas.microsoft.com/office/drawing/2014/main" id="{A4ADE187-AD9D-4799-AC62-C8B91C185DE8}"/>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Effect transition="in" filter="fade">
                                      <p:cBhvr>
                                        <p:cTn id="9" dur="500"/>
                                        <p:tgtEl>
                                          <p:spTgt spid="2355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560"/>
                                        </p:tgtEl>
                                        <p:attrNameLst>
                                          <p:attrName>style.visibility</p:attrName>
                                        </p:attrNameLst>
                                      </p:cBhvr>
                                      <p:to>
                                        <p:strVal val="visible"/>
                                      </p:to>
                                    </p:set>
                                    <p:anim calcmode="lin" valueType="num">
                                      <p:cBhvr>
                                        <p:cTn id="12" dur="500" fill="hold"/>
                                        <p:tgtEl>
                                          <p:spTgt spid="23560"/>
                                        </p:tgtEl>
                                        <p:attrNameLst>
                                          <p:attrName>ppt_w</p:attrName>
                                        </p:attrNameLst>
                                      </p:cBhvr>
                                      <p:tavLst>
                                        <p:tav tm="0">
                                          <p:val>
                                            <p:fltVal val="0"/>
                                          </p:val>
                                        </p:tav>
                                        <p:tav tm="100000">
                                          <p:val>
                                            <p:strVal val="#ppt_w"/>
                                          </p:val>
                                        </p:tav>
                                      </p:tavLst>
                                    </p:anim>
                                    <p:anim calcmode="lin" valueType="num">
                                      <p:cBhvr>
                                        <p:cTn id="13" dur="500" fill="hold"/>
                                        <p:tgtEl>
                                          <p:spTgt spid="23560"/>
                                        </p:tgtEl>
                                        <p:attrNameLst>
                                          <p:attrName>ppt_h</p:attrName>
                                        </p:attrNameLst>
                                      </p:cBhvr>
                                      <p:tavLst>
                                        <p:tav tm="0">
                                          <p:val>
                                            <p:fltVal val="0"/>
                                          </p:val>
                                        </p:tav>
                                        <p:tav tm="100000">
                                          <p:val>
                                            <p:strVal val="#ppt_h"/>
                                          </p:val>
                                        </p:tav>
                                      </p:tavLst>
                                    </p:anim>
                                    <p:animEffect transition="in" filter="fade">
                                      <p:cBhvr>
                                        <p:cTn id="14" dur="500"/>
                                        <p:tgtEl>
                                          <p:spTgt spid="235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p:cTn id="19" dur="500" fill="hold"/>
                                        <p:tgtEl>
                                          <p:spTgt spid="23559"/>
                                        </p:tgtEl>
                                        <p:attrNameLst>
                                          <p:attrName>ppt_w</p:attrName>
                                        </p:attrNameLst>
                                      </p:cBhvr>
                                      <p:tavLst>
                                        <p:tav tm="0">
                                          <p:val>
                                            <p:fltVal val="0"/>
                                          </p:val>
                                        </p:tav>
                                        <p:tav tm="100000">
                                          <p:val>
                                            <p:strVal val="#ppt_w"/>
                                          </p:val>
                                        </p:tav>
                                      </p:tavLst>
                                    </p:anim>
                                    <p:anim calcmode="lin" valueType="num">
                                      <p:cBhvr>
                                        <p:cTn id="20" dur="500" fill="hold"/>
                                        <p:tgtEl>
                                          <p:spTgt spid="23559"/>
                                        </p:tgtEl>
                                        <p:attrNameLst>
                                          <p:attrName>ppt_h</p:attrName>
                                        </p:attrNameLst>
                                      </p:cBhvr>
                                      <p:tavLst>
                                        <p:tav tm="0">
                                          <p:val>
                                            <p:fltVal val="0"/>
                                          </p:val>
                                        </p:tav>
                                        <p:tav tm="100000">
                                          <p:val>
                                            <p:strVal val="#ppt_h"/>
                                          </p:val>
                                        </p:tav>
                                      </p:tavLst>
                                    </p:anim>
                                    <p:animEffect transition="in" filter="fade">
                                      <p:cBhvr>
                                        <p:cTn id="21" dur="500"/>
                                        <p:tgtEl>
                                          <p:spTgt spid="2355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3561"/>
                                        </p:tgtEl>
                                        <p:attrNameLst>
                                          <p:attrName>style.visibility</p:attrName>
                                        </p:attrNameLst>
                                      </p:cBhvr>
                                      <p:to>
                                        <p:strVal val="visible"/>
                                      </p:to>
                                    </p:set>
                                    <p:anim calcmode="lin" valueType="num">
                                      <p:cBhvr>
                                        <p:cTn id="24" dur="500" fill="hold"/>
                                        <p:tgtEl>
                                          <p:spTgt spid="23561"/>
                                        </p:tgtEl>
                                        <p:attrNameLst>
                                          <p:attrName>ppt_w</p:attrName>
                                        </p:attrNameLst>
                                      </p:cBhvr>
                                      <p:tavLst>
                                        <p:tav tm="0">
                                          <p:val>
                                            <p:fltVal val="0"/>
                                          </p:val>
                                        </p:tav>
                                        <p:tav tm="100000">
                                          <p:val>
                                            <p:strVal val="#ppt_w"/>
                                          </p:val>
                                        </p:tav>
                                      </p:tavLst>
                                    </p:anim>
                                    <p:anim calcmode="lin" valueType="num">
                                      <p:cBhvr>
                                        <p:cTn id="25" dur="500" fill="hold"/>
                                        <p:tgtEl>
                                          <p:spTgt spid="23561"/>
                                        </p:tgtEl>
                                        <p:attrNameLst>
                                          <p:attrName>ppt_h</p:attrName>
                                        </p:attrNameLst>
                                      </p:cBhvr>
                                      <p:tavLst>
                                        <p:tav tm="0">
                                          <p:val>
                                            <p:fltVal val="0"/>
                                          </p:val>
                                        </p:tav>
                                        <p:tav tm="100000">
                                          <p:val>
                                            <p:strVal val="#ppt_h"/>
                                          </p:val>
                                        </p:tav>
                                      </p:tavLst>
                                    </p:anim>
                                    <p:animEffect transition="in" filter="fade">
                                      <p:cBhvr>
                                        <p:cTn id="26"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p:bldP spid="2356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420042"/>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766A047-0862-4EE7-B500-1EE709E931C0}"/>
              </a:ext>
            </a:extLst>
          </p:cNvPr>
          <p:cNvSpPr>
            <a:spLocks noGrp="1" noChangeArrowheads="1"/>
          </p:cNvSpPr>
          <p:nvPr>
            <p:ph type="title"/>
          </p:nvPr>
        </p:nvSpPr>
        <p:spPr>
          <a:xfrm>
            <a:off x="1981200" y="228600"/>
            <a:ext cx="8229600" cy="533400"/>
          </a:xfrm>
        </p:spPr>
        <p:txBody>
          <a:bodyPr/>
          <a:lstStyle/>
          <a:p>
            <a:pPr eaLnBrk="1" hangingPunct="1"/>
            <a:r>
              <a:rPr lang="en-US" altLang="en-US" sz="3600" b="1" dirty="0">
                <a:solidFill>
                  <a:srgbClr val="FFFF00"/>
                </a:solidFill>
                <a:latin typeface="Calibri" panose="020F0502020204030204" pitchFamily="34" charset="0"/>
              </a:rPr>
              <a:t>The Decline of the Roman Empire</a:t>
            </a:r>
          </a:p>
        </p:txBody>
      </p:sp>
      <p:sp>
        <p:nvSpPr>
          <p:cNvPr id="26627" name="Rectangle 3">
            <a:extLst>
              <a:ext uri="{FF2B5EF4-FFF2-40B4-BE49-F238E27FC236}">
                <a16:creationId xmlns:a16="http://schemas.microsoft.com/office/drawing/2014/main" id="{64192498-FDB9-4003-BBB6-E8A4287C19C5}"/>
              </a:ext>
            </a:extLst>
          </p:cNvPr>
          <p:cNvSpPr>
            <a:spLocks noGrp="1" noChangeArrowheads="1"/>
          </p:cNvSpPr>
          <p:nvPr>
            <p:ph type="body" idx="1"/>
          </p:nvPr>
        </p:nvSpPr>
        <p:spPr>
          <a:xfrm>
            <a:off x="381000" y="762000"/>
            <a:ext cx="11582400" cy="5638800"/>
          </a:xfrm>
        </p:spPr>
        <p:txBody>
          <a:bodyPr/>
          <a:lstStyle/>
          <a:p>
            <a:pPr eaLnBrk="1" hangingPunct="1"/>
            <a:r>
              <a:rPr lang="en-US" altLang="en-US" sz="3000" dirty="0">
                <a:latin typeface="Calibri" panose="020F0502020204030204" pitchFamily="34" charset="0"/>
              </a:rPr>
              <a:t>The rapid increase of divorce, the undermining of the dignity and sanctity of the home, which is the basis of human society</a:t>
            </a:r>
          </a:p>
          <a:p>
            <a:pPr eaLnBrk="1" hangingPunct="1"/>
            <a:r>
              <a:rPr lang="en-US" altLang="en-US" sz="3000" dirty="0">
                <a:latin typeface="Calibri" panose="020F0502020204030204" pitchFamily="34" charset="0"/>
              </a:rPr>
              <a:t>Higher and higher taxes and the spending of public monies for free bread and circuses for the populace</a:t>
            </a:r>
          </a:p>
          <a:p>
            <a:pPr eaLnBrk="1" hangingPunct="1"/>
            <a:r>
              <a:rPr lang="en-US" altLang="en-US" sz="3000" dirty="0">
                <a:latin typeface="Calibri" panose="020F0502020204030204" pitchFamily="34" charset="0"/>
              </a:rPr>
              <a:t>The mad craze for pleasure; sports becoming every year more exciting and more brutal</a:t>
            </a:r>
          </a:p>
          <a:p>
            <a:pPr eaLnBrk="1" hangingPunct="1"/>
            <a:r>
              <a:rPr lang="en-US" altLang="en-US" sz="3000" dirty="0">
                <a:latin typeface="Calibri" panose="020F0502020204030204" pitchFamily="34" charset="0"/>
              </a:rPr>
              <a:t>The building of gigantic armaments when the real enemy was within, the decadence of the people</a:t>
            </a:r>
          </a:p>
          <a:p>
            <a:pPr eaLnBrk="1" hangingPunct="1"/>
            <a:r>
              <a:rPr lang="en-US" altLang="en-US" sz="3000" dirty="0">
                <a:latin typeface="Calibri" panose="020F0502020204030204" pitchFamily="34" charset="0"/>
              </a:rPr>
              <a:t>The decay of religion – faith fading into mere form, losing touch with life and becoming impotent to warn and guide the people</a:t>
            </a:r>
          </a:p>
        </p:txBody>
      </p:sp>
      <p:sp>
        <p:nvSpPr>
          <p:cNvPr id="4100" name="Rectangle 4">
            <a:extLst>
              <a:ext uri="{FF2B5EF4-FFF2-40B4-BE49-F238E27FC236}">
                <a16:creationId xmlns:a16="http://schemas.microsoft.com/office/drawing/2014/main" id="{19FCA561-8FBC-40BD-AF80-B8AF875DE89F}"/>
              </a:ext>
            </a:extLst>
          </p:cNvPr>
          <p:cNvSpPr>
            <a:spLocks noChangeArrowheads="1"/>
          </p:cNvSpPr>
          <p:nvPr/>
        </p:nvSpPr>
        <p:spPr bwMode="auto">
          <a:xfrm>
            <a:off x="0" y="0"/>
            <a:ext cx="152400" cy="6858000"/>
          </a:xfrm>
          <a:prstGeom prst="rect">
            <a:avLst/>
          </a:prstGeom>
          <a:solidFill>
            <a:srgbClr val="B82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4101" name="Rectangle 5">
            <a:extLst>
              <a:ext uri="{FF2B5EF4-FFF2-40B4-BE49-F238E27FC236}">
                <a16:creationId xmlns:a16="http://schemas.microsoft.com/office/drawing/2014/main" id="{00E68F4A-F38B-4538-BA3A-4FF8107EB61A}"/>
              </a:ext>
            </a:extLst>
          </p:cNvPr>
          <p:cNvSpPr>
            <a:spLocks noChangeArrowheads="1"/>
          </p:cNvSpPr>
          <p:nvPr/>
        </p:nvSpPr>
        <p:spPr bwMode="auto">
          <a:xfrm>
            <a:off x="12039600" y="0"/>
            <a:ext cx="152400" cy="6858000"/>
          </a:xfrm>
          <a:prstGeom prst="rect">
            <a:avLst/>
          </a:prstGeom>
          <a:solidFill>
            <a:srgbClr val="B82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4102" name="Rectangle 6">
            <a:extLst>
              <a:ext uri="{FF2B5EF4-FFF2-40B4-BE49-F238E27FC236}">
                <a16:creationId xmlns:a16="http://schemas.microsoft.com/office/drawing/2014/main" id="{4CF7176A-8015-47AB-B4A6-E42ED6B6255D}"/>
              </a:ext>
            </a:extLst>
          </p:cNvPr>
          <p:cNvSpPr>
            <a:spLocks noChangeArrowheads="1"/>
          </p:cNvSpPr>
          <p:nvPr/>
        </p:nvSpPr>
        <p:spPr bwMode="auto">
          <a:xfrm>
            <a:off x="0" y="0"/>
            <a:ext cx="12192000" cy="164612"/>
          </a:xfrm>
          <a:prstGeom prst="rect">
            <a:avLst/>
          </a:prstGeom>
          <a:solidFill>
            <a:srgbClr val="B82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4103" name="Rectangle 7">
            <a:extLst>
              <a:ext uri="{FF2B5EF4-FFF2-40B4-BE49-F238E27FC236}">
                <a16:creationId xmlns:a16="http://schemas.microsoft.com/office/drawing/2014/main" id="{BE9ACFC7-2C34-4718-BD2E-C99B95B8B808}"/>
              </a:ext>
            </a:extLst>
          </p:cNvPr>
          <p:cNvSpPr>
            <a:spLocks noChangeArrowheads="1"/>
          </p:cNvSpPr>
          <p:nvPr/>
        </p:nvSpPr>
        <p:spPr bwMode="auto">
          <a:xfrm>
            <a:off x="76200" y="6388588"/>
            <a:ext cx="12115800" cy="164612"/>
          </a:xfrm>
          <a:prstGeom prst="rect">
            <a:avLst/>
          </a:prstGeom>
          <a:solidFill>
            <a:srgbClr val="B82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r>
              <a:rPr lang="en-US" altLang="en-US" dirty="0"/>
              <a:t> </a:t>
            </a:r>
          </a:p>
        </p:txBody>
      </p:sp>
      <p:sp>
        <p:nvSpPr>
          <p:cNvPr id="10" name="Text Box 8">
            <a:extLst>
              <a:ext uri="{FF2B5EF4-FFF2-40B4-BE49-F238E27FC236}">
                <a16:creationId xmlns:a16="http://schemas.microsoft.com/office/drawing/2014/main" id="{C25D9540-9425-40DC-ACDF-D06E98E8A8B3}"/>
              </a:ext>
            </a:extLst>
          </p:cNvPr>
          <p:cNvSpPr txBox="1">
            <a:spLocks noChangeArrowheads="1"/>
          </p:cNvSpPr>
          <p:nvPr/>
        </p:nvSpPr>
        <p:spPr bwMode="auto">
          <a:xfrm>
            <a:off x="9982200" y="58674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spcBef>
                <a:spcPct val="50000"/>
              </a:spcBef>
            </a:pPr>
            <a:r>
              <a:rPr lang="en-US" altLang="en-US" sz="2400" b="1" dirty="0">
                <a:solidFill>
                  <a:srgbClr val="EAC1FF"/>
                </a:solidFill>
                <a:latin typeface="Calibri" panose="020F0502020204030204" pitchFamily="34" charset="0"/>
              </a:rPr>
              <a:t>Edward Gibbon</a:t>
            </a:r>
          </a:p>
        </p:txBody>
      </p:sp>
      <p:sp>
        <p:nvSpPr>
          <p:cNvPr id="12" name="TextBox 11">
            <a:extLst>
              <a:ext uri="{FF2B5EF4-FFF2-40B4-BE49-F238E27FC236}">
                <a16:creationId xmlns:a16="http://schemas.microsoft.com/office/drawing/2014/main" id="{0F4C166B-550E-47C3-A9BA-F83D403CB923}"/>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p:cTn id="1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627">
                                            <p:txEl>
                                              <p:pRg st="1" end="1"/>
                                            </p:txEl>
                                          </p:spTgt>
                                        </p:tgtEl>
                                        <p:attrNameLst>
                                          <p:attrName>ppt_h</p:attrName>
                                        </p:attrNameLst>
                                      </p:cBhvr>
                                      <p:tavLst>
                                        <p:tav tm="0">
                                          <p:val>
                                            <p:fltVal val="0"/>
                                          </p:val>
                                        </p:tav>
                                        <p:tav tm="100000">
                                          <p:val>
                                            <p:strVal val="#ppt_h"/>
                                          </p:val>
                                        </p:tav>
                                      </p:tavLst>
                                    </p:anim>
                                  </p:childTnLst>
                                </p:cTn>
                              </p:par>
                              <p:par>
                                <p:cTn id="15" presetID="3" presetClass="emph" presetSubtype="2" fill="hold" nodeType="withEffect">
                                  <p:stCondLst>
                                    <p:cond delay="0"/>
                                  </p:stCondLst>
                                  <p:childTnLst>
                                    <p:animClr clrSpc="rgb" dir="cw">
                                      <p:cBhvr override="childStyle">
                                        <p:cTn id="16" dur="2000" fill="hold"/>
                                        <p:tgtEl>
                                          <p:spTgt spid="26627">
                                            <p:txEl>
                                              <p:pRg st="0" end="0"/>
                                            </p:txEl>
                                          </p:spTgt>
                                        </p:tgtEl>
                                        <p:attrNameLst>
                                          <p:attrName>style.color</p:attrName>
                                        </p:attrNameLst>
                                      </p:cBhvr>
                                      <p:to>
                                        <a:srgbClr val="808080"/>
                                      </p:to>
                                    </p:animClr>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 calcmode="lin" valueType="num">
                                      <p:cBhvr>
                                        <p:cTn id="2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2" end="2"/>
                                            </p:txEl>
                                          </p:spTgt>
                                        </p:tgtEl>
                                        <p:attrNameLst>
                                          <p:attrName>ppt_h</p:attrName>
                                        </p:attrNameLst>
                                      </p:cBhvr>
                                      <p:tavLst>
                                        <p:tav tm="0">
                                          <p:val>
                                            <p:fltVal val="0"/>
                                          </p:val>
                                        </p:tav>
                                        <p:tav tm="100000">
                                          <p:val>
                                            <p:strVal val="#ppt_h"/>
                                          </p:val>
                                        </p:tav>
                                      </p:tavLst>
                                    </p:anim>
                                  </p:childTnLst>
                                </p:cTn>
                              </p:par>
                              <p:par>
                                <p:cTn id="23" presetID="3" presetClass="emph" presetSubtype="2" fill="hold" nodeType="withEffect">
                                  <p:stCondLst>
                                    <p:cond delay="0"/>
                                  </p:stCondLst>
                                  <p:childTnLst>
                                    <p:animClr clrSpc="rgb" dir="cw">
                                      <p:cBhvr override="childStyle">
                                        <p:cTn id="24" dur="2000" fill="hold"/>
                                        <p:tgtEl>
                                          <p:spTgt spid="26627">
                                            <p:txEl>
                                              <p:pRg st="1" end="1"/>
                                            </p:txEl>
                                          </p:spTgt>
                                        </p:tgtEl>
                                        <p:attrNameLst>
                                          <p:attrName>style.color</p:attrName>
                                        </p:attrNameLst>
                                      </p:cBhvr>
                                      <p:to>
                                        <a:srgbClr val="808080"/>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 calcmode="lin" valueType="num">
                                      <p:cBhvr>
                                        <p:cTn id="2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6627">
                                            <p:txEl>
                                              <p:pRg st="3" end="3"/>
                                            </p:txEl>
                                          </p:spTgt>
                                        </p:tgtEl>
                                        <p:attrNameLst>
                                          <p:attrName>ppt_h</p:attrName>
                                        </p:attrNameLst>
                                      </p:cBhvr>
                                      <p:tavLst>
                                        <p:tav tm="0">
                                          <p:val>
                                            <p:fltVal val="0"/>
                                          </p:val>
                                        </p:tav>
                                        <p:tav tm="100000">
                                          <p:val>
                                            <p:strVal val="#ppt_h"/>
                                          </p:val>
                                        </p:tav>
                                      </p:tavLst>
                                    </p:anim>
                                  </p:childTnLst>
                                </p:cTn>
                              </p:par>
                              <p:par>
                                <p:cTn id="31" presetID="3" presetClass="emph" presetSubtype="2" fill="hold" nodeType="withEffect">
                                  <p:stCondLst>
                                    <p:cond delay="0"/>
                                  </p:stCondLst>
                                  <p:childTnLst>
                                    <p:animClr clrSpc="rgb" dir="cw">
                                      <p:cBhvr override="childStyle">
                                        <p:cTn id="32" dur="2000" fill="hold"/>
                                        <p:tgtEl>
                                          <p:spTgt spid="26627">
                                            <p:txEl>
                                              <p:pRg st="2" end="2"/>
                                            </p:txEl>
                                          </p:spTgt>
                                        </p:tgtEl>
                                        <p:attrNameLst>
                                          <p:attrName>style.color</p:attrName>
                                        </p:attrNameLst>
                                      </p:cBhvr>
                                      <p:to>
                                        <a:srgbClr val="808080"/>
                                      </p:to>
                                    </p:animClr>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p:cTn id="3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6627">
                                            <p:txEl>
                                              <p:pRg st="4" end="4"/>
                                            </p:txEl>
                                          </p:spTgt>
                                        </p:tgtEl>
                                        <p:attrNameLst>
                                          <p:attrName>ppt_h</p:attrName>
                                        </p:attrNameLst>
                                      </p:cBhvr>
                                      <p:tavLst>
                                        <p:tav tm="0">
                                          <p:val>
                                            <p:fltVal val="0"/>
                                          </p:val>
                                        </p:tav>
                                        <p:tav tm="100000">
                                          <p:val>
                                            <p:strVal val="#ppt_h"/>
                                          </p:val>
                                        </p:tav>
                                      </p:tavLst>
                                    </p:anim>
                                  </p:childTnLst>
                                </p:cTn>
                              </p:par>
                              <p:par>
                                <p:cTn id="39" presetID="3" presetClass="emph" presetSubtype="2" fill="hold" nodeType="withEffect">
                                  <p:stCondLst>
                                    <p:cond delay="0"/>
                                  </p:stCondLst>
                                  <p:childTnLst>
                                    <p:animClr clrSpc="rgb" dir="cw">
                                      <p:cBhvr override="childStyle">
                                        <p:cTn id="40" dur="2000" fill="hold"/>
                                        <p:tgtEl>
                                          <p:spTgt spid="26627">
                                            <p:txEl>
                                              <p:pRg st="3" end="3"/>
                                            </p:txEl>
                                          </p:spTgt>
                                        </p:tgtEl>
                                        <p:attrNameLst>
                                          <p:attrName>style.color</p:attrName>
                                        </p:attrNameLst>
                                      </p:cBhvr>
                                      <p:to>
                                        <a:srgbClr val="80808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0D33614-A931-47BC-B021-009E9C00C653}"/>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“Going With the Flow”</a:t>
            </a:r>
          </a:p>
        </p:txBody>
      </p:sp>
      <p:sp>
        <p:nvSpPr>
          <p:cNvPr id="4099" name="Rectangle 3">
            <a:extLst>
              <a:ext uri="{FF2B5EF4-FFF2-40B4-BE49-F238E27FC236}">
                <a16:creationId xmlns:a16="http://schemas.microsoft.com/office/drawing/2014/main" id="{D2DEE642-0934-4441-B90F-067FDEBF3295}"/>
              </a:ext>
            </a:extLst>
          </p:cNvPr>
          <p:cNvSpPr>
            <a:spLocks noGrp="1" noChangeArrowheads="1"/>
          </p:cNvSpPr>
          <p:nvPr>
            <p:ph type="body" idx="1"/>
          </p:nvPr>
        </p:nvSpPr>
        <p:spPr>
          <a:xfrm>
            <a:off x="228600" y="1524000"/>
            <a:ext cx="11734800" cy="27432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Having a right relationship with God</a:t>
            </a:r>
          </a:p>
          <a:p>
            <a:pPr lvl="1" eaLnBrk="1" hangingPunct="1">
              <a:defRPr/>
            </a:pPr>
            <a:r>
              <a:rPr lang="en-US" sz="3200" dirty="0">
                <a:effectLst>
                  <a:outerShdw blurRad="38100" dist="38100" dir="2700000" algn="tl">
                    <a:srgbClr val="000000">
                      <a:alpha val="43137"/>
                    </a:srgbClr>
                  </a:outerShdw>
                </a:effectLst>
                <a:latin typeface="Calibri" panose="020F0502020204030204" pitchFamily="34" charset="0"/>
              </a:rPr>
              <a:t>It is more than “doing what comes naturally”</a:t>
            </a:r>
          </a:p>
          <a:p>
            <a:pPr lvl="1" eaLnBrk="1" hangingPunct="1">
              <a:defRPr/>
            </a:pPr>
            <a:r>
              <a:rPr lang="en-US" sz="3200" dirty="0">
                <a:effectLst>
                  <a:outerShdw blurRad="38100" dist="38100" dir="2700000" algn="tl">
                    <a:srgbClr val="000000">
                      <a:alpha val="43137"/>
                    </a:srgbClr>
                  </a:outerShdw>
                </a:effectLst>
                <a:latin typeface="Calibri" panose="020F0502020204030204" pitchFamily="34" charset="0"/>
              </a:rPr>
              <a:t>Must have your own “convictions”</a:t>
            </a:r>
          </a:p>
          <a:p>
            <a:pPr lvl="1" eaLnBrk="1" hangingPunct="1">
              <a:defRPr/>
            </a:pPr>
            <a:r>
              <a:rPr lang="en-US" sz="3200" dirty="0">
                <a:effectLst>
                  <a:outerShdw blurRad="38100" dist="38100" dir="2700000" algn="tl">
                    <a:srgbClr val="000000">
                      <a:alpha val="43137"/>
                    </a:srgbClr>
                  </a:outerShdw>
                </a:effectLst>
                <a:latin typeface="Calibri" panose="020F0502020204030204" pitchFamily="34" charset="0"/>
              </a:rPr>
              <a:t>Jesus wants to KNOW:</a:t>
            </a:r>
          </a:p>
        </p:txBody>
      </p:sp>
      <p:pic>
        <p:nvPicPr>
          <p:cNvPr id="4100" name="Picture 4">
            <a:extLst>
              <a:ext uri="{FF2B5EF4-FFF2-40B4-BE49-F238E27FC236}">
                <a16:creationId xmlns:a16="http://schemas.microsoft.com/office/drawing/2014/main" id="{AFA5B0A6-E88D-4916-A25E-DE4F70A9A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79864"/>
            <a:ext cx="3276600" cy="242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96D25165-2929-4C56-A974-6EF985E0E736}"/>
              </a:ext>
            </a:extLst>
          </p:cNvPr>
          <p:cNvSpPr txBox="1">
            <a:spLocks noChangeArrowheads="1"/>
          </p:cNvSpPr>
          <p:nvPr/>
        </p:nvSpPr>
        <p:spPr bwMode="auto">
          <a:xfrm>
            <a:off x="3048000" y="4391562"/>
            <a:ext cx="266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800" dirty="0">
                <a:latin typeface="Calibri" panose="020F0502020204030204" pitchFamily="34" charset="0"/>
              </a:rPr>
              <a:t>“But who do you say that I am?”</a:t>
            </a:r>
          </a:p>
          <a:p>
            <a:pPr algn="ctr" eaLnBrk="1" hangingPunct="1"/>
            <a:r>
              <a:rPr lang="en-US" altLang="en-US" sz="2400" b="1" dirty="0">
                <a:latin typeface="Calibri" panose="020F0502020204030204" pitchFamily="34" charset="0"/>
              </a:rPr>
              <a:t>Matthew 16:15</a:t>
            </a:r>
          </a:p>
        </p:txBody>
      </p:sp>
      <p:pic>
        <p:nvPicPr>
          <p:cNvPr id="4102" name="Picture 6">
            <a:extLst>
              <a:ext uri="{FF2B5EF4-FFF2-40B4-BE49-F238E27FC236}">
                <a16:creationId xmlns:a16="http://schemas.microsoft.com/office/drawing/2014/main" id="{7ECB36E2-4356-49CD-8410-DCA354C28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29000"/>
            <a:ext cx="3962400" cy="30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a:extLst>
              <a:ext uri="{FF2B5EF4-FFF2-40B4-BE49-F238E27FC236}">
                <a16:creationId xmlns:a16="http://schemas.microsoft.com/office/drawing/2014/main" id="{691DDC37-6817-421A-AB1B-E9023520FA95}"/>
              </a:ext>
            </a:extLst>
          </p:cNvPr>
          <p:cNvSpPr txBox="1">
            <a:spLocks noChangeArrowheads="1"/>
          </p:cNvSpPr>
          <p:nvPr/>
        </p:nvSpPr>
        <p:spPr bwMode="auto">
          <a:xfrm>
            <a:off x="6781800" y="3657601"/>
            <a:ext cx="32004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800" dirty="0">
                <a:latin typeface="Calibri" panose="020F0502020204030204" pitchFamily="34" charset="0"/>
              </a:rPr>
              <a:t>“If I have to die with You, I will not deny You!” And they all</a:t>
            </a:r>
            <a:br>
              <a:rPr lang="en-US" altLang="en-US" sz="2800" dirty="0">
                <a:latin typeface="Calibri" panose="020F0502020204030204" pitchFamily="34" charset="0"/>
              </a:rPr>
            </a:br>
            <a:r>
              <a:rPr lang="en-US" altLang="en-US" sz="2800" dirty="0">
                <a:latin typeface="Calibri" panose="020F0502020204030204" pitchFamily="34" charset="0"/>
              </a:rPr>
              <a:t>said likewise.</a:t>
            </a:r>
          </a:p>
          <a:p>
            <a:pPr algn="ctr" eaLnBrk="1" hangingPunct="1"/>
            <a:r>
              <a:rPr lang="en-US" altLang="en-US" sz="2400" b="1" dirty="0">
                <a:latin typeface="Calibri" panose="020F0502020204030204" pitchFamily="34" charset="0"/>
              </a:rPr>
              <a:t>Mark 14:31</a:t>
            </a:r>
          </a:p>
        </p:txBody>
      </p:sp>
      <p:sp>
        <p:nvSpPr>
          <p:cNvPr id="10" name="TextBox 9">
            <a:extLst>
              <a:ext uri="{FF2B5EF4-FFF2-40B4-BE49-F238E27FC236}">
                <a16:creationId xmlns:a16="http://schemas.microsoft.com/office/drawing/2014/main" id="{A3321AD3-A3FD-4211-9819-78C4F2239066}"/>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p:cTn id="7"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099">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xEl>
                                              <p:pRg st="3" end="3"/>
                                            </p:txEl>
                                          </p:spTgt>
                                        </p:tgtEl>
                                        <p:attrNameLst>
                                          <p:attrName>style.visibility</p:attrName>
                                        </p:attrNameLst>
                                      </p:cBhvr>
                                      <p:to>
                                        <p:strVal val="visible"/>
                                      </p:to>
                                    </p:set>
                                    <p:anim calcmode="lin" valueType="num">
                                      <p:cBhvr>
                                        <p:cTn id="14"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099">
                                            <p:txEl>
                                              <p:pRg st="3" end="3"/>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4100"/>
                                        </p:tgtEl>
                                        <p:attrNameLst>
                                          <p:attrName>style.visibility</p:attrName>
                                        </p:attrNameLst>
                                      </p:cBhvr>
                                      <p:to>
                                        <p:strVal val="visible"/>
                                      </p:to>
                                    </p:set>
                                    <p:anim calcmode="lin" valueType="num">
                                      <p:cBhvr>
                                        <p:cTn id="20" dur="500" fill="hold"/>
                                        <p:tgtEl>
                                          <p:spTgt spid="4100"/>
                                        </p:tgtEl>
                                        <p:attrNameLst>
                                          <p:attrName>ppt_w</p:attrName>
                                        </p:attrNameLst>
                                      </p:cBhvr>
                                      <p:tavLst>
                                        <p:tav tm="0">
                                          <p:val>
                                            <p:fltVal val="0"/>
                                          </p:val>
                                        </p:tav>
                                        <p:tav tm="100000">
                                          <p:val>
                                            <p:strVal val="#ppt_w"/>
                                          </p:val>
                                        </p:tav>
                                      </p:tavLst>
                                    </p:anim>
                                    <p:anim calcmode="lin" valueType="num">
                                      <p:cBhvr>
                                        <p:cTn id="21" dur="500" fill="hold"/>
                                        <p:tgtEl>
                                          <p:spTgt spid="4100"/>
                                        </p:tgtEl>
                                        <p:attrNameLst>
                                          <p:attrName>ppt_h</p:attrName>
                                        </p:attrNameLst>
                                      </p:cBhvr>
                                      <p:tavLst>
                                        <p:tav tm="0">
                                          <p:val>
                                            <p:fltVal val="0"/>
                                          </p:val>
                                        </p:tav>
                                        <p:tav tm="100000">
                                          <p:val>
                                            <p:strVal val="#ppt_h"/>
                                          </p:val>
                                        </p:tav>
                                      </p:tavLst>
                                    </p:anim>
                                    <p:animEffect transition="in" filter="fade">
                                      <p:cBhvr>
                                        <p:cTn id="22" dur="500"/>
                                        <p:tgtEl>
                                          <p:spTgt spid="410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p:cTn id="25" dur="500" fill="hold"/>
                                        <p:tgtEl>
                                          <p:spTgt spid="4101"/>
                                        </p:tgtEl>
                                        <p:attrNameLst>
                                          <p:attrName>ppt_w</p:attrName>
                                        </p:attrNameLst>
                                      </p:cBhvr>
                                      <p:tavLst>
                                        <p:tav tm="0">
                                          <p:val>
                                            <p:fltVal val="0"/>
                                          </p:val>
                                        </p:tav>
                                        <p:tav tm="100000">
                                          <p:val>
                                            <p:strVal val="#ppt_w"/>
                                          </p:val>
                                        </p:tav>
                                      </p:tavLst>
                                    </p:anim>
                                    <p:anim calcmode="lin" valueType="num">
                                      <p:cBhvr>
                                        <p:cTn id="26" dur="500" fill="hold"/>
                                        <p:tgtEl>
                                          <p:spTgt spid="4101"/>
                                        </p:tgtEl>
                                        <p:attrNameLst>
                                          <p:attrName>ppt_h</p:attrName>
                                        </p:attrNameLst>
                                      </p:cBhvr>
                                      <p:tavLst>
                                        <p:tav tm="0">
                                          <p:val>
                                            <p:fltVal val="0"/>
                                          </p:val>
                                        </p:tav>
                                        <p:tav tm="100000">
                                          <p:val>
                                            <p:strVal val="#ppt_h"/>
                                          </p:val>
                                        </p:tav>
                                      </p:tavLst>
                                    </p:anim>
                                    <p:animEffect transition="in" filter="fade">
                                      <p:cBhvr>
                                        <p:cTn id="27" dur="500"/>
                                        <p:tgtEl>
                                          <p:spTgt spid="41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4102"/>
                                        </p:tgtEl>
                                        <p:attrNameLst>
                                          <p:attrName>style.visibility</p:attrName>
                                        </p:attrNameLst>
                                      </p:cBhvr>
                                      <p:to>
                                        <p:strVal val="visible"/>
                                      </p:to>
                                    </p:set>
                                    <p:anim calcmode="lin" valueType="num">
                                      <p:cBhvr>
                                        <p:cTn id="32" dur="500" fill="hold"/>
                                        <p:tgtEl>
                                          <p:spTgt spid="4102"/>
                                        </p:tgtEl>
                                        <p:attrNameLst>
                                          <p:attrName>ppt_w</p:attrName>
                                        </p:attrNameLst>
                                      </p:cBhvr>
                                      <p:tavLst>
                                        <p:tav tm="0">
                                          <p:val>
                                            <p:fltVal val="0"/>
                                          </p:val>
                                        </p:tav>
                                        <p:tav tm="100000">
                                          <p:val>
                                            <p:strVal val="#ppt_w"/>
                                          </p:val>
                                        </p:tav>
                                      </p:tavLst>
                                    </p:anim>
                                    <p:anim calcmode="lin" valueType="num">
                                      <p:cBhvr>
                                        <p:cTn id="33" dur="500" fill="hold"/>
                                        <p:tgtEl>
                                          <p:spTgt spid="4102"/>
                                        </p:tgtEl>
                                        <p:attrNameLst>
                                          <p:attrName>ppt_h</p:attrName>
                                        </p:attrNameLst>
                                      </p:cBhvr>
                                      <p:tavLst>
                                        <p:tav tm="0">
                                          <p:val>
                                            <p:fltVal val="0"/>
                                          </p:val>
                                        </p:tav>
                                        <p:tav tm="100000">
                                          <p:val>
                                            <p:strVal val="#ppt_h"/>
                                          </p:val>
                                        </p:tav>
                                      </p:tavLst>
                                    </p:anim>
                                    <p:animEffect transition="in" filter="fade">
                                      <p:cBhvr>
                                        <p:cTn id="34" dur="500"/>
                                        <p:tgtEl>
                                          <p:spTgt spid="410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p:cTn id="37" dur="500" fill="hold"/>
                                        <p:tgtEl>
                                          <p:spTgt spid="4103"/>
                                        </p:tgtEl>
                                        <p:attrNameLst>
                                          <p:attrName>ppt_w</p:attrName>
                                        </p:attrNameLst>
                                      </p:cBhvr>
                                      <p:tavLst>
                                        <p:tav tm="0">
                                          <p:val>
                                            <p:fltVal val="0"/>
                                          </p:val>
                                        </p:tav>
                                        <p:tav tm="100000">
                                          <p:val>
                                            <p:strVal val="#ppt_w"/>
                                          </p:val>
                                        </p:tav>
                                      </p:tavLst>
                                    </p:anim>
                                    <p:anim calcmode="lin" valueType="num">
                                      <p:cBhvr>
                                        <p:cTn id="38" dur="500" fill="hold"/>
                                        <p:tgtEl>
                                          <p:spTgt spid="4103"/>
                                        </p:tgtEl>
                                        <p:attrNameLst>
                                          <p:attrName>ppt_h</p:attrName>
                                        </p:attrNameLst>
                                      </p:cBhvr>
                                      <p:tavLst>
                                        <p:tav tm="0">
                                          <p:val>
                                            <p:fltVal val="0"/>
                                          </p:val>
                                        </p:tav>
                                        <p:tav tm="100000">
                                          <p:val>
                                            <p:strVal val="#ppt_h"/>
                                          </p:val>
                                        </p:tav>
                                      </p:tavLst>
                                    </p:anim>
                                    <p:animEffect transition="in" filter="fade">
                                      <p:cBhvr>
                                        <p:cTn id="3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1A41479-64CC-4060-A27E-6B060C06A184}"/>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“Going With the Flow”</a:t>
            </a:r>
          </a:p>
        </p:txBody>
      </p:sp>
      <p:sp>
        <p:nvSpPr>
          <p:cNvPr id="16387" name="Rectangle 3">
            <a:extLst>
              <a:ext uri="{FF2B5EF4-FFF2-40B4-BE49-F238E27FC236}">
                <a16:creationId xmlns:a16="http://schemas.microsoft.com/office/drawing/2014/main" id="{4BA3F4D7-0ED7-4A41-B8D5-4A2F84399022}"/>
              </a:ext>
            </a:extLst>
          </p:cNvPr>
          <p:cNvSpPr>
            <a:spLocks noGrp="1" noChangeArrowheads="1"/>
          </p:cNvSpPr>
          <p:nvPr>
            <p:ph type="body" idx="1"/>
          </p:nvPr>
        </p:nvSpPr>
        <p:spPr>
          <a:xfrm>
            <a:off x="228600" y="1524000"/>
            <a:ext cx="11811000" cy="41148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Preachers sometimes have people ask what </a:t>
            </a:r>
            <a:r>
              <a:rPr lang="en-US" sz="3600" b="1" i="1" dirty="0">
                <a:solidFill>
                  <a:srgbClr val="FFFF00"/>
                </a:solidFill>
                <a:effectLst>
                  <a:outerShdw blurRad="38100" dist="38100" dir="2700000" algn="tl">
                    <a:srgbClr val="000000">
                      <a:alpha val="43137"/>
                    </a:srgbClr>
                  </a:outerShdw>
                </a:effectLst>
                <a:latin typeface="Calibri" panose="020F0502020204030204" pitchFamily="34" charset="0"/>
              </a:rPr>
              <a:t>“we”</a:t>
            </a: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 believe</a:t>
            </a:r>
          </a:p>
          <a:p>
            <a:pPr lvl="1" eaLnBrk="1" hangingPunct="1">
              <a:defRPr/>
            </a:pPr>
            <a:r>
              <a:rPr lang="en-US" sz="3200" dirty="0">
                <a:effectLst>
                  <a:outerShdw blurRad="38100" dist="38100" dir="2700000" algn="tl">
                    <a:srgbClr val="000000">
                      <a:alpha val="43137"/>
                    </a:srgbClr>
                  </a:outerShdw>
                </a:effectLst>
                <a:latin typeface="Calibri" panose="020F0502020204030204" pitchFamily="34" charset="0"/>
              </a:rPr>
              <a:t>Deferring </a:t>
            </a:r>
            <a:r>
              <a:rPr lang="en-US" sz="3200" i="1" dirty="0">
                <a:effectLst>
                  <a:outerShdw blurRad="38100" dist="38100" dir="2700000" algn="tl">
                    <a:srgbClr val="000000">
                      <a:alpha val="43137"/>
                    </a:srgbClr>
                  </a:outerShdw>
                </a:effectLst>
                <a:latin typeface="Calibri" panose="020F0502020204030204" pitchFamily="34" charset="0"/>
              </a:rPr>
              <a:t>to “my”</a:t>
            </a:r>
            <a:r>
              <a:rPr lang="en-US" sz="3200" dirty="0">
                <a:effectLst>
                  <a:outerShdw blurRad="38100" dist="38100" dir="2700000" algn="tl">
                    <a:srgbClr val="000000">
                      <a:alpha val="43137"/>
                    </a:srgbClr>
                  </a:outerShdw>
                </a:effectLst>
                <a:latin typeface="Calibri" panose="020F0502020204030204" pitchFamily="34" charset="0"/>
              </a:rPr>
              <a:t> convictions will not get a person to heaven</a:t>
            </a:r>
          </a:p>
          <a:p>
            <a:pPr lvl="1" eaLnBrk="1" hangingPunct="1">
              <a:defRPr/>
            </a:pPr>
            <a:endParaRPr lang="en-US" sz="3200" dirty="0">
              <a:effectLst>
                <a:outerShdw blurRad="38100" dist="38100" dir="2700000" algn="tl">
                  <a:srgbClr val="000000">
                    <a:alpha val="43137"/>
                  </a:srgbClr>
                </a:outerShdw>
              </a:effectLst>
            </a:endParaRPr>
          </a:p>
          <a:p>
            <a:pPr lvl="1" eaLnBrk="1" hangingPunct="1">
              <a:defRPr/>
            </a:pPr>
            <a:endParaRPr lang="en-US" sz="2800" dirty="0">
              <a:effectLst>
                <a:outerShdw blurRad="38100" dist="38100" dir="2700000" algn="tl">
                  <a:srgbClr val="000000">
                    <a:alpha val="43137"/>
                  </a:srgbClr>
                </a:outerShdw>
              </a:effectLst>
            </a:endParaRPr>
          </a:p>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Learn to be governed internally</a:t>
            </a:r>
          </a:p>
        </p:txBody>
      </p:sp>
      <p:sp>
        <p:nvSpPr>
          <p:cNvPr id="16392" name="AutoShape 8">
            <a:extLst>
              <a:ext uri="{FF2B5EF4-FFF2-40B4-BE49-F238E27FC236}">
                <a16:creationId xmlns:a16="http://schemas.microsoft.com/office/drawing/2014/main" id="{BBCA1750-7A24-4BF2-A0C0-B96972199FA2}"/>
              </a:ext>
            </a:extLst>
          </p:cNvPr>
          <p:cNvSpPr>
            <a:spLocks noChangeArrowheads="1"/>
          </p:cNvSpPr>
          <p:nvPr/>
        </p:nvSpPr>
        <p:spPr bwMode="auto">
          <a:xfrm>
            <a:off x="1676400" y="2743200"/>
            <a:ext cx="8839200" cy="1143000"/>
          </a:xfrm>
          <a:prstGeom prst="flowChartAlternateProcess">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16393" name="Text Box 9">
            <a:extLst>
              <a:ext uri="{FF2B5EF4-FFF2-40B4-BE49-F238E27FC236}">
                <a16:creationId xmlns:a16="http://schemas.microsoft.com/office/drawing/2014/main" id="{9DBE3015-380D-431D-B3B3-78F665E7E25C}"/>
              </a:ext>
            </a:extLst>
          </p:cNvPr>
          <p:cNvSpPr txBox="1">
            <a:spLocks noChangeArrowheads="1"/>
          </p:cNvSpPr>
          <p:nvPr/>
        </p:nvSpPr>
        <p:spPr bwMode="auto">
          <a:xfrm>
            <a:off x="1676400" y="2819400"/>
            <a:ext cx="883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3000" dirty="0">
                <a:solidFill>
                  <a:schemeClr val="bg1"/>
                </a:solidFill>
                <a:latin typeface="Calibri" panose="020F0502020204030204" pitchFamily="34" charset="0"/>
              </a:rPr>
              <a:t>We </a:t>
            </a:r>
            <a:r>
              <a:rPr lang="en-US" altLang="en-US" sz="3000" b="1" dirty="0">
                <a:solidFill>
                  <a:schemeClr val="bg1"/>
                </a:solidFill>
                <a:latin typeface="Calibri" panose="020F0502020204030204" pitchFamily="34" charset="0"/>
              </a:rPr>
              <a:t>MUST</a:t>
            </a:r>
            <a:r>
              <a:rPr lang="en-US" altLang="en-US" sz="3000" dirty="0">
                <a:solidFill>
                  <a:schemeClr val="bg1"/>
                </a:solidFill>
                <a:latin typeface="Calibri" panose="020F0502020204030204" pitchFamily="34" charset="0"/>
              </a:rPr>
              <a:t> believe the truth in our own hearts,</a:t>
            </a:r>
          </a:p>
          <a:p>
            <a:pPr algn="ctr" eaLnBrk="1" hangingPunct="1"/>
            <a:r>
              <a:rPr lang="en-US" altLang="en-US" sz="3000" dirty="0">
                <a:solidFill>
                  <a:schemeClr val="bg1"/>
                </a:solidFill>
                <a:latin typeface="Calibri" panose="020F0502020204030204" pitchFamily="34" charset="0"/>
              </a:rPr>
              <a:t>and do what is right ourselves</a:t>
            </a:r>
          </a:p>
        </p:txBody>
      </p:sp>
      <p:sp>
        <p:nvSpPr>
          <p:cNvPr id="16395" name="Text Box 11">
            <a:extLst>
              <a:ext uri="{FF2B5EF4-FFF2-40B4-BE49-F238E27FC236}">
                <a16:creationId xmlns:a16="http://schemas.microsoft.com/office/drawing/2014/main" id="{0692D890-647A-4D4E-AC8F-F163D4A84FAD}"/>
              </a:ext>
            </a:extLst>
          </p:cNvPr>
          <p:cNvSpPr txBox="1">
            <a:spLocks noChangeArrowheads="1"/>
          </p:cNvSpPr>
          <p:nvPr/>
        </p:nvSpPr>
        <p:spPr bwMode="auto">
          <a:xfrm>
            <a:off x="228600" y="4648200"/>
            <a:ext cx="11734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3400" dirty="0">
                <a:solidFill>
                  <a:schemeClr val="bg1"/>
                </a:solidFill>
                <a:latin typeface="Calibri" panose="020F0502020204030204" pitchFamily="34" charset="0"/>
                <a:cs typeface="Times New Roman" panose="02020603050405020304" pitchFamily="18" charset="0"/>
              </a:rPr>
              <a:t>“Preach the word! Be ready in season and out of season. Convince, rebuke, exhort, with all longsuffering and teaching.”</a:t>
            </a:r>
          </a:p>
          <a:p>
            <a:pPr algn="ctr" eaLnBrk="1" hangingPunct="1"/>
            <a:r>
              <a:rPr lang="en-US" altLang="en-US" sz="3200" b="1" dirty="0">
                <a:solidFill>
                  <a:schemeClr val="bg1"/>
                </a:solidFill>
                <a:latin typeface="Calibri" panose="020F0502020204030204" pitchFamily="34" charset="0"/>
                <a:cs typeface="Times New Roman" panose="02020603050405020304" pitchFamily="18" charset="0"/>
              </a:rPr>
              <a:t>2 Timothy 4:2</a:t>
            </a:r>
          </a:p>
        </p:txBody>
      </p:sp>
      <p:sp>
        <p:nvSpPr>
          <p:cNvPr id="9" name="TextBox 8">
            <a:extLst>
              <a:ext uri="{FF2B5EF4-FFF2-40B4-BE49-F238E27FC236}">
                <a16:creationId xmlns:a16="http://schemas.microsoft.com/office/drawing/2014/main" id="{5479FEF8-2579-43C5-9E88-C367B0058CE4}"/>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p:cTn id="7" dur="500" fill="hold"/>
                                        <p:tgtEl>
                                          <p:spTgt spid="16392"/>
                                        </p:tgtEl>
                                        <p:attrNameLst>
                                          <p:attrName>ppt_w</p:attrName>
                                        </p:attrNameLst>
                                      </p:cBhvr>
                                      <p:tavLst>
                                        <p:tav tm="0">
                                          <p:val>
                                            <p:fltVal val="0"/>
                                          </p:val>
                                        </p:tav>
                                        <p:tav tm="100000">
                                          <p:val>
                                            <p:strVal val="#ppt_w"/>
                                          </p:val>
                                        </p:tav>
                                      </p:tavLst>
                                    </p:anim>
                                    <p:anim calcmode="lin" valueType="num">
                                      <p:cBhvr>
                                        <p:cTn id="8" dur="500" fill="hold"/>
                                        <p:tgtEl>
                                          <p:spTgt spid="16392"/>
                                        </p:tgtEl>
                                        <p:attrNameLst>
                                          <p:attrName>ppt_h</p:attrName>
                                        </p:attrNameLst>
                                      </p:cBhvr>
                                      <p:tavLst>
                                        <p:tav tm="0">
                                          <p:val>
                                            <p:fltVal val="0"/>
                                          </p:val>
                                        </p:tav>
                                        <p:tav tm="100000">
                                          <p:val>
                                            <p:strVal val="#ppt_h"/>
                                          </p:val>
                                        </p:tav>
                                      </p:tavLst>
                                    </p:anim>
                                    <p:animEffect transition="in" filter="fade">
                                      <p:cBhvr>
                                        <p:cTn id="9" dur="500"/>
                                        <p:tgtEl>
                                          <p:spTgt spid="1639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93"/>
                                        </p:tgtEl>
                                        <p:attrNameLst>
                                          <p:attrName>style.visibility</p:attrName>
                                        </p:attrNameLst>
                                      </p:cBhvr>
                                      <p:to>
                                        <p:strVal val="visible"/>
                                      </p:to>
                                    </p:set>
                                    <p:anim calcmode="lin" valueType="num">
                                      <p:cBhvr>
                                        <p:cTn id="12" dur="500" fill="hold"/>
                                        <p:tgtEl>
                                          <p:spTgt spid="16393"/>
                                        </p:tgtEl>
                                        <p:attrNameLst>
                                          <p:attrName>ppt_w</p:attrName>
                                        </p:attrNameLst>
                                      </p:cBhvr>
                                      <p:tavLst>
                                        <p:tav tm="0">
                                          <p:val>
                                            <p:fltVal val="0"/>
                                          </p:val>
                                        </p:tav>
                                        <p:tav tm="100000">
                                          <p:val>
                                            <p:strVal val="#ppt_w"/>
                                          </p:val>
                                        </p:tav>
                                      </p:tavLst>
                                    </p:anim>
                                    <p:anim calcmode="lin" valueType="num">
                                      <p:cBhvr>
                                        <p:cTn id="13" dur="500" fill="hold"/>
                                        <p:tgtEl>
                                          <p:spTgt spid="16393"/>
                                        </p:tgtEl>
                                        <p:attrNameLst>
                                          <p:attrName>ppt_h</p:attrName>
                                        </p:attrNameLst>
                                      </p:cBhvr>
                                      <p:tavLst>
                                        <p:tav tm="0">
                                          <p:val>
                                            <p:fltVal val="0"/>
                                          </p:val>
                                        </p:tav>
                                        <p:tav tm="100000">
                                          <p:val>
                                            <p:strVal val="#ppt_h"/>
                                          </p:val>
                                        </p:tav>
                                      </p:tavLst>
                                    </p:anim>
                                    <p:animEffect transition="in" filter="fade">
                                      <p:cBhvr>
                                        <p:cTn id="14" dur="500"/>
                                        <p:tgtEl>
                                          <p:spTgt spid="163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p:cTn id="19"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16387">
                                            <p:txEl>
                                              <p:pRg st="4" end="4"/>
                                            </p:txEl>
                                          </p:spTgt>
                                        </p:tgtEl>
                                      </p:cBhvr>
                                    </p:animEffect>
                                  </p:childTnLst>
                                </p:cTn>
                              </p:par>
                            </p:childTnLst>
                          </p:cTn>
                        </p:par>
                        <p:par>
                          <p:cTn id="22" fill="hold" nodeType="withGroup">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395">
                                            <p:txEl>
                                              <p:pRg st="0" end="0"/>
                                            </p:txEl>
                                          </p:spTgt>
                                        </p:tgtEl>
                                        <p:attrNameLst>
                                          <p:attrName>style.visibility</p:attrName>
                                        </p:attrNameLst>
                                      </p:cBhvr>
                                      <p:to>
                                        <p:strVal val="visible"/>
                                      </p:to>
                                    </p:set>
                                    <p:anim calcmode="lin" valueType="num">
                                      <p:cBhvr>
                                        <p:cTn id="25" dur="500" fill="hold"/>
                                        <p:tgtEl>
                                          <p:spTgt spid="1639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39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6395">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6395">
                                            <p:txEl>
                                              <p:pRg st="1" end="1"/>
                                            </p:txEl>
                                          </p:spTgt>
                                        </p:tgtEl>
                                        <p:attrNameLst>
                                          <p:attrName>style.visibility</p:attrName>
                                        </p:attrNameLst>
                                      </p:cBhvr>
                                      <p:to>
                                        <p:strVal val="visible"/>
                                      </p:to>
                                    </p:set>
                                    <p:anim calcmode="lin" valueType="num">
                                      <p:cBhvr>
                                        <p:cTn id="30" dur="500" fill="hold"/>
                                        <p:tgtEl>
                                          <p:spTgt spid="1639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16395">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16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5F96CE1-E3C3-4839-AD67-DFFCFEA904C3}"/>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Living by Default</a:t>
            </a:r>
          </a:p>
        </p:txBody>
      </p:sp>
      <p:sp>
        <p:nvSpPr>
          <p:cNvPr id="17411" name="Rectangle 3">
            <a:extLst>
              <a:ext uri="{FF2B5EF4-FFF2-40B4-BE49-F238E27FC236}">
                <a16:creationId xmlns:a16="http://schemas.microsoft.com/office/drawing/2014/main" id="{982E4B20-CF66-4C97-ABEF-4B1EDC1FF8AB}"/>
              </a:ext>
            </a:extLst>
          </p:cNvPr>
          <p:cNvSpPr>
            <a:spLocks noGrp="1" noChangeArrowheads="1"/>
          </p:cNvSpPr>
          <p:nvPr>
            <p:ph type="body" idx="1"/>
          </p:nvPr>
        </p:nvSpPr>
        <p:spPr>
          <a:xfrm>
            <a:off x="228600" y="1524000"/>
            <a:ext cx="11734800" cy="50292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Very Dangerous</a:t>
            </a:r>
          </a:p>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To </a:t>
            </a:r>
            <a:r>
              <a:rPr lang="en-US" sz="3600" b="1" i="1" dirty="0">
                <a:solidFill>
                  <a:srgbClr val="FFFF00"/>
                </a:solidFill>
                <a:effectLst>
                  <a:outerShdw blurRad="38100" dist="38100" dir="2700000" algn="tl">
                    <a:srgbClr val="000000">
                      <a:alpha val="43137"/>
                    </a:srgbClr>
                  </a:outerShdw>
                </a:effectLst>
                <a:latin typeface="Calibri" panose="020F0502020204030204" pitchFamily="34" charset="0"/>
              </a:rPr>
              <a:t>“default”</a:t>
            </a: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 on our convictions</a:t>
            </a:r>
          </a:p>
          <a:p>
            <a:pPr lvl="1" eaLnBrk="1" hangingPunct="1">
              <a:defRPr/>
            </a:pPr>
            <a:r>
              <a:rPr lang="en-US" sz="3400" dirty="0">
                <a:effectLst>
                  <a:outerShdw blurRad="38100" dist="38100" dir="2700000" algn="tl">
                    <a:srgbClr val="000000">
                      <a:alpha val="43137"/>
                    </a:srgbClr>
                  </a:outerShdw>
                </a:effectLst>
                <a:latin typeface="Calibri" panose="020F0502020204030204" pitchFamily="34" charset="0"/>
              </a:rPr>
              <a:t>Means we take no action and merely let them be whatever </a:t>
            </a:r>
            <a:r>
              <a:rPr lang="en-US" sz="3400" b="1" dirty="0">
                <a:effectLst>
                  <a:outerShdw blurRad="38100" dist="38100" dir="2700000" algn="tl">
                    <a:srgbClr val="000000">
                      <a:alpha val="43137"/>
                    </a:srgbClr>
                  </a:outerShdw>
                </a:effectLst>
                <a:latin typeface="Calibri" panose="020F0502020204030204" pitchFamily="34" charset="0"/>
              </a:rPr>
              <a:t>OTHERS</a:t>
            </a:r>
            <a:r>
              <a:rPr lang="en-US" sz="3400" dirty="0">
                <a:effectLst>
                  <a:outerShdw blurRad="38100" dist="38100" dir="2700000" algn="tl">
                    <a:srgbClr val="000000">
                      <a:alpha val="43137"/>
                    </a:srgbClr>
                  </a:outerShdw>
                </a:effectLst>
                <a:latin typeface="Calibri" panose="020F0502020204030204" pitchFamily="34" charset="0"/>
              </a:rPr>
              <a:t> decide for them to be</a:t>
            </a:r>
          </a:p>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We often postpone wrestling with serious issues</a:t>
            </a:r>
          </a:p>
        </p:txBody>
      </p:sp>
      <p:sp>
        <p:nvSpPr>
          <p:cNvPr id="6" name="TextBox 5">
            <a:extLst>
              <a:ext uri="{FF2B5EF4-FFF2-40B4-BE49-F238E27FC236}">
                <a16:creationId xmlns:a16="http://schemas.microsoft.com/office/drawing/2014/main" id="{21E7180B-574F-4ABC-8247-75E7120BBD4B}"/>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 calcmode="lin" valueType="num">
                                      <p:cBhvr>
                                        <p:cTn id="7"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ACD38A7-DD6A-454A-8DD5-29757D62D7B0}"/>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Living by Default</a:t>
            </a:r>
          </a:p>
        </p:txBody>
      </p:sp>
      <p:pic>
        <p:nvPicPr>
          <p:cNvPr id="18437" name="Picture 5">
            <a:extLst>
              <a:ext uri="{FF2B5EF4-FFF2-40B4-BE49-F238E27FC236}">
                <a16:creationId xmlns:a16="http://schemas.microsoft.com/office/drawing/2014/main" id="{E28821C4-6D44-4A51-B9E2-794D546A1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a:extLst>
              <a:ext uri="{FF2B5EF4-FFF2-40B4-BE49-F238E27FC236}">
                <a16:creationId xmlns:a16="http://schemas.microsoft.com/office/drawing/2014/main" id="{B7C99A4A-1554-417E-94EE-0DF03949E2A2}"/>
              </a:ext>
            </a:extLst>
          </p:cNvPr>
          <p:cNvSpPr txBox="1">
            <a:spLocks noChangeArrowheads="1"/>
          </p:cNvSpPr>
          <p:nvPr/>
        </p:nvSpPr>
        <p:spPr bwMode="auto">
          <a:xfrm>
            <a:off x="3352800" y="2149258"/>
            <a:ext cx="5410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800" dirty="0">
                <a:latin typeface="Calibri" panose="020F0502020204030204" pitchFamily="34" charset="0"/>
              </a:rPr>
              <a:t>“Now as he reasoned about righteousness, self-control,</a:t>
            </a:r>
            <a:br>
              <a:rPr lang="en-US" altLang="en-US" sz="2800" dirty="0">
                <a:latin typeface="Calibri" panose="020F0502020204030204" pitchFamily="34" charset="0"/>
              </a:rPr>
            </a:br>
            <a:r>
              <a:rPr lang="en-US" altLang="en-US" sz="2800" dirty="0">
                <a:latin typeface="Calibri" panose="020F0502020204030204" pitchFamily="34" charset="0"/>
              </a:rPr>
              <a:t>and the judgment to come,</a:t>
            </a:r>
            <a:br>
              <a:rPr lang="en-US" altLang="en-US" sz="2800" dirty="0">
                <a:latin typeface="Calibri" panose="020F0502020204030204" pitchFamily="34" charset="0"/>
              </a:rPr>
            </a:br>
            <a:r>
              <a:rPr lang="en-US" altLang="en-US" sz="2800" dirty="0">
                <a:latin typeface="Calibri" panose="020F0502020204030204" pitchFamily="34" charset="0"/>
              </a:rPr>
              <a:t>Felix was afraid and answered,</a:t>
            </a:r>
            <a:br>
              <a:rPr lang="en-US" altLang="en-US" sz="2800" dirty="0">
                <a:latin typeface="Calibri" panose="020F0502020204030204" pitchFamily="34" charset="0"/>
              </a:rPr>
            </a:br>
            <a:r>
              <a:rPr lang="en-US" altLang="en-US" sz="2800" dirty="0">
                <a:latin typeface="Calibri" panose="020F0502020204030204" pitchFamily="34" charset="0"/>
              </a:rPr>
              <a:t>"Go away for now; </a:t>
            </a:r>
            <a:r>
              <a:rPr lang="en-US" altLang="en-US" sz="2800" b="1" dirty="0">
                <a:solidFill>
                  <a:srgbClr val="A50021"/>
                </a:solidFill>
                <a:latin typeface="Calibri" panose="020F0502020204030204" pitchFamily="34" charset="0"/>
              </a:rPr>
              <a:t>when I have a convenient time </a:t>
            </a:r>
            <a:r>
              <a:rPr lang="en-US" altLang="en-US" sz="2800" dirty="0">
                <a:latin typeface="Calibri" panose="020F0502020204030204" pitchFamily="34" charset="0"/>
              </a:rPr>
              <a:t>I will call for you.”</a:t>
            </a:r>
            <a:br>
              <a:rPr lang="en-US" altLang="en-US" sz="2800" dirty="0">
                <a:latin typeface="Calibri" panose="020F0502020204030204" pitchFamily="34" charset="0"/>
              </a:rPr>
            </a:br>
            <a:r>
              <a:rPr lang="en-US" altLang="en-US" sz="2800" b="1" dirty="0">
                <a:latin typeface="Calibri" panose="020F0502020204030204" pitchFamily="34" charset="0"/>
              </a:rPr>
              <a:t>Acts 24:25</a:t>
            </a:r>
          </a:p>
        </p:txBody>
      </p:sp>
      <p:sp>
        <p:nvSpPr>
          <p:cNvPr id="7" name="TextBox 6">
            <a:extLst>
              <a:ext uri="{FF2B5EF4-FFF2-40B4-BE49-F238E27FC236}">
                <a16:creationId xmlns:a16="http://schemas.microsoft.com/office/drawing/2014/main" id="{9D9F7CA0-CADB-4CCE-A2D5-1E93B1625CA8}"/>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63E46C3-B4AF-40BC-A400-05B24C7AD09F}"/>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Honoring Our Creator</a:t>
            </a:r>
          </a:p>
        </p:txBody>
      </p:sp>
      <p:sp>
        <p:nvSpPr>
          <p:cNvPr id="19459" name="Rectangle 3">
            <a:extLst>
              <a:ext uri="{FF2B5EF4-FFF2-40B4-BE49-F238E27FC236}">
                <a16:creationId xmlns:a16="http://schemas.microsoft.com/office/drawing/2014/main" id="{CE028E99-2716-4B8F-A9E0-072FB2314668}"/>
              </a:ext>
            </a:extLst>
          </p:cNvPr>
          <p:cNvSpPr>
            <a:spLocks noGrp="1" noChangeArrowheads="1"/>
          </p:cNvSpPr>
          <p:nvPr>
            <p:ph type="body" idx="1"/>
          </p:nvPr>
        </p:nvSpPr>
        <p:spPr>
          <a:xfrm>
            <a:off x="1524000" y="1524000"/>
            <a:ext cx="9144000" cy="7620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Requires working at it – to please Him</a:t>
            </a:r>
            <a:endParaRPr lang="en-US" sz="3600" i="1" dirty="0">
              <a:effectLst>
                <a:outerShdw blurRad="38100" dist="38100" dir="2700000" algn="tl">
                  <a:srgbClr val="000000">
                    <a:alpha val="43137"/>
                  </a:srgbClr>
                </a:outerShdw>
              </a:effectLst>
              <a:latin typeface="Calibri" panose="020F0502020204030204" pitchFamily="34" charset="0"/>
            </a:endParaRPr>
          </a:p>
        </p:txBody>
      </p:sp>
      <p:sp>
        <p:nvSpPr>
          <p:cNvPr id="19460" name="AutoShape 4">
            <a:extLst>
              <a:ext uri="{FF2B5EF4-FFF2-40B4-BE49-F238E27FC236}">
                <a16:creationId xmlns:a16="http://schemas.microsoft.com/office/drawing/2014/main" id="{B8106CCD-7C09-4FEF-85A9-08092E827025}"/>
              </a:ext>
            </a:extLst>
          </p:cNvPr>
          <p:cNvSpPr>
            <a:spLocks noChangeArrowheads="1"/>
          </p:cNvSpPr>
          <p:nvPr/>
        </p:nvSpPr>
        <p:spPr bwMode="auto">
          <a:xfrm>
            <a:off x="457200" y="1981200"/>
            <a:ext cx="11277600" cy="1905000"/>
          </a:xfrm>
          <a:prstGeom prst="horizontalScroll">
            <a:avLst>
              <a:gd name="adj" fmla="val 12500"/>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19461" name="Text Box 5">
            <a:extLst>
              <a:ext uri="{FF2B5EF4-FFF2-40B4-BE49-F238E27FC236}">
                <a16:creationId xmlns:a16="http://schemas.microsoft.com/office/drawing/2014/main" id="{6DEC51EF-3725-445B-8210-54E02FFA90CC}"/>
              </a:ext>
            </a:extLst>
          </p:cNvPr>
          <p:cNvSpPr txBox="1">
            <a:spLocks noChangeArrowheads="1"/>
          </p:cNvSpPr>
          <p:nvPr/>
        </p:nvSpPr>
        <p:spPr bwMode="auto">
          <a:xfrm>
            <a:off x="762000" y="2334161"/>
            <a:ext cx="1082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800" b="1" dirty="0">
                <a:latin typeface="Calibri" panose="020F0502020204030204" pitchFamily="34" charset="0"/>
              </a:rPr>
              <a:t>“</a:t>
            </a:r>
            <a:r>
              <a:rPr lang="en-US" altLang="en-US" sz="2800" b="1" dirty="0">
                <a:solidFill>
                  <a:srgbClr val="A50021"/>
                </a:solidFill>
                <a:latin typeface="Calibri" panose="020F0502020204030204" pitchFamily="34" charset="0"/>
              </a:rPr>
              <a:t>Study to shew thyself approved unto God</a:t>
            </a:r>
            <a:r>
              <a:rPr lang="en-US" altLang="en-US" sz="2800" b="1" dirty="0">
                <a:latin typeface="Calibri" panose="020F0502020204030204" pitchFamily="34" charset="0"/>
              </a:rPr>
              <a:t>, </a:t>
            </a:r>
            <a:r>
              <a:rPr lang="en-US" altLang="en-US" sz="2800" dirty="0">
                <a:latin typeface="Calibri" panose="020F0502020204030204" pitchFamily="34" charset="0"/>
              </a:rPr>
              <a:t>a workman that </a:t>
            </a:r>
            <a:r>
              <a:rPr lang="en-US" altLang="en-US" sz="2800" dirty="0" err="1">
                <a:latin typeface="Calibri" panose="020F0502020204030204" pitchFamily="34" charset="0"/>
              </a:rPr>
              <a:t>needeth</a:t>
            </a:r>
            <a:r>
              <a:rPr lang="en-US" altLang="en-US" sz="2800" dirty="0">
                <a:latin typeface="Calibri" panose="020F0502020204030204" pitchFamily="34" charset="0"/>
              </a:rPr>
              <a:t> not to be ashamed, rightly dividing the word of truth.” (KJV)</a:t>
            </a:r>
          </a:p>
          <a:p>
            <a:pPr algn="ctr" eaLnBrk="1" hangingPunct="1"/>
            <a:r>
              <a:rPr lang="en-US" altLang="en-US" sz="2400" b="1" dirty="0">
                <a:latin typeface="Calibri" panose="020F0502020204030204" pitchFamily="34" charset="0"/>
              </a:rPr>
              <a:t>2 Timothy 2:15</a:t>
            </a:r>
          </a:p>
        </p:txBody>
      </p:sp>
      <p:sp>
        <p:nvSpPr>
          <p:cNvPr id="19462" name="AutoShape 6">
            <a:extLst>
              <a:ext uri="{FF2B5EF4-FFF2-40B4-BE49-F238E27FC236}">
                <a16:creationId xmlns:a16="http://schemas.microsoft.com/office/drawing/2014/main" id="{484C99FE-F163-4AFE-8233-E2942E1F5AAC}"/>
              </a:ext>
            </a:extLst>
          </p:cNvPr>
          <p:cNvSpPr>
            <a:spLocks noChangeArrowheads="1"/>
          </p:cNvSpPr>
          <p:nvPr/>
        </p:nvSpPr>
        <p:spPr bwMode="auto">
          <a:xfrm>
            <a:off x="457200" y="3733800"/>
            <a:ext cx="11353800" cy="2667000"/>
          </a:xfrm>
          <a:prstGeom prst="horizont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19463" name="Text Box 7">
            <a:extLst>
              <a:ext uri="{FF2B5EF4-FFF2-40B4-BE49-F238E27FC236}">
                <a16:creationId xmlns:a16="http://schemas.microsoft.com/office/drawing/2014/main" id="{C651BD42-F335-488D-91A5-F5AED7F82F54}"/>
              </a:ext>
            </a:extLst>
          </p:cNvPr>
          <p:cNvSpPr txBox="1">
            <a:spLocks noChangeArrowheads="1"/>
          </p:cNvSpPr>
          <p:nvPr/>
        </p:nvSpPr>
        <p:spPr bwMode="auto">
          <a:xfrm>
            <a:off x="914400" y="4250829"/>
            <a:ext cx="10668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600" dirty="0">
                <a:latin typeface="Calibri" panose="020F0502020204030204" pitchFamily="34" charset="0"/>
              </a:rPr>
              <a:t>“....</a:t>
            </a:r>
            <a:r>
              <a:rPr lang="en-US" altLang="en-US" sz="2600" b="1" dirty="0">
                <a:solidFill>
                  <a:srgbClr val="A50021"/>
                </a:solidFill>
                <a:latin typeface="Calibri" panose="020F0502020204030204" pitchFamily="34" charset="0"/>
              </a:rPr>
              <a:t>be even more diligent to make your call and election sure</a:t>
            </a:r>
            <a:r>
              <a:rPr lang="en-US" altLang="en-US" sz="2600" dirty="0">
                <a:latin typeface="Calibri" panose="020F0502020204030204" pitchFamily="34" charset="0"/>
              </a:rPr>
              <a:t>, for if you do these things you will never stumble; for so an entrance will be supplied to you abundantly into the everlasting kingdom of our Lord and Savior Jesus Christ.”</a:t>
            </a:r>
            <a:br>
              <a:rPr lang="en-US" altLang="en-US" sz="2600" b="1" dirty="0">
                <a:latin typeface="Calibri" panose="020F0502020204030204" pitchFamily="34" charset="0"/>
              </a:rPr>
            </a:br>
            <a:r>
              <a:rPr lang="en-US" altLang="en-US" sz="2600" b="1" dirty="0">
                <a:latin typeface="Calibri" panose="020F0502020204030204" pitchFamily="34" charset="0"/>
              </a:rPr>
              <a:t>2 Peter 1:10-11</a:t>
            </a:r>
          </a:p>
        </p:txBody>
      </p:sp>
      <p:sp>
        <p:nvSpPr>
          <p:cNvPr id="10" name="TextBox 9">
            <a:extLst>
              <a:ext uri="{FF2B5EF4-FFF2-40B4-BE49-F238E27FC236}">
                <a16:creationId xmlns:a16="http://schemas.microsoft.com/office/drawing/2014/main" id="{3CB6392E-50B8-4136-9C18-B8D308A4FA7B}"/>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animEffect transition="in" filter="fade">
                                      <p:cBhvr>
                                        <p:cTn id="9" dur="500"/>
                                        <p:tgtEl>
                                          <p:spTgt spid="194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500" fill="hold"/>
                                        <p:tgtEl>
                                          <p:spTgt spid="19461"/>
                                        </p:tgtEl>
                                        <p:attrNameLst>
                                          <p:attrName>ppt_w</p:attrName>
                                        </p:attrNameLst>
                                      </p:cBhvr>
                                      <p:tavLst>
                                        <p:tav tm="0">
                                          <p:val>
                                            <p:fltVal val="0"/>
                                          </p:val>
                                        </p:tav>
                                        <p:tav tm="100000">
                                          <p:val>
                                            <p:strVal val="#ppt_w"/>
                                          </p:val>
                                        </p:tav>
                                      </p:tavLst>
                                    </p:anim>
                                    <p:anim calcmode="lin" valueType="num">
                                      <p:cBhvr>
                                        <p:cTn id="13" dur="500" fill="hold"/>
                                        <p:tgtEl>
                                          <p:spTgt spid="19461"/>
                                        </p:tgtEl>
                                        <p:attrNameLst>
                                          <p:attrName>ppt_h</p:attrName>
                                        </p:attrNameLst>
                                      </p:cBhvr>
                                      <p:tavLst>
                                        <p:tav tm="0">
                                          <p:val>
                                            <p:fltVal val="0"/>
                                          </p:val>
                                        </p:tav>
                                        <p:tav tm="100000">
                                          <p:val>
                                            <p:strVal val="#ppt_h"/>
                                          </p:val>
                                        </p:tav>
                                      </p:tavLst>
                                    </p:anim>
                                    <p:animEffect transition="in" filter="fade">
                                      <p:cBhvr>
                                        <p:cTn id="14" dur="500"/>
                                        <p:tgtEl>
                                          <p:spTgt spid="194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p:cTn id="19" dur="500" fill="hold"/>
                                        <p:tgtEl>
                                          <p:spTgt spid="19462"/>
                                        </p:tgtEl>
                                        <p:attrNameLst>
                                          <p:attrName>ppt_w</p:attrName>
                                        </p:attrNameLst>
                                      </p:cBhvr>
                                      <p:tavLst>
                                        <p:tav tm="0">
                                          <p:val>
                                            <p:fltVal val="0"/>
                                          </p:val>
                                        </p:tav>
                                        <p:tav tm="100000">
                                          <p:val>
                                            <p:strVal val="#ppt_w"/>
                                          </p:val>
                                        </p:tav>
                                      </p:tavLst>
                                    </p:anim>
                                    <p:anim calcmode="lin" valueType="num">
                                      <p:cBhvr>
                                        <p:cTn id="20" dur="500" fill="hold"/>
                                        <p:tgtEl>
                                          <p:spTgt spid="19462"/>
                                        </p:tgtEl>
                                        <p:attrNameLst>
                                          <p:attrName>ppt_h</p:attrName>
                                        </p:attrNameLst>
                                      </p:cBhvr>
                                      <p:tavLst>
                                        <p:tav tm="0">
                                          <p:val>
                                            <p:fltVal val="0"/>
                                          </p:val>
                                        </p:tav>
                                        <p:tav tm="100000">
                                          <p:val>
                                            <p:strVal val="#ppt_h"/>
                                          </p:val>
                                        </p:tav>
                                      </p:tavLst>
                                    </p:anim>
                                    <p:animEffect transition="in" filter="fade">
                                      <p:cBhvr>
                                        <p:cTn id="21" dur="500"/>
                                        <p:tgtEl>
                                          <p:spTgt spid="19462"/>
                                        </p:tgtEl>
                                      </p:cBhvr>
                                    </p:animEffect>
                                  </p:childTnLst>
                                </p:cTn>
                              </p:par>
                              <p:par>
                                <p:cTn id="22" presetID="53" presetClass="entr" presetSubtype="16" fill="hold" nodeType="withEffect">
                                  <p:stCondLst>
                                    <p:cond delay="0"/>
                                  </p:stCondLst>
                                  <p:childTnLst>
                                    <p:set>
                                      <p:cBhvr>
                                        <p:cTn id="23" dur="1" fill="hold">
                                          <p:stCondLst>
                                            <p:cond delay="0"/>
                                          </p:stCondLst>
                                        </p:cTn>
                                        <p:tgtEl>
                                          <p:spTgt spid="19463">
                                            <p:txEl>
                                              <p:pRg st="0" end="0"/>
                                            </p:txEl>
                                          </p:spTgt>
                                        </p:tgtEl>
                                        <p:attrNameLst>
                                          <p:attrName>style.visibility</p:attrName>
                                        </p:attrNameLst>
                                      </p:cBhvr>
                                      <p:to>
                                        <p:strVal val="visible"/>
                                      </p:to>
                                    </p:set>
                                    <p:anim calcmode="lin" valueType="num">
                                      <p:cBhvr>
                                        <p:cTn id="24" dur="500" fill="hold"/>
                                        <p:tgtEl>
                                          <p:spTgt spid="1946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946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9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P spid="194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8D668D9-D284-4E09-AA3C-1255AB9EDAB4}"/>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Honoring Our Creator</a:t>
            </a:r>
          </a:p>
        </p:txBody>
      </p:sp>
      <p:sp>
        <p:nvSpPr>
          <p:cNvPr id="20483" name="Rectangle 3">
            <a:extLst>
              <a:ext uri="{FF2B5EF4-FFF2-40B4-BE49-F238E27FC236}">
                <a16:creationId xmlns:a16="http://schemas.microsoft.com/office/drawing/2014/main" id="{2896BA0C-0DFB-4D32-ACA8-C3934DFC61FB}"/>
              </a:ext>
            </a:extLst>
          </p:cNvPr>
          <p:cNvSpPr>
            <a:spLocks noGrp="1" noChangeArrowheads="1"/>
          </p:cNvSpPr>
          <p:nvPr>
            <p:ph type="body" idx="1"/>
          </p:nvPr>
        </p:nvSpPr>
        <p:spPr>
          <a:xfrm>
            <a:off x="228600" y="1676400"/>
            <a:ext cx="10287000" cy="6858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Must walk “circumspectly”</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20488" name="Rectangle 8">
            <a:extLst>
              <a:ext uri="{FF2B5EF4-FFF2-40B4-BE49-F238E27FC236}">
                <a16:creationId xmlns:a16="http://schemas.microsoft.com/office/drawing/2014/main" id="{9975D75E-E0EF-43F9-8868-845F25A15AF0}"/>
              </a:ext>
            </a:extLst>
          </p:cNvPr>
          <p:cNvSpPr>
            <a:spLocks noChangeArrowheads="1"/>
          </p:cNvSpPr>
          <p:nvPr/>
        </p:nvSpPr>
        <p:spPr bwMode="auto">
          <a:xfrm>
            <a:off x="0" y="2514600"/>
            <a:ext cx="12192000" cy="685800"/>
          </a:xfrm>
          <a:prstGeom prst="rect">
            <a:avLst/>
          </a:prstGeom>
          <a:solidFill>
            <a:srgbClr val="420042"/>
          </a:solidFill>
          <a:ln w="9525">
            <a:solidFill>
              <a:schemeClr val="tx1"/>
            </a:solidFill>
            <a:miter lim="800000"/>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20489" name="Text Box 9">
            <a:extLst>
              <a:ext uri="{FF2B5EF4-FFF2-40B4-BE49-F238E27FC236}">
                <a16:creationId xmlns:a16="http://schemas.microsoft.com/office/drawing/2014/main" id="{CEBF703C-76E4-4918-A5CD-4D67C0FB851D}"/>
              </a:ext>
            </a:extLst>
          </p:cNvPr>
          <p:cNvSpPr txBox="1">
            <a:spLocks noChangeArrowheads="1"/>
          </p:cNvSpPr>
          <p:nvPr/>
        </p:nvSpPr>
        <p:spPr bwMode="auto">
          <a:xfrm>
            <a:off x="1527048" y="2514600"/>
            <a:ext cx="914095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spcBef>
                <a:spcPct val="50000"/>
              </a:spcBef>
            </a:pPr>
            <a:r>
              <a:rPr lang="en-US" altLang="en-US" sz="3600" b="1" dirty="0">
                <a:solidFill>
                  <a:schemeClr val="bg1"/>
                </a:solidFill>
                <a:latin typeface="Calibri" panose="020F0502020204030204" pitchFamily="34" charset="0"/>
              </a:rPr>
              <a:t>“cautious or prudent” to “look around”</a:t>
            </a:r>
          </a:p>
        </p:txBody>
      </p:sp>
      <p:pic>
        <p:nvPicPr>
          <p:cNvPr id="20490" name="Picture 10">
            <a:extLst>
              <a:ext uri="{FF2B5EF4-FFF2-40B4-BE49-F238E27FC236}">
                <a16:creationId xmlns:a16="http://schemas.microsoft.com/office/drawing/2014/main" id="{2F5A1CD3-0403-4F1C-9243-984F97E8A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200401"/>
            <a:ext cx="5181600" cy="334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1">
            <a:extLst>
              <a:ext uri="{FF2B5EF4-FFF2-40B4-BE49-F238E27FC236}">
                <a16:creationId xmlns:a16="http://schemas.microsoft.com/office/drawing/2014/main" id="{3D234F1B-F72D-4F03-B578-FD4B01C266F7}"/>
              </a:ext>
            </a:extLst>
          </p:cNvPr>
          <p:cNvSpPr txBox="1">
            <a:spLocks noChangeArrowheads="1"/>
          </p:cNvSpPr>
          <p:nvPr/>
        </p:nvSpPr>
        <p:spPr bwMode="auto">
          <a:xfrm>
            <a:off x="2286000" y="3481388"/>
            <a:ext cx="4267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2200" dirty="0">
                <a:latin typeface="Calibri" panose="020F0502020204030204" pitchFamily="34" charset="0"/>
              </a:rPr>
              <a:t>“See then that you walk circumspectly, not as </a:t>
            </a:r>
            <a:r>
              <a:rPr lang="en-US" altLang="en-US" sz="2200" b="1" dirty="0">
                <a:latin typeface="Calibri" panose="020F0502020204030204" pitchFamily="34" charset="0"/>
              </a:rPr>
              <a:t>fools </a:t>
            </a:r>
            <a:r>
              <a:rPr lang="en-US" altLang="en-US" sz="2200" b="1" dirty="0">
                <a:solidFill>
                  <a:srgbClr val="A50021"/>
                </a:solidFill>
                <a:latin typeface="Calibri" panose="020F0502020204030204" pitchFamily="34" charset="0"/>
              </a:rPr>
              <a:t>but as wise</a:t>
            </a:r>
            <a:r>
              <a:rPr lang="en-US" altLang="en-US" sz="2200" dirty="0">
                <a:latin typeface="Calibri" panose="020F0502020204030204" pitchFamily="34" charset="0"/>
              </a:rPr>
              <a:t>, redeeming the time, because the days are evil. Therefore do not be unwise, but </a:t>
            </a:r>
            <a:r>
              <a:rPr lang="en-US" altLang="en-US" sz="2200" b="1" dirty="0">
                <a:solidFill>
                  <a:srgbClr val="A50021"/>
                </a:solidFill>
                <a:latin typeface="Calibri" panose="020F0502020204030204" pitchFamily="34" charset="0"/>
              </a:rPr>
              <a:t>understand what the will of the Lord is</a:t>
            </a:r>
            <a:r>
              <a:rPr lang="en-US" altLang="en-US" sz="2200" dirty="0">
                <a:latin typeface="Calibri" panose="020F0502020204030204" pitchFamily="34" charset="0"/>
              </a:rPr>
              <a:t>.”</a:t>
            </a:r>
            <a:br>
              <a:rPr lang="en-US" altLang="en-US" sz="2200" dirty="0">
                <a:latin typeface="Calibri" panose="020F0502020204030204" pitchFamily="34" charset="0"/>
              </a:rPr>
            </a:br>
            <a:r>
              <a:rPr lang="en-US" altLang="en-US" sz="2200" b="1" dirty="0">
                <a:latin typeface="Calibri" panose="020F0502020204030204" pitchFamily="34" charset="0"/>
              </a:rPr>
              <a:t>Ephesians 5:15-17</a:t>
            </a:r>
          </a:p>
        </p:txBody>
      </p:sp>
      <p:sp>
        <p:nvSpPr>
          <p:cNvPr id="20492" name="Rectangle 12">
            <a:extLst>
              <a:ext uri="{FF2B5EF4-FFF2-40B4-BE49-F238E27FC236}">
                <a16:creationId xmlns:a16="http://schemas.microsoft.com/office/drawing/2014/main" id="{391F0285-864A-4661-A328-26CB9BD94453}"/>
              </a:ext>
            </a:extLst>
          </p:cNvPr>
          <p:cNvSpPr>
            <a:spLocks noChangeArrowheads="1"/>
          </p:cNvSpPr>
          <p:nvPr/>
        </p:nvSpPr>
        <p:spPr bwMode="auto">
          <a:xfrm>
            <a:off x="7086600" y="3581400"/>
            <a:ext cx="3505200" cy="2895600"/>
          </a:xfrm>
          <a:prstGeom prst="rect">
            <a:avLst/>
          </a:prstGeom>
          <a:noFill/>
          <a:ln w="9525">
            <a:noFill/>
            <a:miter lim="800000"/>
            <a:headEnd/>
            <a:tailEnd/>
          </a:ln>
          <a:effectLst/>
        </p:spPr>
        <p:txBody>
          <a:bodyPr/>
          <a:lstStyle/>
          <a:p>
            <a:pPr marL="342900" indent="-342900">
              <a:spcBef>
                <a:spcPct val="20000"/>
              </a:spcBef>
              <a:buFontTx/>
              <a:buChar char="•"/>
              <a:defRP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Requires study, thought and prayer</a:t>
            </a:r>
          </a:p>
          <a:p>
            <a:pPr marL="342900" indent="-342900">
              <a:spcBef>
                <a:spcPct val="20000"/>
              </a:spcBef>
              <a:buFontTx/>
              <a:buChar char="•"/>
              <a:defRP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Involves integrity, independence and character</a:t>
            </a:r>
            <a:endParaRPr lang="en-US" sz="2800" b="1" i="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1" name="TextBox 10">
            <a:extLst>
              <a:ext uri="{FF2B5EF4-FFF2-40B4-BE49-F238E27FC236}">
                <a16:creationId xmlns:a16="http://schemas.microsoft.com/office/drawing/2014/main" id="{B143C788-2635-462D-B797-97860573F5BD}"/>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animEffect transition="in" filter="fade">
                                      <p:cBhvr>
                                        <p:cTn id="9" dur="500"/>
                                        <p:tgtEl>
                                          <p:spTgt spid="2049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491"/>
                                        </p:tgtEl>
                                        <p:attrNameLst>
                                          <p:attrName>style.visibility</p:attrName>
                                        </p:attrNameLst>
                                      </p:cBhvr>
                                      <p:to>
                                        <p:strVal val="visible"/>
                                      </p:to>
                                    </p:set>
                                    <p:anim calcmode="lin" valueType="num">
                                      <p:cBhvr>
                                        <p:cTn id="12" dur="500" fill="hold"/>
                                        <p:tgtEl>
                                          <p:spTgt spid="20491"/>
                                        </p:tgtEl>
                                        <p:attrNameLst>
                                          <p:attrName>ppt_w</p:attrName>
                                        </p:attrNameLst>
                                      </p:cBhvr>
                                      <p:tavLst>
                                        <p:tav tm="0">
                                          <p:val>
                                            <p:fltVal val="0"/>
                                          </p:val>
                                        </p:tav>
                                        <p:tav tm="100000">
                                          <p:val>
                                            <p:strVal val="#ppt_w"/>
                                          </p:val>
                                        </p:tav>
                                      </p:tavLst>
                                    </p:anim>
                                    <p:anim calcmode="lin" valueType="num">
                                      <p:cBhvr>
                                        <p:cTn id="13" dur="500" fill="hold"/>
                                        <p:tgtEl>
                                          <p:spTgt spid="20491"/>
                                        </p:tgtEl>
                                        <p:attrNameLst>
                                          <p:attrName>ppt_h</p:attrName>
                                        </p:attrNameLst>
                                      </p:cBhvr>
                                      <p:tavLst>
                                        <p:tav tm="0">
                                          <p:val>
                                            <p:fltVal val="0"/>
                                          </p:val>
                                        </p:tav>
                                        <p:tav tm="100000">
                                          <p:val>
                                            <p:strVal val="#ppt_h"/>
                                          </p:val>
                                        </p:tav>
                                      </p:tavLst>
                                    </p:anim>
                                    <p:animEffect transition="in" filter="fade">
                                      <p:cBhvr>
                                        <p:cTn id="14" dur="500"/>
                                        <p:tgtEl>
                                          <p:spTgt spid="2049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20492">
                                            <p:txEl>
                                              <p:pRg st="0" end="0"/>
                                            </p:txEl>
                                          </p:spTgt>
                                        </p:tgtEl>
                                        <p:attrNameLst>
                                          <p:attrName>style.visibility</p:attrName>
                                        </p:attrNameLst>
                                      </p:cBhvr>
                                      <p:to>
                                        <p:strVal val="visible"/>
                                      </p:to>
                                    </p:set>
                                    <p:anim calcmode="lin" valueType="num">
                                      <p:cBhvr>
                                        <p:cTn id="19" dur="500" fill="hold"/>
                                        <p:tgtEl>
                                          <p:spTgt spid="2049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49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492">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20492">
                                            <p:txEl>
                                              <p:pRg st="1" end="1"/>
                                            </p:txEl>
                                          </p:spTgt>
                                        </p:tgtEl>
                                        <p:attrNameLst>
                                          <p:attrName>style.visibility</p:attrName>
                                        </p:attrNameLst>
                                      </p:cBhvr>
                                      <p:to>
                                        <p:strVal val="visible"/>
                                      </p:to>
                                    </p:set>
                                    <p:anim calcmode="lin" valueType="num">
                                      <p:cBhvr>
                                        <p:cTn id="26" dur="500" fill="hold"/>
                                        <p:tgtEl>
                                          <p:spTgt spid="2049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0492">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204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070E52C-161B-46A5-A17C-283EB30812B2}"/>
              </a:ext>
            </a:extLst>
          </p:cNvPr>
          <p:cNvSpPr>
            <a:spLocks noGrp="1" noChangeArrowheads="1"/>
          </p:cNvSpPr>
          <p:nvPr>
            <p:ph type="title"/>
          </p:nvPr>
        </p:nvSpPr>
        <p:spPr>
          <a:xfrm>
            <a:off x="1981200" y="228600"/>
            <a:ext cx="8229600" cy="1143000"/>
          </a:xfrm>
          <a:effectLst>
            <a:outerShdw dist="35921" dir="2700000" algn="ctr" rotWithShape="0">
              <a:schemeClr val="tx1"/>
            </a:outerShdw>
          </a:effectLst>
        </p:spPr>
        <p:txBody>
          <a:bodyPr/>
          <a:lstStyle/>
          <a:p>
            <a:pPr eaLnBrk="1" hangingPunct="1">
              <a:defRPr/>
            </a:pPr>
            <a:r>
              <a:rPr lang="en-US" sz="5400" b="1" dirty="0">
                <a:latin typeface="Calibri" panose="020F0502020204030204" pitchFamily="34" charset="0"/>
              </a:rPr>
              <a:t>Honoring Our Creator</a:t>
            </a:r>
          </a:p>
        </p:txBody>
      </p:sp>
      <p:sp>
        <p:nvSpPr>
          <p:cNvPr id="21507" name="Rectangle 3">
            <a:extLst>
              <a:ext uri="{FF2B5EF4-FFF2-40B4-BE49-F238E27FC236}">
                <a16:creationId xmlns:a16="http://schemas.microsoft.com/office/drawing/2014/main" id="{B1E33411-D683-4293-A52E-46E779E2B242}"/>
              </a:ext>
            </a:extLst>
          </p:cNvPr>
          <p:cNvSpPr>
            <a:spLocks noGrp="1" noChangeArrowheads="1"/>
          </p:cNvSpPr>
          <p:nvPr>
            <p:ph type="body" idx="1"/>
          </p:nvPr>
        </p:nvSpPr>
        <p:spPr>
          <a:xfrm>
            <a:off x="228600" y="1524000"/>
            <a:ext cx="11658600" cy="1295400"/>
          </a:xfrm>
        </p:spPr>
        <p:txBody>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rPr>
              <a:t>Requires a careful, hard-working approach to living</a:t>
            </a:r>
            <a:endParaRPr lang="en-US" sz="3600" i="1" dirty="0">
              <a:effectLst>
                <a:outerShdw blurRad="38100" dist="38100" dir="2700000" algn="tl">
                  <a:srgbClr val="000000">
                    <a:alpha val="43137"/>
                  </a:srgbClr>
                </a:outerShdw>
              </a:effectLst>
              <a:latin typeface="Calibri" panose="020F0502020204030204" pitchFamily="34" charset="0"/>
            </a:endParaRPr>
          </a:p>
        </p:txBody>
      </p:sp>
      <p:sp>
        <p:nvSpPr>
          <p:cNvPr id="21513" name="Oval 9">
            <a:extLst>
              <a:ext uri="{FF2B5EF4-FFF2-40B4-BE49-F238E27FC236}">
                <a16:creationId xmlns:a16="http://schemas.microsoft.com/office/drawing/2014/main" id="{3C349AA9-DE84-4766-93CA-04BB0153D5C6}"/>
              </a:ext>
            </a:extLst>
          </p:cNvPr>
          <p:cNvSpPr>
            <a:spLocks noChangeArrowheads="1"/>
          </p:cNvSpPr>
          <p:nvPr/>
        </p:nvSpPr>
        <p:spPr bwMode="auto">
          <a:xfrm>
            <a:off x="1562100" y="2286000"/>
            <a:ext cx="9067800" cy="4038600"/>
          </a:xfrm>
          <a:prstGeom prst="ellipse">
            <a:avLst/>
          </a:prstGeom>
          <a:solidFill>
            <a:srgbClr val="420042">
              <a:alpha val="50195"/>
            </a:srgbClr>
          </a:solidFill>
          <a:ln w="63500">
            <a:solidFill>
              <a:srgbClr val="420042"/>
            </a:solidFill>
            <a:round/>
            <a:headEnd/>
            <a:tailEnd/>
          </a:ln>
        </p:spPr>
        <p:txBody>
          <a:bodyPr wrap="none" anchor="ct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eaLnBrk="1" hangingPunct="1"/>
            <a:endParaRPr lang="en-US" altLang="en-US"/>
          </a:p>
        </p:txBody>
      </p:sp>
      <p:sp>
        <p:nvSpPr>
          <p:cNvPr id="21514" name="Text Box 10">
            <a:extLst>
              <a:ext uri="{FF2B5EF4-FFF2-40B4-BE49-F238E27FC236}">
                <a16:creationId xmlns:a16="http://schemas.microsoft.com/office/drawing/2014/main" id="{42128CDB-0FD8-4197-8A30-94460EF5DE2D}"/>
              </a:ext>
            </a:extLst>
          </p:cNvPr>
          <p:cNvSpPr txBox="1">
            <a:spLocks noChangeArrowheads="1"/>
          </p:cNvSpPr>
          <p:nvPr/>
        </p:nvSpPr>
        <p:spPr bwMode="auto">
          <a:xfrm>
            <a:off x="2438400" y="2743200"/>
            <a:ext cx="7391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defRPr>
            </a:lvl1pPr>
            <a:lvl2pPr marL="742950" indent="-285750" eaLnBrk="0" hangingPunct="0">
              <a:defRPr>
                <a:solidFill>
                  <a:schemeClr val="tx1"/>
                </a:solidFill>
                <a:latin typeface="Book Antiqua" panose="02040602050305030304" pitchFamily="18" charset="0"/>
              </a:defRPr>
            </a:lvl2pPr>
            <a:lvl3pPr marL="1143000" indent="-228600" eaLnBrk="0" hangingPunct="0">
              <a:defRPr>
                <a:solidFill>
                  <a:schemeClr val="tx1"/>
                </a:solidFill>
                <a:latin typeface="Book Antiqua" panose="02040602050305030304" pitchFamily="18" charset="0"/>
              </a:defRPr>
            </a:lvl3pPr>
            <a:lvl4pPr marL="1600200" indent="-228600" eaLnBrk="0" hangingPunct="0">
              <a:defRPr>
                <a:solidFill>
                  <a:schemeClr val="tx1"/>
                </a:solidFill>
                <a:latin typeface="Book Antiqua" panose="02040602050305030304" pitchFamily="18" charset="0"/>
              </a:defRPr>
            </a:lvl4pPr>
            <a:lvl5pPr marL="2057400" indent="-228600" eaLnBrk="0" hangingPunct="0">
              <a:defRPr>
                <a:solidFill>
                  <a:schemeClr val="tx1"/>
                </a:solidFill>
                <a:latin typeface="Book Antiqua" panose="02040602050305030304" pitchFamily="18" charset="0"/>
              </a:defRPr>
            </a:lvl5pPr>
            <a:lvl6pPr marL="2514600" indent="-228600" eaLnBrk="0" fontAlgn="base" hangingPunct="0">
              <a:spcBef>
                <a:spcPct val="0"/>
              </a:spcBef>
              <a:spcAft>
                <a:spcPct val="0"/>
              </a:spcAft>
              <a:defRPr>
                <a:solidFill>
                  <a:schemeClr val="tx1"/>
                </a:solidFill>
                <a:latin typeface="Book Antiqua" panose="02040602050305030304" pitchFamily="18" charset="0"/>
              </a:defRPr>
            </a:lvl6pPr>
            <a:lvl7pPr marL="2971800" indent="-228600" eaLnBrk="0" fontAlgn="base" hangingPunct="0">
              <a:spcBef>
                <a:spcPct val="0"/>
              </a:spcBef>
              <a:spcAft>
                <a:spcPct val="0"/>
              </a:spcAft>
              <a:defRPr>
                <a:solidFill>
                  <a:schemeClr val="tx1"/>
                </a:solidFill>
                <a:latin typeface="Book Antiqua" panose="02040602050305030304" pitchFamily="18" charset="0"/>
              </a:defRPr>
            </a:lvl7pPr>
            <a:lvl8pPr marL="3429000" indent="-228600" eaLnBrk="0" fontAlgn="base" hangingPunct="0">
              <a:spcBef>
                <a:spcPct val="0"/>
              </a:spcBef>
              <a:spcAft>
                <a:spcPct val="0"/>
              </a:spcAft>
              <a:defRPr>
                <a:solidFill>
                  <a:schemeClr val="tx1"/>
                </a:solidFill>
                <a:latin typeface="Book Antiqua" panose="02040602050305030304" pitchFamily="18" charset="0"/>
              </a:defRPr>
            </a:lvl8pPr>
            <a:lvl9pPr marL="3886200" indent="-228600" eaLnBrk="0" fontAlgn="base" hangingPunct="0">
              <a:spcBef>
                <a:spcPct val="0"/>
              </a:spcBef>
              <a:spcAft>
                <a:spcPct val="0"/>
              </a:spcAft>
              <a:defRPr>
                <a:solidFill>
                  <a:schemeClr val="tx1"/>
                </a:solidFill>
                <a:latin typeface="Book Antiqua" panose="02040602050305030304" pitchFamily="18" charset="0"/>
              </a:defRPr>
            </a:lvl9pPr>
          </a:lstStyle>
          <a:p>
            <a:pPr algn="ctr" eaLnBrk="1" hangingPunct="1"/>
            <a:r>
              <a:rPr lang="en-US" altLang="en-US" sz="3000" dirty="0">
                <a:solidFill>
                  <a:schemeClr val="bg1"/>
                </a:solidFill>
                <a:latin typeface="Calibri" panose="020F0502020204030204" pitchFamily="34" charset="0"/>
              </a:rPr>
              <a:t>“Meditate on these things; give</a:t>
            </a:r>
            <a:br>
              <a:rPr lang="en-US" altLang="en-US" sz="3000" dirty="0">
                <a:solidFill>
                  <a:schemeClr val="bg1"/>
                </a:solidFill>
                <a:latin typeface="Calibri" panose="020F0502020204030204" pitchFamily="34" charset="0"/>
              </a:rPr>
            </a:br>
            <a:r>
              <a:rPr lang="en-US" altLang="en-US" sz="3000" dirty="0">
                <a:solidFill>
                  <a:schemeClr val="bg1"/>
                </a:solidFill>
                <a:latin typeface="Calibri" panose="020F0502020204030204" pitchFamily="34" charset="0"/>
              </a:rPr>
              <a:t>yourself entirely to them, that </a:t>
            </a:r>
            <a:r>
              <a:rPr lang="en-US" altLang="en-US" sz="3000" dirty="0">
                <a:solidFill>
                  <a:srgbClr val="FFFF00"/>
                </a:solidFill>
                <a:latin typeface="Calibri" panose="020F0502020204030204" pitchFamily="34" charset="0"/>
              </a:rPr>
              <a:t>your progress may be evident to all</a:t>
            </a:r>
            <a:r>
              <a:rPr lang="en-US" altLang="en-US" sz="3000" dirty="0">
                <a:solidFill>
                  <a:schemeClr val="bg1"/>
                </a:solidFill>
                <a:latin typeface="Calibri" panose="020F0502020204030204" pitchFamily="34" charset="0"/>
              </a:rPr>
              <a:t>. Take heed to yourself and to the doctrine. Continue in them, for in doing this </a:t>
            </a:r>
            <a:r>
              <a:rPr lang="en-US" altLang="en-US" sz="3000" dirty="0">
                <a:solidFill>
                  <a:srgbClr val="FFFF00"/>
                </a:solidFill>
                <a:latin typeface="Calibri" panose="020F0502020204030204" pitchFamily="34" charset="0"/>
              </a:rPr>
              <a:t>you will save both yourself and those who hear you</a:t>
            </a:r>
            <a:r>
              <a:rPr lang="en-US" altLang="en-US" sz="3000" dirty="0">
                <a:solidFill>
                  <a:schemeClr val="bg1"/>
                </a:solidFill>
                <a:latin typeface="Calibri" panose="020F0502020204030204" pitchFamily="34" charset="0"/>
              </a:rPr>
              <a:t>.”</a:t>
            </a:r>
          </a:p>
          <a:p>
            <a:pPr algn="ctr" eaLnBrk="1" hangingPunct="1"/>
            <a:r>
              <a:rPr lang="en-US" altLang="en-US" sz="3000" b="1" dirty="0">
                <a:solidFill>
                  <a:schemeClr val="bg1"/>
                </a:solidFill>
                <a:latin typeface="Calibri" panose="020F0502020204030204" pitchFamily="34" charset="0"/>
              </a:rPr>
              <a:t>1 Timothy 4:15-16</a:t>
            </a:r>
          </a:p>
        </p:txBody>
      </p:sp>
      <p:sp>
        <p:nvSpPr>
          <p:cNvPr id="8" name="TextBox 7">
            <a:extLst>
              <a:ext uri="{FF2B5EF4-FFF2-40B4-BE49-F238E27FC236}">
                <a16:creationId xmlns:a16="http://schemas.microsoft.com/office/drawing/2014/main" id="{BA78C44D-4A6E-403E-906E-07FA679B3518}"/>
              </a:ext>
            </a:extLst>
          </p:cNvPr>
          <p:cNvSpPr txBox="1"/>
          <p:nvPr/>
        </p:nvSpPr>
        <p:spPr>
          <a:xfrm>
            <a:off x="0" y="6550224"/>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Richie Thetford						               			              www.thetfordcountry.com</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500" fill="hold"/>
                                        <p:tgtEl>
                                          <p:spTgt spid="21513"/>
                                        </p:tgtEl>
                                        <p:attrNameLst>
                                          <p:attrName>ppt_w</p:attrName>
                                        </p:attrNameLst>
                                      </p:cBhvr>
                                      <p:tavLst>
                                        <p:tav tm="0">
                                          <p:val>
                                            <p:fltVal val="0"/>
                                          </p:val>
                                        </p:tav>
                                        <p:tav tm="100000">
                                          <p:val>
                                            <p:strVal val="#ppt_w"/>
                                          </p:val>
                                        </p:tav>
                                      </p:tavLst>
                                    </p:anim>
                                    <p:anim calcmode="lin" valueType="num">
                                      <p:cBhvr>
                                        <p:cTn id="8" dur="500" fill="hold"/>
                                        <p:tgtEl>
                                          <p:spTgt spid="21513"/>
                                        </p:tgtEl>
                                        <p:attrNameLst>
                                          <p:attrName>ppt_h</p:attrName>
                                        </p:attrNameLst>
                                      </p:cBhvr>
                                      <p:tavLst>
                                        <p:tav tm="0">
                                          <p:val>
                                            <p:fltVal val="0"/>
                                          </p:val>
                                        </p:tav>
                                        <p:tav tm="100000">
                                          <p:val>
                                            <p:strVal val="#ppt_h"/>
                                          </p:val>
                                        </p:tav>
                                      </p:tavLst>
                                    </p:anim>
                                    <p:animEffect transition="in" filter="fade">
                                      <p:cBhvr>
                                        <p:cTn id="9" dur="500"/>
                                        <p:tgtEl>
                                          <p:spTgt spid="215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514"/>
                                        </p:tgtEl>
                                        <p:attrNameLst>
                                          <p:attrName>style.visibility</p:attrName>
                                        </p:attrNameLst>
                                      </p:cBhvr>
                                      <p:to>
                                        <p:strVal val="visible"/>
                                      </p:to>
                                    </p:set>
                                    <p:anim calcmode="lin" valueType="num">
                                      <p:cBhvr>
                                        <p:cTn id="12" dur="500" fill="hold"/>
                                        <p:tgtEl>
                                          <p:spTgt spid="21514"/>
                                        </p:tgtEl>
                                        <p:attrNameLst>
                                          <p:attrName>ppt_w</p:attrName>
                                        </p:attrNameLst>
                                      </p:cBhvr>
                                      <p:tavLst>
                                        <p:tav tm="0">
                                          <p:val>
                                            <p:fltVal val="0"/>
                                          </p:val>
                                        </p:tav>
                                        <p:tav tm="100000">
                                          <p:val>
                                            <p:strVal val="#ppt_w"/>
                                          </p:val>
                                        </p:tav>
                                      </p:tavLst>
                                    </p:anim>
                                    <p:anim calcmode="lin" valueType="num">
                                      <p:cBhvr>
                                        <p:cTn id="13" dur="500" fill="hold"/>
                                        <p:tgtEl>
                                          <p:spTgt spid="21514"/>
                                        </p:tgtEl>
                                        <p:attrNameLst>
                                          <p:attrName>ppt_h</p:attrName>
                                        </p:attrNameLst>
                                      </p:cBhvr>
                                      <p:tavLst>
                                        <p:tav tm="0">
                                          <p:val>
                                            <p:fltVal val="0"/>
                                          </p:val>
                                        </p:tav>
                                        <p:tav tm="100000">
                                          <p:val>
                                            <p:strVal val="#ppt_h"/>
                                          </p:val>
                                        </p:tav>
                                      </p:tavLst>
                                    </p:anim>
                                    <p:animEffect transition="in" filter="fade">
                                      <p:cBhvr>
                                        <p:cTn id="14"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p:bldLst>
  </p:timing>
</p:sld>
</file>

<file path=ppt/theme/theme1.xml><?xml version="1.0" encoding="utf-8"?>
<a:theme xmlns:a="http://schemas.openxmlformats.org/drawingml/2006/main" name="Basic2">
  <a:themeElements>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2">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409</TotalTime>
  <Words>682</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Book Antiqua</vt:lpstr>
      <vt:lpstr>Calibri</vt:lpstr>
      <vt:lpstr>Tahoma</vt:lpstr>
      <vt:lpstr>Times New Roman</vt:lpstr>
      <vt:lpstr>Basic2</vt:lpstr>
      <vt:lpstr>Purposeful Living</vt:lpstr>
      <vt:lpstr>The Decline of the Roman Empire</vt:lpstr>
      <vt:lpstr>“Going With the Flow”</vt:lpstr>
      <vt:lpstr>“Going With the Flow”</vt:lpstr>
      <vt:lpstr>Living by Default</vt:lpstr>
      <vt:lpstr>Living by Default</vt:lpstr>
      <vt:lpstr>Honoring Our Creator</vt:lpstr>
      <vt:lpstr>Honoring Our Creator</vt:lpstr>
      <vt:lpstr>Honoring Our Creator</vt:lpstr>
      <vt:lpstr>Conclusion</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 Outline</dc:title>
  <dc:creator>Jason</dc:creator>
  <cp:lastModifiedBy>Richard Thetford</cp:lastModifiedBy>
  <cp:revision>24</cp:revision>
  <dcterms:created xsi:type="dcterms:W3CDTF">2006-08-30T20:10:10Z</dcterms:created>
  <dcterms:modified xsi:type="dcterms:W3CDTF">2018-06-24T18:34:15Z</dcterms:modified>
</cp:coreProperties>
</file>