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A2D3C-F3FD-46E2-916A-DEFF70CDECD7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387B89-55A0-4B20-9E66-0807295C1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86200"/>
            <a:ext cx="8077200" cy="838200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latin typeface="Segoe UI" panose="020B0502040204020203" pitchFamily="34" charset="0"/>
                <a:cs typeface="Arial" pitchFamily="34" charset="0"/>
              </a:rPr>
              <a:t>Putting the Proverbs to Use</a:t>
            </a:r>
            <a:endParaRPr lang="en-US" sz="4600" dirty="0"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4" name="Picture 3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76948"/>
            <a:ext cx="6705600" cy="3228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" y="1981200"/>
            <a:ext cx="8229600" cy="2743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20574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egoe UI" panose="020B0502040204020203" pitchFamily="34" charset="0"/>
                <a:cs typeface="Arial" pitchFamily="34" charset="0"/>
              </a:rPr>
              <a:t>The Bible defines wisdom</a:t>
            </a:r>
            <a:br>
              <a:rPr lang="en-US" sz="40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4000" dirty="0" smtClean="0">
                <a:latin typeface="Segoe UI" panose="020B0502040204020203" pitchFamily="34" charset="0"/>
                <a:cs typeface="Arial" pitchFamily="34" charset="0"/>
              </a:rPr>
              <a:t>in terms of one’s relationship</a:t>
            </a:r>
            <a:br>
              <a:rPr lang="en-US" sz="40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4000" dirty="0" smtClean="0">
                <a:latin typeface="Segoe UI" panose="020B0502040204020203" pitchFamily="34" charset="0"/>
                <a:cs typeface="Arial" pitchFamily="34" charset="0"/>
              </a:rPr>
              <a:t>with God rather than one’s</a:t>
            </a:r>
            <a:br>
              <a:rPr lang="en-US" sz="40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4000" dirty="0" smtClean="0">
                <a:latin typeface="Segoe UI" panose="020B0502040204020203" pitchFamily="34" charset="0"/>
                <a:cs typeface="Arial" pitchFamily="34" charset="0"/>
              </a:rPr>
              <a:t>formal education</a:t>
            </a:r>
            <a:endParaRPr lang="en-US" sz="40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986516"/>
            <a:ext cx="8229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The book of </a:t>
            </a:r>
            <a:r>
              <a:rPr lang="en-US" sz="3800" b="1" dirty="0" smtClean="0">
                <a:latin typeface="Segoe UI" panose="020B0502040204020203" pitchFamily="34" charset="0"/>
                <a:cs typeface="Arial" pitchFamily="34" charset="0"/>
              </a:rPr>
              <a:t>Proverbs</a:t>
            </a:r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 shows the tremendous value of wisdom!</a:t>
            </a:r>
            <a:endParaRPr lang="en-US" sz="3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2034809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Proverb means “parallel” or “similar”</a:t>
            </a:r>
          </a:p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Proverb is “a description by way of comparisons”</a:t>
            </a:r>
            <a:endParaRPr lang="en-US" sz="3800" dirty="0"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00100" y="3810000"/>
            <a:ext cx="7543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38862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A wise son heeds his father’s instruction, but a scoffer does</a:t>
            </a:r>
            <a:b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not listen to rebuke.”</a:t>
            </a:r>
          </a:p>
          <a:p>
            <a:pPr algn="ctr"/>
            <a:r>
              <a:rPr lang="en-US" sz="3000" b="1" dirty="0" smtClean="0">
                <a:latin typeface="Segoe UI" panose="020B0502040204020203" pitchFamily="34" charset="0"/>
                <a:cs typeface="Arial" pitchFamily="34" charset="0"/>
              </a:rPr>
              <a:t>Proverbs 13:1</a:t>
            </a:r>
            <a:endParaRPr lang="en-US" sz="3000" b="1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00100" y="3733800"/>
            <a:ext cx="75438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2433697"/>
          </a:xfrm>
        </p:spPr>
        <p:txBody>
          <a:bodyPr>
            <a:normAutofit lnSpcReduction="10000"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Proverbs is classified as “wisdom literature”</a:t>
            </a:r>
          </a:p>
          <a:p>
            <a:pPr lvl="1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A proverb is defined as “a short, self-evident statement”</a:t>
            </a:r>
          </a:p>
          <a:p>
            <a:pPr lvl="1">
              <a:buNone/>
            </a:pPr>
            <a:endParaRPr lang="en-US" dirty="0"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3789164"/>
            <a:ext cx="7086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“The fear of the LORD is the beginning of knowledge, but fools despise wisdom and instruction”</a:t>
            </a:r>
          </a:p>
          <a:p>
            <a:pPr algn="ctr"/>
            <a:r>
              <a:rPr lang="en-US" sz="3200" b="1" dirty="0" smtClean="0">
                <a:latin typeface="Segoe UI" panose="020B0502040204020203" pitchFamily="34" charset="0"/>
                <a:cs typeface="Arial" pitchFamily="34" charset="0"/>
              </a:rPr>
              <a:t>Proverbs 1:7</a:t>
            </a:r>
            <a:endParaRPr lang="en-US" sz="3200" b="1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9537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 catchy way of expressing a truth for remembrance</a:t>
            </a:r>
            <a:endParaRPr lang="en-US" sz="2800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00100" y="4338697"/>
            <a:ext cx="7543800" cy="2062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3048000"/>
          </a:xfrm>
        </p:spPr>
        <p:txBody>
          <a:bodyPr>
            <a:normAutofit fontScale="92500"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Proverbs is a distinct philosophy of life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1:10</a:t>
            </a:r>
          </a:p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Capsules of wisdom from those who knew the law of God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  <a:latin typeface="Segoe UI" panose="020B0502040204020203" pitchFamily="34" charset="0"/>
                <a:cs typeface="Arial" pitchFamily="34" charset="0"/>
              </a:rPr>
              <a:t>Generally true, but not absolute in every case</a:t>
            </a:r>
            <a:endParaRPr lang="en-US" sz="3000" b="1" dirty="0">
              <a:solidFill>
                <a:srgbClr val="0070C0"/>
              </a:solidFill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4343400"/>
            <a:ext cx="708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“Train up a child in the way he</a:t>
            </a:r>
            <a:b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should go, and when he is old he</a:t>
            </a:r>
            <a:b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will not depart from it”</a:t>
            </a:r>
          </a:p>
          <a:p>
            <a:pPr algn="ctr"/>
            <a:r>
              <a:rPr lang="en-US" sz="3200" b="1" dirty="0" smtClean="0">
                <a:latin typeface="Segoe UI" panose="020B0502040204020203" pitchFamily="34" charset="0"/>
                <a:cs typeface="Arial" pitchFamily="34" charset="0"/>
              </a:rPr>
              <a:t>Proverbs 22:6</a:t>
            </a:r>
            <a:endParaRPr lang="en-US" sz="3200" b="1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Book is made of many Proverbs</a:t>
            </a:r>
          </a:p>
          <a:p>
            <a:pPr lvl="1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Solomon’s</a:t>
            </a:r>
          </a:p>
          <a:p>
            <a:pPr lvl="2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Spoke 3,000 proverbs</a:t>
            </a:r>
          </a:p>
          <a:p>
            <a:pPr lvl="3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Kings 4:32</a:t>
            </a:r>
          </a:p>
          <a:p>
            <a:pPr lvl="2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Wisdom to speak was</a:t>
            </a:r>
            <a:b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a direct gift from God</a:t>
            </a:r>
          </a:p>
          <a:p>
            <a:pPr lvl="3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Kings 4:29-31</a:t>
            </a:r>
          </a:p>
          <a:p>
            <a:pPr lvl="3"/>
            <a:endParaRPr lang="en-US" dirty="0"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pic>
        <p:nvPicPr>
          <p:cNvPr id="8" name="Picture 7" descr="king-solomon-300x2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8654" y="3352800"/>
            <a:ext cx="3629146" cy="3171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Book is made of many Proverbs</a:t>
            </a:r>
          </a:p>
          <a:p>
            <a:pPr lvl="1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Solomon’s</a:t>
            </a:r>
          </a:p>
          <a:p>
            <a:pPr lvl="2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His proverbs fall into two categories</a:t>
            </a:r>
          </a:p>
          <a:p>
            <a:pPr lvl="3"/>
            <a:r>
              <a:rPr lang="en-US" sz="3000" dirty="0" smtClean="0">
                <a:latin typeface="Segoe UI" panose="020B0502040204020203" pitchFamily="34" charset="0"/>
                <a:cs typeface="Arial" pitchFamily="34" charset="0"/>
              </a:rPr>
              <a:t>Those he personally arranged</a:t>
            </a:r>
          </a:p>
          <a:p>
            <a:pPr lvl="4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Chapters 1-24</a:t>
            </a:r>
          </a:p>
          <a:p>
            <a:pPr lvl="3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Those arranged by scribes</a:t>
            </a:r>
            <a:b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of Hezekiah’s time</a:t>
            </a:r>
          </a:p>
          <a:p>
            <a:pPr lvl="4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Chapters 25-29 </a:t>
            </a:r>
          </a:p>
          <a:p>
            <a:pPr lvl="4"/>
            <a:r>
              <a:rPr lang="en-US" sz="3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Agur</a:t>
            </a:r>
            <a:r>
              <a:rPr lang="en-US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(c. 30)</a:t>
            </a:r>
          </a:p>
          <a:p>
            <a:pPr lvl="4"/>
            <a:r>
              <a:rPr lang="en-US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Lemuel </a:t>
            </a:r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(c. 31)</a:t>
            </a:r>
          </a:p>
          <a:p>
            <a:pPr lvl="3"/>
            <a:endParaRPr lang="en-US" dirty="0"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pic>
        <p:nvPicPr>
          <p:cNvPr id="6" name="Picture 5" descr="proverbs-page-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569178"/>
            <a:ext cx="3733800" cy="1907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Purpose of the Book</a:t>
            </a:r>
          </a:p>
          <a:p>
            <a:pPr lvl="1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To impart wisdom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1:1-6</a:t>
            </a:r>
          </a:p>
          <a:p>
            <a:pPr lvl="1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“the best guide book of success a young man can follow”</a:t>
            </a:r>
          </a:p>
          <a:p>
            <a:pPr lvl="1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Key thought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“the fear of the Lord” </a:t>
            </a:r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(14 times)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pic>
        <p:nvPicPr>
          <p:cNvPr id="6" name="Picture 5" descr="boy_reading_bi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600200"/>
            <a:ext cx="35052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Theme of the book is “wisdom”</a:t>
            </a:r>
            <a:b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2400" b="1" dirty="0" smtClean="0">
                <a:latin typeface="Segoe UI" panose="020B0502040204020203" pitchFamily="34" charset="0"/>
                <a:cs typeface="Arial" pitchFamily="34" charset="0"/>
              </a:rPr>
              <a:t>(104 times)</a:t>
            </a:r>
          </a:p>
          <a:p>
            <a:pPr lvl="1"/>
            <a:r>
              <a:rPr lang="en-US" sz="3400" b="1" dirty="0" smtClean="0">
                <a:latin typeface="Segoe UI" panose="020B0502040204020203" pitchFamily="34" charset="0"/>
                <a:cs typeface="Arial" pitchFamily="34" charset="0"/>
              </a:rPr>
              <a:t>Wisdom comes from God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1:5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9:10</a:t>
            </a: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pic>
        <p:nvPicPr>
          <p:cNvPr id="6" name="Picture 5" descr="Book-of-Proverbs-Revis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1449" y="3263931"/>
            <a:ext cx="4643951" cy="3136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proverbs_9_10_button-p145451119073855330qd2b_4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419600"/>
            <a:ext cx="2133600" cy="20373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egoe UI" panose="020B0502040204020203" pitchFamily="34" charset="0"/>
                <a:cs typeface="Arial" pitchFamily="34" charset="0"/>
              </a:rPr>
              <a:t>Facts on Proverbs</a:t>
            </a:r>
            <a:endParaRPr lang="en-US" sz="48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/>
          </a:bodyPr>
          <a:lstStyle/>
          <a:p>
            <a:r>
              <a:rPr lang="en-US" sz="3800" dirty="0" smtClean="0">
                <a:latin typeface="Segoe UI" panose="020B0502040204020203" pitchFamily="34" charset="0"/>
                <a:cs typeface="Arial" pitchFamily="34" charset="0"/>
              </a:rPr>
              <a:t>Theme of the book is “wisdom” </a:t>
            </a:r>
            <a:r>
              <a:rPr lang="en-US" sz="2400" b="1" dirty="0" smtClean="0">
                <a:latin typeface="Segoe UI" panose="020B0502040204020203" pitchFamily="34" charset="0"/>
                <a:cs typeface="Arial" pitchFamily="34" charset="0"/>
              </a:rPr>
              <a:t>(104 times)</a:t>
            </a:r>
          </a:p>
          <a:p>
            <a:pPr lvl="1"/>
            <a:r>
              <a:rPr lang="en-US" sz="3400" dirty="0" smtClean="0">
                <a:latin typeface="Segoe UI" panose="020B0502040204020203" pitchFamily="34" charset="0"/>
                <a:cs typeface="Arial" pitchFamily="34" charset="0"/>
              </a:rPr>
              <a:t>Three things needed to attain true wisdom:</a:t>
            </a:r>
          </a:p>
          <a:p>
            <a:pPr lvl="2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Available revelation from God</a:t>
            </a:r>
          </a:p>
          <a:p>
            <a:pPr lvl="3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2:6</a:t>
            </a:r>
          </a:p>
          <a:p>
            <a:pPr lvl="2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A seeking heart</a:t>
            </a:r>
          </a:p>
          <a:p>
            <a:pPr lvl="3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2:1-5</a:t>
            </a:r>
          </a:p>
          <a:p>
            <a:pPr lvl="2"/>
            <a:r>
              <a:rPr lang="en-US" sz="3200" dirty="0" smtClean="0">
                <a:latin typeface="Segoe UI" panose="020B0502040204020203" pitchFamily="34" charset="0"/>
                <a:cs typeface="Arial" pitchFamily="34" charset="0"/>
              </a:rPr>
              <a:t>A submissive life</a:t>
            </a:r>
          </a:p>
          <a:p>
            <a:pPr lvl="3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Psalms 119:100</a:t>
            </a:r>
          </a:p>
          <a:p>
            <a:pPr lvl="3"/>
            <a:endParaRPr lang="en-US" dirty="0" smtClean="0">
              <a:latin typeface="Segoe UI" panose="020B0502040204020203" pitchFamily="34" charset="0"/>
              <a:cs typeface="Arial" pitchFamily="34" charset="0"/>
            </a:endParaRPr>
          </a:p>
        </p:txBody>
      </p:sp>
      <p:pic>
        <p:nvPicPr>
          <p:cNvPr id="5" name="Picture 4" descr="prove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0186"/>
            <a:ext cx="1905000" cy="1205214"/>
          </a:xfrm>
          <a:prstGeom prst="rect">
            <a:avLst/>
          </a:prstGeom>
        </p:spPr>
      </p:pic>
      <p:pic>
        <p:nvPicPr>
          <p:cNvPr id="6" name="Picture 5" descr="bibl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390900"/>
            <a:ext cx="4648200" cy="3009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www.thetfordcountry.com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</TotalTime>
  <Words>305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Corbel</vt:lpstr>
      <vt:lpstr>Segoe UI</vt:lpstr>
      <vt:lpstr>Segoe UI Semibold</vt:lpstr>
      <vt:lpstr>Wingdings</vt:lpstr>
      <vt:lpstr>Wingdings 2</vt:lpstr>
      <vt:lpstr>Wingdings 3</vt:lpstr>
      <vt:lpstr>Module</vt:lpstr>
      <vt:lpstr>Putting the Proverbs to Use</vt:lpstr>
      <vt:lpstr>Facts on Proverbs</vt:lpstr>
      <vt:lpstr>Facts on Proverbs</vt:lpstr>
      <vt:lpstr>Facts on Proverbs</vt:lpstr>
      <vt:lpstr>Facts on Proverbs</vt:lpstr>
      <vt:lpstr>Facts on Proverbs</vt:lpstr>
      <vt:lpstr>Facts on Proverbs</vt:lpstr>
      <vt:lpstr>Facts on Proverbs</vt:lpstr>
      <vt:lpstr>Facts on Proverbs</vt:lpstr>
      <vt:lpstr>Facts on Proverbs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Proverbs to Use</dc:title>
  <dc:creator>Richard Thetford</dc:creator>
  <cp:lastModifiedBy>Richard Thetford</cp:lastModifiedBy>
  <cp:revision>21</cp:revision>
  <dcterms:created xsi:type="dcterms:W3CDTF">2011-10-15T21:10:28Z</dcterms:created>
  <dcterms:modified xsi:type="dcterms:W3CDTF">2016-02-20T22:57:25Z</dcterms:modified>
</cp:coreProperties>
</file>