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0901-D713-4E76-BCA1-870DA2813B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E0A8-39D0-4FCC-BD5C-E928A3CCC7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133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0901-D713-4E76-BCA1-870DA2813B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E0A8-39D0-4FCC-BD5C-E928A3CCC7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086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9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00B10901-D713-4E76-BCA1-870DA2813B1E}" type="datetimeFigureOut">
              <a:rPr lang="en-US" smtClean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8BF9E0A8-39D0-4FCC-BD5C-E928A3CCC7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o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3772" y="277584"/>
            <a:ext cx="8084457" cy="60633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739776"/>
            <a:ext cx="8686800" cy="1470025"/>
          </a:xfrm>
        </p:spPr>
        <p:txBody>
          <a:bodyPr>
            <a:normAutofit/>
          </a:bodyPr>
          <a:lstStyle/>
          <a:p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Thief on the Cross</a:t>
            </a:r>
          </a:p>
        </p:txBody>
      </p:sp>
      <p:sp>
        <p:nvSpPr>
          <p:cNvPr id="5" name="Rectangle 4"/>
          <p:cNvSpPr/>
          <p:nvPr/>
        </p:nvSpPr>
        <p:spPr>
          <a:xfrm>
            <a:off x="4" y="0"/>
            <a:ext cx="1752595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9397" y="0"/>
            <a:ext cx="1752595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43059" y="3835399"/>
            <a:ext cx="289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prstClr val="black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Mark 16:16</a:t>
            </a:r>
          </a:p>
          <a:p>
            <a:pPr algn="ctr"/>
            <a:r>
              <a:rPr lang="en-US" sz="3600" dirty="0">
                <a:ln>
                  <a:solidFill>
                    <a:prstClr val="black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Acts 2:38</a:t>
            </a:r>
          </a:p>
          <a:p>
            <a:pPr algn="ctr"/>
            <a:r>
              <a:rPr lang="en-US" sz="3600" dirty="0">
                <a:ln>
                  <a:solidFill>
                    <a:prstClr val="black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Acts 22:16</a:t>
            </a:r>
          </a:p>
          <a:p>
            <a:pPr algn="ctr"/>
            <a:r>
              <a:rPr lang="en-US" sz="3600" dirty="0">
                <a:ln>
                  <a:solidFill>
                    <a:prstClr val="black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3A4B31-B75E-4467-9B9E-BD994B25CB03}"/>
              </a:ext>
            </a:extLst>
          </p:cNvPr>
          <p:cNvSpPr txBox="1"/>
          <p:nvPr/>
        </p:nvSpPr>
        <p:spPr>
          <a:xfrm>
            <a:off x="0" y="6560458"/>
            <a:ext cx="1219199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699883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113" y="-1129"/>
            <a:ext cx="11916229" cy="1143000"/>
          </a:xfrm>
          <a:solidFill>
            <a:srgbClr val="A20615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Calvary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085" y="1230087"/>
            <a:ext cx="11629564" cy="5083625"/>
          </a:xfrm>
        </p:spPr>
        <p:txBody>
          <a:bodyPr>
            <a:normAutofit/>
          </a:bodyPr>
          <a:lstStyle/>
          <a:p>
            <a:r>
              <a:rPr lang="en-US" b="1" dirty="0"/>
              <a:t>Two thieves were crucified with Christ</a:t>
            </a:r>
          </a:p>
          <a:p>
            <a:pPr lvl="1"/>
            <a:r>
              <a:rPr lang="en-US" sz="3000" dirty="0"/>
              <a:t>One asked Jesus to remember him in His kingdom</a:t>
            </a:r>
          </a:p>
          <a:p>
            <a:pPr lvl="2"/>
            <a:r>
              <a:rPr lang="en-US" sz="28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1:6</a:t>
            </a:r>
          </a:p>
          <a:p>
            <a:pPr lvl="1"/>
            <a:r>
              <a:rPr lang="en-US" sz="3000" dirty="0"/>
              <a:t>Jesus said: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What did Jesus mean?</a:t>
            </a:r>
          </a:p>
          <a:p>
            <a:pPr lvl="1"/>
            <a:r>
              <a:rPr lang="en-US" sz="3000" dirty="0"/>
              <a:t>Both Jesus and the thief would be in paradise – departed spirits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20:17</a:t>
            </a:r>
          </a:p>
        </p:txBody>
      </p:sp>
      <p:sp>
        <p:nvSpPr>
          <p:cNvPr id="4" name="Rectangle 3"/>
          <p:cNvSpPr/>
          <p:nvPr/>
        </p:nvSpPr>
        <p:spPr>
          <a:xfrm>
            <a:off x="6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70650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7" y="6313714"/>
            <a:ext cx="11803736" cy="246743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085" y="3472545"/>
            <a:ext cx="11509830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A20615"/>
                </a:solidFill>
                <a:latin typeface="Segoe UI" panose="020B0502040204020203" pitchFamily="34" charset="0"/>
              </a:rPr>
              <a:t>“….Assuredly, I say to you, today you will be with Me in Paradise.” </a:t>
            </a:r>
            <a:r>
              <a:rPr lang="en-US" sz="2400" dirty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23:43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6A6ECE-DC67-431B-A109-B712D6A7D51A}"/>
              </a:ext>
            </a:extLst>
          </p:cNvPr>
          <p:cNvSpPr txBox="1"/>
          <p:nvPr/>
        </p:nvSpPr>
        <p:spPr>
          <a:xfrm>
            <a:off x="0" y="6560458"/>
            <a:ext cx="1219199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08924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57" y="1251862"/>
            <a:ext cx="11448141" cy="4876800"/>
          </a:xfrm>
        </p:spPr>
        <p:txBody>
          <a:bodyPr>
            <a:normAutofit/>
          </a:bodyPr>
          <a:lstStyle/>
          <a:p>
            <a:r>
              <a:rPr lang="en-US" b="1" dirty="0"/>
              <a:t>“Paradise” suggests approval</a:t>
            </a:r>
          </a:p>
          <a:p>
            <a:r>
              <a:rPr lang="en-US" b="1" dirty="0"/>
              <a:t>Jesus’ story of the rich man and Lazarus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16:19-31</a:t>
            </a:r>
          </a:p>
          <a:p>
            <a:r>
              <a:rPr lang="en-US" b="1" dirty="0"/>
              <a:t>Could be assumed that the thief</a:t>
            </a:r>
            <a:br>
              <a:rPr lang="en-US" b="1" dirty="0"/>
            </a:br>
            <a:r>
              <a:rPr lang="en-US" b="1" dirty="0"/>
              <a:t>was saved</a:t>
            </a:r>
          </a:p>
          <a:p>
            <a:r>
              <a:rPr lang="en-US" b="1" dirty="0"/>
              <a:t>We should base our hope for eternity</a:t>
            </a:r>
            <a:br>
              <a:rPr lang="en-US" b="1" dirty="0"/>
            </a:br>
            <a:r>
              <a:rPr lang="en-US" b="1" dirty="0"/>
              <a:t>upon the Bible and the will of Christ</a:t>
            </a:r>
          </a:p>
        </p:txBody>
      </p:sp>
      <p:pic>
        <p:nvPicPr>
          <p:cNvPr id="9" name="Picture 8" descr="dp17866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92457" y="1288752"/>
            <a:ext cx="3218541" cy="4876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93E1919-06C1-48B8-B5CB-011D2A82D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13" y="-1129"/>
            <a:ext cx="11916229" cy="1143000"/>
          </a:xfrm>
          <a:solidFill>
            <a:srgbClr val="A20615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the Thief Saved?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B1FDD5-5032-4486-A3E3-32781E7351EB}"/>
              </a:ext>
            </a:extLst>
          </p:cNvPr>
          <p:cNvSpPr/>
          <p:nvPr/>
        </p:nvSpPr>
        <p:spPr>
          <a:xfrm>
            <a:off x="6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3E8D9D-B0AD-492D-B2C3-8728D14EF8C9}"/>
              </a:ext>
            </a:extLst>
          </p:cNvPr>
          <p:cNvSpPr/>
          <p:nvPr/>
        </p:nvSpPr>
        <p:spPr>
          <a:xfrm>
            <a:off x="11970650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CB2307-AC7C-41F4-B509-C16D7FC2C528}"/>
              </a:ext>
            </a:extLst>
          </p:cNvPr>
          <p:cNvSpPr/>
          <p:nvPr/>
        </p:nvSpPr>
        <p:spPr>
          <a:xfrm>
            <a:off x="228607" y="6313714"/>
            <a:ext cx="11803736" cy="246743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6EB556-BAF1-4418-B93A-D14C922AEB76}"/>
              </a:ext>
            </a:extLst>
          </p:cNvPr>
          <p:cNvSpPr txBox="1"/>
          <p:nvPr/>
        </p:nvSpPr>
        <p:spPr>
          <a:xfrm>
            <a:off x="0" y="6560458"/>
            <a:ext cx="1219199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4333257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3" y="1244601"/>
            <a:ext cx="11480800" cy="4985656"/>
          </a:xfrm>
        </p:spPr>
        <p:txBody>
          <a:bodyPr>
            <a:normAutofit/>
          </a:bodyPr>
          <a:lstStyle/>
          <a:p>
            <a:r>
              <a:rPr lang="en-US" b="1" dirty="0"/>
              <a:t>Assuming that the thief was saved</a:t>
            </a:r>
            <a:br>
              <a:rPr lang="en-US" b="1" dirty="0"/>
            </a:br>
            <a:r>
              <a:rPr lang="en-US" b="1" dirty="0"/>
              <a:t>– we cannot be saved the same way today</a:t>
            </a:r>
          </a:p>
          <a:p>
            <a:r>
              <a:rPr lang="en-US" b="1" dirty="0"/>
              <a:t>Christ personally forgave sins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5:17-20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7:36-50</a:t>
            </a:r>
          </a:p>
          <a:p>
            <a:pPr lvl="1"/>
            <a:r>
              <a:rPr 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Jesus personally forgave their sins</a:t>
            </a:r>
          </a:p>
        </p:txBody>
      </p:sp>
      <p:pic>
        <p:nvPicPr>
          <p:cNvPr id="8" name="Picture 7" descr="dp17865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31943" y="1272265"/>
            <a:ext cx="2997200" cy="48999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DC8F518-C379-430E-BB20-5FBF5466A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13" y="-1129"/>
            <a:ext cx="11916229" cy="1143000"/>
          </a:xfrm>
          <a:solidFill>
            <a:srgbClr val="A20615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A4CDAD-41B2-436D-B136-44BB4D28003F}"/>
              </a:ext>
            </a:extLst>
          </p:cNvPr>
          <p:cNvSpPr/>
          <p:nvPr/>
        </p:nvSpPr>
        <p:spPr>
          <a:xfrm>
            <a:off x="6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36A6BF-60C7-48CE-81A6-F6B2530D8287}"/>
              </a:ext>
            </a:extLst>
          </p:cNvPr>
          <p:cNvSpPr/>
          <p:nvPr/>
        </p:nvSpPr>
        <p:spPr>
          <a:xfrm>
            <a:off x="11970650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0D4A19-D062-45B7-9588-C6CEFFDB0C1F}"/>
              </a:ext>
            </a:extLst>
          </p:cNvPr>
          <p:cNvSpPr/>
          <p:nvPr/>
        </p:nvSpPr>
        <p:spPr>
          <a:xfrm>
            <a:off x="228607" y="6313714"/>
            <a:ext cx="11803736" cy="246743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F6117E-27B3-4289-9604-9DBADE10D9F3}"/>
              </a:ext>
            </a:extLst>
          </p:cNvPr>
          <p:cNvSpPr txBox="1"/>
          <p:nvPr/>
        </p:nvSpPr>
        <p:spPr>
          <a:xfrm>
            <a:off x="0" y="6560458"/>
            <a:ext cx="1219199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49227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371" y="1244604"/>
            <a:ext cx="11433627" cy="4985654"/>
          </a:xfrm>
        </p:spPr>
        <p:txBody>
          <a:bodyPr>
            <a:normAutofit/>
          </a:bodyPr>
          <a:lstStyle/>
          <a:p>
            <a:r>
              <a:rPr lang="en-US" b="1" dirty="0"/>
              <a:t>We live under a different covenant today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9:15-17</a:t>
            </a:r>
          </a:p>
          <a:p>
            <a:pPr lvl="1"/>
            <a:r>
              <a:rPr 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We live after the death of the Testator</a:t>
            </a:r>
          </a:p>
          <a:p>
            <a:r>
              <a:rPr lang="en-US" b="1" dirty="0"/>
              <a:t>One now needs to be baptized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10:32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Mark 16:16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3:21</a:t>
            </a:r>
          </a:p>
        </p:txBody>
      </p:sp>
      <p:pic>
        <p:nvPicPr>
          <p:cNvPr id="9" name="Picture 8" descr="pd1847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95771" y="3592290"/>
            <a:ext cx="4013195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hands_holding_bible_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95771" y="1901371"/>
            <a:ext cx="4002311" cy="16909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98862D69-ABED-4451-AF95-07FBAB397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13" y="-1129"/>
            <a:ext cx="11916229" cy="1143000"/>
          </a:xfrm>
          <a:solidFill>
            <a:srgbClr val="A20615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Side of the Cross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DF818A-F1A4-4655-80FB-5123EC08DC38}"/>
              </a:ext>
            </a:extLst>
          </p:cNvPr>
          <p:cNvSpPr/>
          <p:nvPr/>
        </p:nvSpPr>
        <p:spPr>
          <a:xfrm>
            <a:off x="6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910913-4674-4F4C-B2F0-9BD42C1CAD14}"/>
              </a:ext>
            </a:extLst>
          </p:cNvPr>
          <p:cNvSpPr/>
          <p:nvPr/>
        </p:nvSpPr>
        <p:spPr>
          <a:xfrm>
            <a:off x="11970650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0CD461-BB70-48AC-ABB4-40EA4ED5BB98}"/>
              </a:ext>
            </a:extLst>
          </p:cNvPr>
          <p:cNvSpPr/>
          <p:nvPr/>
        </p:nvSpPr>
        <p:spPr>
          <a:xfrm>
            <a:off x="228607" y="6313714"/>
            <a:ext cx="11803736" cy="246743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60B18D-D8A1-45CA-9E98-3F8D518CA13A}"/>
              </a:ext>
            </a:extLst>
          </p:cNvPr>
          <p:cNvSpPr txBox="1"/>
          <p:nvPr/>
        </p:nvSpPr>
        <p:spPr>
          <a:xfrm>
            <a:off x="0" y="6560458"/>
            <a:ext cx="1219199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040031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371" y="1288141"/>
            <a:ext cx="10261601" cy="4960259"/>
          </a:xfrm>
        </p:spPr>
        <p:txBody>
          <a:bodyPr>
            <a:normAutofit/>
          </a:bodyPr>
          <a:lstStyle/>
          <a:p>
            <a:r>
              <a:rPr lang="en-US" b="1" dirty="0"/>
              <a:t>We are baptized into the body of Christ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12:13</a:t>
            </a:r>
          </a:p>
          <a:p>
            <a:r>
              <a:rPr lang="en-US" b="1" dirty="0"/>
              <a:t>Christ is the savior of the body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5:23</a:t>
            </a:r>
          </a:p>
          <a:p>
            <a:r>
              <a:rPr lang="en-US" b="1" dirty="0"/>
              <a:t>No promise of salvation for those outside the body of Christ</a:t>
            </a:r>
          </a:p>
          <a:p>
            <a:r>
              <a:rPr lang="en-US" b="1" dirty="0"/>
              <a:t>Baptism required in all cases in the New Testament</a:t>
            </a:r>
          </a:p>
          <a:p>
            <a:pPr lvl="1"/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2:38; 8:12-18; 10:47-48; 16:15; 16:33;</a:t>
            </a:r>
            <a:b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3000" dirty="0">
                <a:solidFill>
                  <a:srgbClr val="99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18:8; 19:3-5; 22:16</a:t>
            </a:r>
          </a:p>
        </p:txBody>
      </p:sp>
      <p:pic>
        <p:nvPicPr>
          <p:cNvPr id="11" name="Picture 10" descr="RichardBibleSp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38972" y="1288141"/>
            <a:ext cx="1175658" cy="4873173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0DAA157-86FC-4E8A-A9BC-9A887FE5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13" y="-1129"/>
            <a:ext cx="11916229" cy="1143000"/>
          </a:xfrm>
          <a:solidFill>
            <a:srgbClr val="A20615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 in Christ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74DF5C-9A0C-4F56-A354-B329DD9B07BE}"/>
              </a:ext>
            </a:extLst>
          </p:cNvPr>
          <p:cNvSpPr/>
          <p:nvPr/>
        </p:nvSpPr>
        <p:spPr>
          <a:xfrm>
            <a:off x="6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76B2B7-A613-4015-BF06-E08E25369085}"/>
              </a:ext>
            </a:extLst>
          </p:cNvPr>
          <p:cNvSpPr/>
          <p:nvPr/>
        </p:nvSpPr>
        <p:spPr>
          <a:xfrm>
            <a:off x="11970650" y="0"/>
            <a:ext cx="228600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797E1D-238B-4A8A-9E4F-1B39AD400D33}"/>
              </a:ext>
            </a:extLst>
          </p:cNvPr>
          <p:cNvSpPr/>
          <p:nvPr/>
        </p:nvSpPr>
        <p:spPr>
          <a:xfrm>
            <a:off x="228607" y="6313714"/>
            <a:ext cx="11803736" cy="246743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6ECE38-155F-4BB2-BF84-BF12B8510717}"/>
              </a:ext>
            </a:extLst>
          </p:cNvPr>
          <p:cNvSpPr txBox="1"/>
          <p:nvPr/>
        </p:nvSpPr>
        <p:spPr>
          <a:xfrm>
            <a:off x="0" y="6560458"/>
            <a:ext cx="1219199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303026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o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261257"/>
            <a:ext cx="8077200" cy="6057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275772"/>
            <a:ext cx="7162800" cy="3733800"/>
          </a:xfrm>
        </p:spPr>
        <p:txBody>
          <a:bodyPr>
            <a:noAutofit/>
          </a:bodyPr>
          <a:lstStyle/>
          <a:p>
            <a:r>
              <a:rPr lang="en-US" sz="3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 is too wonderful </a:t>
            </a:r>
            <a:r>
              <a:rPr lang="en-US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Hell too terrible for us to risk being misled by erroneous beliefs concerning the</a:t>
            </a:r>
            <a:br>
              <a:rPr lang="en-US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thief on the cross</a:t>
            </a:r>
          </a:p>
        </p:txBody>
      </p:sp>
      <p:sp>
        <p:nvSpPr>
          <p:cNvPr id="5" name="Rectangle 4"/>
          <p:cNvSpPr/>
          <p:nvPr/>
        </p:nvSpPr>
        <p:spPr>
          <a:xfrm>
            <a:off x="6" y="0"/>
            <a:ext cx="1777994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363200" y="0"/>
            <a:ext cx="1828795" cy="6858000"/>
          </a:xfrm>
          <a:prstGeom prst="rect">
            <a:avLst/>
          </a:prstGeom>
          <a:solidFill>
            <a:srgbClr val="A2061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DE8FF1-8547-43FF-9E61-AB055860813D}"/>
              </a:ext>
            </a:extLst>
          </p:cNvPr>
          <p:cNvSpPr txBox="1"/>
          <p:nvPr/>
        </p:nvSpPr>
        <p:spPr>
          <a:xfrm>
            <a:off x="0" y="6560458"/>
            <a:ext cx="1219199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915376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388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Segoe UI</vt:lpstr>
      <vt:lpstr>Segoe UI Semibold</vt:lpstr>
      <vt:lpstr>1_Office Theme</vt:lpstr>
      <vt:lpstr>The Thief on the Cross</vt:lpstr>
      <vt:lpstr>At Calvary</vt:lpstr>
      <vt:lpstr>Was the Thief Saved?</vt:lpstr>
      <vt:lpstr>Salvation</vt:lpstr>
      <vt:lpstr>This Side of the Cross</vt:lpstr>
      <vt:lpstr>Salvation in Christ</vt:lpstr>
      <vt:lpstr>Heaven is too wonderful and Hell too terrible for us to risk being misled by erroneous beliefs concerning the thief on the cross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Thief on the Cross</dc:title>
  <dc:creator>Richard Thetford</dc:creator>
  <cp:lastModifiedBy>Richard Thetford</cp:lastModifiedBy>
  <cp:revision>5</cp:revision>
  <dcterms:created xsi:type="dcterms:W3CDTF">2024-09-05T20:13:47Z</dcterms:created>
  <dcterms:modified xsi:type="dcterms:W3CDTF">2024-10-13T20:41:09Z</dcterms:modified>
</cp:coreProperties>
</file>