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4/11/2021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4/11/2021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4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92928" y="2292094"/>
            <a:ext cx="5734050" cy="2219691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dirty="0">
                <a:latin typeface="PT Serif" panose="020A0603040505020204" pitchFamily="18" charset="0"/>
              </a:rPr>
              <a:t>The</a:t>
            </a:r>
            <a:r>
              <a:rPr lang="en-US" sz="6600" b="1" dirty="0">
                <a:latin typeface="PT Serif" panose="020A0603040505020204" pitchFamily="18" charset="0"/>
              </a:rPr>
              <a:t> truth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92927" y="3914628"/>
            <a:ext cx="5799753" cy="95556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John 17:17</a:t>
            </a:r>
          </a:p>
        </p:txBody>
      </p:sp>
      <p:pic>
        <p:nvPicPr>
          <p:cNvPr id="3" name="Picture 2" descr="A close up of text on a wooden table&#10;&#10;Description automatically generated">
            <a:extLst>
              <a:ext uri="{FF2B5EF4-FFF2-40B4-BE49-F238E27FC236}">
                <a16:creationId xmlns:a16="http://schemas.microsoft.com/office/drawing/2014/main" id="{4C85CDB7-CA95-45AB-A44B-9E3877867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63" y="1310656"/>
            <a:ext cx="5216133" cy="3886495"/>
          </a:xfrm>
          <a:prstGeom prst="rect">
            <a:avLst/>
          </a:prstGeom>
        </p:spPr>
      </p:pic>
      <p:pic>
        <p:nvPicPr>
          <p:cNvPr id="10" name="Picture Placeholder 9" descr="A close up of text on a wooden table&#10;&#10;Description automatically generated">
            <a:extLst>
              <a:ext uri="{FF2B5EF4-FFF2-40B4-BE49-F238E27FC236}">
                <a16:creationId xmlns:a16="http://schemas.microsoft.com/office/drawing/2014/main" id="{D89FEB93-13AC-4432-8C41-D2559F0AF0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3" r="10223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9A772D-7E7E-47E5-A120-98FB879AA612}"/>
              </a:ext>
            </a:extLst>
          </p:cNvPr>
          <p:cNvSpPr txBox="1"/>
          <p:nvPr/>
        </p:nvSpPr>
        <p:spPr>
          <a:xfrm>
            <a:off x="0" y="654076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Richard Thetford										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1012" y="300131"/>
            <a:ext cx="9984570" cy="77038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PT Serif" panose="020A0603040505020204" pitchFamily="18" charset="0"/>
              </a:rPr>
              <a:t>The Manner of Presenting the </a:t>
            </a:r>
            <a:r>
              <a:rPr lang="en-US" sz="4000" b="1" dirty="0">
                <a:latin typeface="PT Serif" panose="020A0603040505020204" pitchFamily="18" charset="0"/>
              </a:rPr>
              <a:t>Truth</a:t>
            </a:r>
            <a:endParaRPr lang="en-US" sz="4000" dirty="0">
              <a:latin typeface="PT Serif" panose="020A060304050502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1012" y="1362269"/>
            <a:ext cx="9986088" cy="50354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Word of God is absolute truth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1 Timothy 2:15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In a spirit of love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Ephesians 4:15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So it can be understood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Ephesians 3:3-5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To be contended for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Jude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7F057-A555-47FD-9CBE-1DD2134BDB7C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Richard Thetford										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67B37-E91B-4932-9C3C-66FF727DE7C1}"/>
              </a:ext>
            </a:extLst>
          </p:cNvPr>
          <p:cNvSpPr/>
          <p:nvPr/>
        </p:nvSpPr>
        <p:spPr>
          <a:xfrm>
            <a:off x="0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59D40-1449-4F86-9FE5-0BFE5070344E}"/>
              </a:ext>
            </a:extLst>
          </p:cNvPr>
          <p:cNvSpPr/>
          <p:nvPr/>
        </p:nvSpPr>
        <p:spPr>
          <a:xfrm>
            <a:off x="12013201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E43CEF-D531-4AC1-92FD-40018FAC5CC1}"/>
              </a:ext>
            </a:extLst>
          </p:cNvPr>
          <p:cNvSpPr/>
          <p:nvPr/>
        </p:nvSpPr>
        <p:spPr>
          <a:xfrm>
            <a:off x="0" y="0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AB4E8F-7BF9-46C9-936F-FA8186AD90A8}"/>
              </a:ext>
            </a:extLst>
          </p:cNvPr>
          <p:cNvSpPr/>
          <p:nvPr/>
        </p:nvSpPr>
        <p:spPr>
          <a:xfrm>
            <a:off x="7813" y="6397691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60EF6E8-062F-4B01-BBD3-B735BD617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69" y="1362269"/>
            <a:ext cx="4559561" cy="495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6524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1012" y="300131"/>
            <a:ext cx="9984570" cy="77038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PT Serif" panose="020A0603040505020204" pitchFamily="18" charset="0"/>
              </a:rPr>
              <a:t>Be Ready Always to Defend the </a:t>
            </a:r>
            <a:r>
              <a:rPr lang="en-US" sz="4000" b="1" dirty="0">
                <a:latin typeface="PT Serif" panose="020A0603040505020204" pitchFamily="18" charset="0"/>
              </a:rPr>
              <a:t>Truth</a:t>
            </a:r>
            <a:endParaRPr lang="en-US" sz="4000" dirty="0">
              <a:latin typeface="PT Serif" panose="020A060304050502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1012" y="1362269"/>
            <a:ext cx="9986088" cy="50354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Be set for the defense of the gospel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1 Peter 3:15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Philippians 1:15-17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Some mouths must be stopped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Titus 1:9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Teach others the “Way” more perfectly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Acts 18:26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7F057-A555-47FD-9CBE-1DD2134BDB7C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Richard Thetford										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67B37-E91B-4932-9C3C-66FF727DE7C1}"/>
              </a:ext>
            </a:extLst>
          </p:cNvPr>
          <p:cNvSpPr/>
          <p:nvPr/>
        </p:nvSpPr>
        <p:spPr>
          <a:xfrm>
            <a:off x="0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59D40-1449-4F86-9FE5-0BFE5070344E}"/>
              </a:ext>
            </a:extLst>
          </p:cNvPr>
          <p:cNvSpPr/>
          <p:nvPr/>
        </p:nvSpPr>
        <p:spPr>
          <a:xfrm>
            <a:off x="12013201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E43CEF-D531-4AC1-92FD-40018FAC5CC1}"/>
              </a:ext>
            </a:extLst>
          </p:cNvPr>
          <p:cNvSpPr/>
          <p:nvPr/>
        </p:nvSpPr>
        <p:spPr>
          <a:xfrm>
            <a:off x="0" y="0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AB4E8F-7BF9-46C9-936F-FA8186AD90A8}"/>
              </a:ext>
            </a:extLst>
          </p:cNvPr>
          <p:cNvSpPr/>
          <p:nvPr/>
        </p:nvSpPr>
        <p:spPr>
          <a:xfrm>
            <a:off x="7813" y="6397691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4392B5A-8CF7-4B3E-8DAA-75F093A7A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04" y="1362269"/>
            <a:ext cx="3940626" cy="495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2887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64938" y="1620282"/>
            <a:ext cx="5734050" cy="2219691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dirty="0">
                <a:latin typeface="PT Serif" panose="020A0603040505020204" pitchFamily="18" charset="0"/>
              </a:rPr>
              <a:t>The</a:t>
            </a:r>
            <a:r>
              <a:rPr lang="en-US" sz="6600" b="1" dirty="0">
                <a:latin typeface="PT Serif" panose="020A0603040505020204" pitchFamily="18" charset="0"/>
              </a:rPr>
              <a:t> truth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04899" y="3214823"/>
            <a:ext cx="5799753" cy="95556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Romans 10:17</a:t>
            </a:r>
          </a:p>
        </p:txBody>
      </p:sp>
      <p:pic>
        <p:nvPicPr>
          <p:cNvPr id="3" name="Picture 2" descr="A close up of text on a wooden table&#10;&#10;Description automatically generated">
            <a:extLst>
              <a:ext uri="{FF2B5EF4-FFF2-40B4-BE49-F238E27FC236}">
                <a16:creationId xmlns:a16="http://schemas.microsoft.com/office/drawing/2014/main" id="{4C85CDB7-CA95-45AB-A44B-9E3877867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63" y="1310656"/>
            <a:ext cx="5216133" cy="38864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9A772D-7E7E-47E5-A120-98FB879AA612}"/>
              </a:ext>
            </a:extLst>
          </p:cNvPr>
          <p:cNvSpPr txBox="1"/>
          <p:nvPr/>
        </p:nvSpPr>
        <p:spPr>
          <a:xfrm>
            <a:off x="0" y="654076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Richard Thetford										www.thetfordcountry.com</a:t>
            </a:r>
          </a:p>
        </p:txBody>
      </p:sp>
      <p:pic>
        <p:nvPicPr>
          <p:cNvPr id="8" name="Picture Placeholder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E17E5A2C-E73E-4704-887C-A45FE5ED70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3574"/>
          <a:stretch>
            <a:fillRect/>
          </a:stretch>
        </p:blipFill>
        <p:spPr/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BC7320-081B-4371-BB02-8CCBFDB75B1F}"/>
              </a:ext>
            </a:extLst>
          </p:cNvPr>
          <p:cNvSpPr/>
          <p:nvPr/>
        </p:nvSpPr>
        <p:spPr>
          <a:xfrm>
            <a:off x="242596" y="3918858"/>
            <a:ext cx="6456392" cy="1515656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5523ED-3641-4BE9-ADB3-EA076BD9C8A6}"/>
              </a:ext>
            </a:extLst>
          </p:cNvPr>
          <p:cNvSpPr txBox="1"/>
          <p:nvPr/>
        </p:nvSpPr>
        <p:spPr>
          <a:xfrm>
            <a:off x="242596" y="3954508"/>
            <a:ext cx="6456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PT Serif" panose="020A0603040505020204" pitchFamily="18" charset="0"/>
              </a:rPr>
              <a:t>“He who rejects Me, and does not receive</a:t>
            </a:r>
            <a:br>
              <a:rPr lang="en-US" sz="2200" dirty="0">
                <a:solidFill>
                  <a:schemeClr val="bg1"/>
                </a:solidFill>
                <a:latin typeface="PT Serif" panose="020A0603040505020204" pitchFamily="18" charset="0"/>
              </a:rPr>
            </a:br>
            <a:r>
              <a:rPr lang="en-US" sz="2200" dirty="0">
                <a:solidFill>
                  <a:schemeClr val="bg1"/>
                </a:solidFill>
                <a:latin typeface="PT Serif" panose="020A0603040505020204" pitchFamily="18" charset="0"/>
              </a:rPr>
              <a:t>My words, has that which judges him—</a:t>
            </a:r>
            <a:r>
              <a:rPr lang="en-US" sz="2200" b="1" dirty="0">
                <a:solidFill>
                  <a:schemeClr val="bg1"/>
                </a:solidFill>
                <a:latin typeface="PT Serif" panose="020A0603040505020204" pitchFamily="18" charset="0"/>
              </a:rPr>
              <a:t>the word</a:t>
            </a:r>
            <a:r>
              <a:rPr lang="en-US" sz="2200" dirty="0">
                <a:solidFill>
                  <a:schemeClr val="bg1"/>
                </a:solidFill>
                <a:latin typeface="PT Serif" panose="020A0603040505020204" pitchFamily="18" charset="0"/>
              </a:rPr>
              <a:t> that I have spoken will judge him in the last day.”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PT Serif" panose="020A0603040505020204" pitchFamily="18" charset="0"/>
              </a:rPr>
              <a:t>John 12:48</a:t>
            </a:r>
          </a:p>
        </p:txBody>
      </p:sp>
    </p:spTree>
    <p:extLst>
      <p:ext uri="{BB962C8B-B14F-4D97-AF65-F5344CB8AC3E}">
        <p14:creationId xmlns:p14="http://schemas.microsoft.com/office/powerpoint/2010/main" val="2998873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1012" y="300131"/>
            <a:ext cx="9984570" cy="77038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PT Serif" panose="020A0603040505020204" pitchFamily="18" charset="0"/>
              </a:rPr>
              <a:t>What Is </a:t>
            </a:r>
            <a:r>
              <a:rPr lang="en-US" sz="4000" b="1" dirty="0">
                <a:latin typeface="PT Serif" panose="020A0603040505020204" pitchFamily="18" charset="0"/>
              </a:rPr>
              <a:t>Truth</a:t>
            </a:r>
            <a:r>
              <a:rPr lang="en-US" sz="4000" dirty="0">
                <a:latin typeface="PT Serif" panose="020A0603040505020204" pitchFamily="18" charset="0"/>
              </a:rPr>
              <a:t>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1012" y="1362269"/>
            <a:ext cx="9986088" cy="50354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The Apostles were guided into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John 16:13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Inspired writers taught and wrote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Galatians 1:6-9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Not a lie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1 John 2:21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The law of God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Psalms 119:142, 151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7F057-A555-47FD-9CBE-1DD2134BDB7C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Richard Thetford										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67B37-E91B-4932-9C3C-66FF727DE7C1}"/>
              </a:ext>
            </a:extLst>
          </p:cNvPr>
          <p:cNvSpPr/>
          <p:nvPr/>
        </p:nvSpPr>
        <p:spPr>
          <a:xfrm>
            <a:off x="0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59D40-1449-4F86-9FE5-0BFE5070344E}"/>
              </a:ext>
            </a:extLst>
          </p:cNvPr>
          <p:cNvSpPr/>
          <p:nvPr/>
        </p:nvSpPr>
        <p:spPr>
          <a:xfrm>
            <a:off x="12013201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E43CEF-D531-4AC1-92FD-40018FAC5CC1}"/>
              </a:ext>
            </a:extLst>
          </p:cNvPr>
          <p:cNvSpPr/>
          <p:nvPr/>
        </p:nvSpPr>
        <p:spPr>
          <a:xfrm>
            <a:off x="0" y="0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AB4E8F-7BF9-46C9-936F-FA8186AD90A8}"/>
              </a:ext>
            </a:extLst>
          </p:cNvPr>
          <p:cNvSpPr/>
          <p:nvPr/>
        </p:nvSpPr>
        <p:spPr>
          <a:xfrm>
            <a:off x="7813" y="6397691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412A314-2815-426F-872C-2881880AF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69" y="1362269"/>
            <a:ext cx="4559561" cy="495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1012" y="300131"/>
            <a:ext cx="9984570" cy="77038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PT Serif" panose="020A0603040505020204" pitchFamily="18" charset="0"/>
              </a:rPr>
              <a:t>How Long Will the </a:t>
            </a:r>
            <a:r>
              <a:rPr lang="en-US" sz="4000" b="1" dirty="0">
                <a:latin typeface="PT Serif" panose="020A0603040505020204" pitchFamily="18" charset="0"/>
              </a:rPr>
              <a:t>Truth</a:t>
            </a:r>
            <a:r>
              <a:rPr lang="en-US" sz="4000" dirty="0">
                <a:latin typeface="PT Serif" panose="020A0603040505020204" pitchFamily="18" charset="0"/>
              </a:rPr>
              <a:t> Last?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1012" y="1362269"/>
            <a:ext cx="9986088" cy="50354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Forever!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Psalms 117:2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1 Peter 1:25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7F057-A555-47FD-9CBE-1DD2134BDB7C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Richard Thetford										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67B37-E91B-4932-9C3C-66FF727DE7C1}"/>
              </a:ext>
            </a:extLst>
          </p:cNvPr>
          <p:cNvSpPr/>
          <p:nvPr/>
        </p:nvSpPr>
        <p:spPr>
          <a:xfrm>
            <a:off x="0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59D40-1449-4F86-9FE5-0BFE5070344E}"/>
              </a:ext>
            </a:extLst>
          </p:cNvPr>
          <p:cNvSpPr/>
          <p:nvPr/>
        </p:nvSpPr>
        <p:spPr>
          <a:xfrm>
            <a:off x="12013201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E43CEF-D531-4AC1-92FD-40018FAC5CC1}"/>
              </a:ext>
            </a:extLst>
          </p:cNvPr>
          <p:cNvSpPr/>
          <p:nvPr/>
        </p:nvSpPr>
        <p:spPr>
          <a:xfrm>
            <a:off x="0" y="0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AB4E8F-7BF9-46C9-936F-FA8186AD90A8}"/>
              </a:ext>
            </a:extLst>
          </p:cNvPr>
          <p:cNvSpPr/>
          <p:nvPr/>
        </p:nvSpPr>
        <p:spPr>
          <a:xfrm>
            <a:off x="7813" y="6397691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7C667E8-C0F0-492F-8A47-897A7CAA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69" y="1362269"/>
            <a:ext cx="4559561" cy="495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1729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1012" y="300131"/>
            <a:ext cx="9984570" cy="77038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PT Serif" panose="020A0603040505020204" pitchFamily="18" charset="0"/>
              </a:rPr>
              <a:t>Jesus and </a:t>
            </a:r>
            <a:r>
              <a:rPr lang="en-US" sz="4000" b="1" dirty="0">
                <a:latin typeface="PT Serif" panose="020A0603040505020204" pitchFamily="18" charset="0"/>
              </a:rPr>
              <a:t>Truth</a:t>
            </a:r>
            <a:endParaRPr lang="en-US" sz="4000" dirty="0">
              <a:latin typeface="PT Serif" panose="020A06030405050202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1012" y="1362269"/>
            <a:ext cx="9986088" cy="50354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Jesus’ words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John 14:6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Jesus gave us the truth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John 1:17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7F057-A555-47FD-9CBE-1DD2134BDB7C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Richard Thetford										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67B37-E91B-4932-9C3C-66FF727DE7C1}"/>
              </a:ext>
            </a:extLst>
          </p:cNvPr>
          <p:cNvSpPr/>
          <p:nvPr/>
        </p:nvSpPr>
        <p:spPr>
          <a:xfrm>
            <a:off x="0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59D40-1449-4F86-9FE5-0BFE5070344E}"/>
              </a:ext>
            </a:extLst>
          </p:cNvPr>
          <p:cNvSpPr/>
          <p:nvPr/>
        </p:nvSpPr>
        <p:spPr>
          <a:xfrm>
            <a:off x="12013201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E43CEF-D531-4AC1-92FD-40018FAC5CC1}"/>
              </a:ext>
            </a:extLst>
          </p:cNvPr>
          <p:cNvSpPr/>
          <p:nvPr/>
        </p:nvSpPr>
        <p:spPr>
          <a:xfrm>
            <a:off x="0" y="0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AB4E8F-7BF9-46C9-936F-FA8186AD90A8}"/>
              </a:ext>
            </a:extLst>
          </p:cNvPr>
          <p:cNvSpPr/>
          <p:nvPr/>
        </p:nvSpPr>
        <p:spPr>
          <a:xfrm>
            <a:off x="7813" y="6397691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A207702-5917-421D-8BDA-CFBC85431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69" y="1362269"/>
            <a:ext cx="4559561" cy="495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267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1012" y="300131"/>
            <a:ext cx="9984570" cy="77038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PT Serif" panose="020A0603040505020204" pitchFamily="18" charset="0"/>
              </a:rPr>
              <a:t>How Are We to Respect the </a:t>
            </a:r>
            <a:r>
              <a:rPr lang="en-US" sz="4000" b="1" dirty="0">
                <a:latin typeface="PT Serif" panose="020A0603040505020204" pitchFamily="18" charset="0"/>
              </a:rPr>
              <a:t>Truth</a:t>
            </a:r>
            <a:r>
              <a:rPr lang="en-US" sz="4000" dirty="0">
                <a:latin typeface="PT Serif" panose="020A0603040505020204" pitchFamily="18" charset="0"/>
              </a:rPr>
              <a:t>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1012" y="1362269"/>
            <a:ext cx="9986088" cy="50354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The true value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Proverbs 23:23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James 5:19-20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Must be obeyed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Galatians 5:7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Make it who you are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Ephesians 6:14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7F057-A555-47FD-9CBE-1DD2134BDB7C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Richard Thetford										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67B37-E91B-4932-9C3C-66FF727DE7C1}"/>
              </a:ext>
            </a:extLst>
          </p:cNvPr>
          <p:cNvSpPr/>
          <p:nvPr/>
        </p:nvSpPr>
        <p:spPr>
          <a:xfrm>
            <a:off x="0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59D40-1449-4F86-9FE5-0BFE5070344E}"/>
              </a:ext>
            </a:extLst>
          </p:cNvPr>
          <p:cNvSpPr/>
          <p:nvPr/>
        </p:nvSpPr>
        <p:spPr>
          <a:xfrm>
            <a:off x="12013201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E43CEF-D531-4AC1-92FD-40018FAC5CC1}"/>
              </a:ext>
            </a:extLst>
          </p:cNvPr>
          <p:cNvSpPr/>
          <p:nvPr/>
        </p:nvSpPr>
        <p:spPr>
          <a:xfrm>
            <a:off x="0" y="0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AB4E8F-7BF9-46C9-936F-FA8186AD90A8}"/>
              </a:ext>
            </a:extLst>
          </p:cNvPr>
          <p:cNvSpPr/>
          <p:nvPr/>
        </p:nvSpPr>
        <p:spPr>
          <a:xfrm>
            <a:off x="7813" y="6397691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46E0842-C661-46AF-BECD-E5C36F72D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69" y="1362269"/>
            <a:ext cx="4559561" cy="495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500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1012" y="300131"/>
            <a:ext cx="9984570" cy="77038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PT Serif" panose="020A0603040505020204" pitchFamily="18" charset="0"/>
              </a:rPr>
              <a:t>God and </a:t>
            </a:r>
            <a:r>
              <a:rPr lang="en-US" sz="4000" b="1" dirty="0">
                <a:latin typeface="PT Serif" panose="020A0603040505020204" pitchFamily="18" charset="0"/>
              </a:rPr>
              <a:t>Truth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1012" y="1362269"/>
            <a:ext cx="9986088" cy="50354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God is the God of truth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Psalms 31:5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Impossible for God to lie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Hebrews 6:18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God keeps truth forever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Psalms 146:6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7F057-A555-47FD-9CBE-1DD2134BDB7C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Richard Thetford										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67B37-E91B-4932-9C3C-66FF727DE7C1}"/>
              </a:ext>
            </a:extLst>
          </p:cNvPr>
          <p:cNvSpPr/>
          <p:nvPr/>
        </p:nvSpPr>
        <p:spPr>
          <a:xfrm>
            <a:off x="0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59D40-1449-4F86-9FE5-0BFE5070344E}"/>
              </a:ext>
            </a:extLst>
          </p:cNvPr>
          <p:cNvSpPr/>
          <p:nvPr/>
        </p:nvSpPr>
        <p:spPr>
          <a:xfrm>
            <a:off x="12013201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E43CEF-D531-4AC1-92FD-40018FAC5CC1}"/>
              </a:ext>
            </a:extLst>
          </p:cNvPr>
          <p:cNvSpPr/>
          <p:nvPr/>
        </p:nvSpPr>
        <p:spPr>
          <a:xfrm>
            <a:off x="0" y="0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AB4E8F-7BF9-46C9-936F-FA8186AD90A8}"/>
              </a:ext>
            </a:extLst>
          </p:cNvPr>
          <p:cNvSpPr/>
          <p:nvPr/>
        </p:nvSpPr>
        <p:spPr>
          <a:xfrm>
            <a:off x="7813" y="6397691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23BA36C0-A4A2-4522-A4C7-1312E1B9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69" y="1362269"/>
            <a:ext cx="4559561" cy="495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1905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1012" y="300131"/>
            <a:ext cx="9984570" cy="77038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PT Serif" panose="020A0603040505020204" pitchFamily="18" charset="0"/>
              </a:rPr>
              <a:t>How People Treat the </a:t>
            </a:r>
            <a:r>
              <a:rPr lang="en-US" sz="4000" b="1" dirty="0">
                <a:latin typeface="PT Serif" panose="020A0603040505020204" pitchFamily="18" charset="0"/>
              </a:rPr>
              <a:t>Truth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1012" y="1362269"/>
            <a:ext cx="9986088" cy="50354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Spoken of as evil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2 Peter 2:2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Many become enemies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Galatians 4:16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Some have no love for it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2 Thessalonians 2:10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7F057-A555-47FD-9CBE-1DD2134BDB7C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Richard Thetford										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67B37-E91B-4932-9C3C-66FF727DE7C1}"/>
              </a:ext>
            </a:extLst>
          </p:cNvPr>
          <p:cNvSpPr/>
          <p:nvPr/>
        </p:nvSpPr>
        <p:spPr>
          <a:xfrm>
            <a:off x="0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59D40-1449-4F86-9FE5-0BFE5070344E}"/>
              </a:ext>
            </a:extLst>
          </p:cNvPr>
          <p:cNvSpPr/>
          <p:nvPr/>
        </p:nvSpPr>
        <p:spPr>
          <a:xfrm>
            <a:off x="12013201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E43CEF-D531-4AC1-92FD-40018FAC5CC1}"/>
              </a:ext>
            </a:extLst>
          </p:cNvPr>
          <p:cNvSpPr/>
          <p:nvPr/>
        </p:nvSpPr>
        <p:spPr>
          <a:xfrm>
            <a:off x="0" y="0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AB4E8F-7BF9-46C9-936F-FA8186AD90A8}"/>
              </a:ext>
            </a:extLst>
          </p:cNvPr>
          <p:cNvSpPr/>
          <p:nvPr/>
        </p:nvSpPr>
        <p:spPr>
          <a:xfrm>
            <a:off x="7813" y="6397691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7EBE39FD-C8E7-4465-A4F1-7452475E5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69" y="1362269"/>
            <a:ext cx="4559561" cy="495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623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1012" y="300131"/>
            <a:ext cx="9984570" cy="77038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PT Serif" panose="020A0603040505020204" pitchFamily="18" charset="0"/>
              </a:rPr>
              <a:t>How People Treat the </a:t>
            </a:r>
            <a:r>
              <a:rPr lang="en-US" sz="4000" b="1" dirty="0">
                <a:latin typeface="PT Serif" panose="020A0603040505020204" pitchFamily="18" charset="0"/>
              </a:rPr>
              <a:t>Truth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1012" y="1362269"/>
            <a:ext cx="9986088" cy="50354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Some turn away from it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Titus 1:13-14; 2 Timothy 4:4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Some never learn the truth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2 Timothy 3:7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Some believe and know the truth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1 Timothy 4:3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Some obey the truth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1 Peter 1:22</a:t>
            </a:r>
          </a:p>
          <a:p>
            <a:pPr lvl="1">
              <a:lnSpc>
                <a:spcPct val="100000"/>
              </a:lnSpc>
            </a:pPr>
            <a:endParaRPr lang="en-US" sz="3000" dirty="0">
              <a:solidFill>
                <a:srgbClr val="C00000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7F057-A555-47FD-9CBE-1DD2134BDB7C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Richard Thetford										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67B37-E91B-4932-9C3C-66FF727DE7C1}"/>
              </a:ext>
            </a:extLst>
          </p:cNvPr>
          <p:cNvSpPr/>
          <p:nvPr/>
        </p:nvSpPr>
        <p:spPr>
          <a:xfrm>
            <a:off x="0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59D40-1449-4F86-9FE5-0BFE5070344E}"/>
              </a:ext>
            </a:extLst>
          </p:cNvPr>
          <p:cNvSpPr/>
          <p:nvPr/>
        </p:nvSpPr>
        <p:spPr>
          <a:xfrm>
            <a:off x="12013201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E43CEF-D531-4AC1-92FD-40018FAC5CC1}"/>
              </a:ext>
            </a:extLst>
          </p:cNvPr>
          <p:cNvSpPr/>
          <p:nvPr/>
        </p:nvSpPr>
        <p:spPr>
          <a:xfrm>
            <a:off x="0" y="0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AB4E8F-7BF9-46C9-936F-FA8186AD90A8}"/>
              </a:ext>
            </a:extLst>
          </p:cNvPr>
          <p:cNvSpPr/>
          <p:nvPr/>
        </p:nvSpPr>
        <p:spPr>
          <a:xfrm>
            <a:off x="7813" y="6397691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236801D-C7DE-46A3-8DD5-F344571B8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69" y="1362269"/>
            <a:ext cx="4559561" cy="495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040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1012" y="300131"/>
            <a:ext cx="9984570" cy="77038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PT Serif" panose="020A0603040505020204" pitchFamily="18" charset="0"/>
              </a:rPr>
              <a:t>What the </a:t>
            </a:r>
            <a:r>
              <a:rPr lang="en-US" sz="4000" b="1" dirty="0">
                <a:latin typeface="PT Serif" panose="020A0603040505020204" pitchFamily="18" charset="0"/>
              </a:rPr>
              <a:t>Truth</a:t>
            </a:r>
            <a:r>
              <a:rPr lang="en-US" sz="4000" dirty="0">
                <a:latin typeface="PT Serif" panose="020A0603040505020204" pitchFamily="18" charset="0"/>
              </a:rPr>
              <a:t> Does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1012" y="1362269"/>
            <a:ext cx="9986088" cy="50354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Makes men free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John 8:32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Abides in every true Christian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John 1:6-8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T Sans" panose="020B0503020203020204" pitchFamily="34" charset="0"/>
                <a:ea typeface="PT Sans" panose="020B0503020203020204" pitchFamily="34" charset="0"/>
              </a:rPr>
              <a:t>Brings us to God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James 1:18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1 Peter 1:23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7F057-A555-47FD-9CBE-1DD2134BDB7C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Richard Thetford										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67B37-E91B-4932-9C3C-66FF727DE7C1}"/>
              </a:ext>
            </a:extLst>
          </p:cNvPr>
          <p:cNvSpPr/>
          <p:nvPr/>
        </p:nvSpPr>
        <p:spPr>
          <a:xfrm>
            <a:off x="0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59D40-1449-4F86-9FE5-0BFE5070344E}"/>
              </a:ext>
            </a:extLst>
          </p:cNvPr>
          <p:cNvSpPr/>
          <p:nvPr/>
        </p:nvSpPr>
        <p:spPr>
          <a:xfrm>
            <a:off x="12013201" y="0"/>
            <a:ext cx="186612" cy="6550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E43CEF-D531-4AC1-92FD-40018FAC5CC1}"/>
              </a:ext>
            </a:extLst>
          </p:cNvPr>
          <p:cNvSpPr/>
          <p:nvPr/>
        </p:nvSpPr>
        <p:spPr>
          <a:xfrm>
            <a:off x="0" y="0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AB4E8F-7BF9-46C9-936F-FA8186AD90A8}"/>
              </a:ext>
            </a:extLst>
          </p:cNvPr>
          <p:cNvSpPr/>
          <p:nvPr/>
        </p:nvSpPr>
        <p:spPr>
          <a:xfrm>
            <a:off x="7813" y="6397691"/>
            <a:ext cx="12192000" cy="177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7DE62773-A0A9-42C7-AC1F-133715CAC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69" y="1362269"/>
            <a:ext cx="4559561" cy="495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1673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87</TotalTime>
  <Words>587</Words>
  <Application>Microsoft Office PowerPoint</Application>
  <PresentationFormat>Widescreen</PresentationFormat>
  <Paragraphs>98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Euphemia</vt:lpstr>
      <vt:lpstr>Plantagenet Cherokee</vt:lpstr>
      <vt:lpstr>PT Sans</vt:lpstr>
      <vt:lpstr>PT Serif</vt:lpstr>
      <vt:lpstr>Wingdings</vt:lpstr>
      <vt:lpstr>Academic Literature 16x9</vt:lpstr>
      <vt:lpstr>The truth</vt:lpstr>
      <vt:lpstr>What Is Truth?</vt:lpstr>
      <vt:lpstr>How Long Will the Truth Last?</vt:lpstr>
      <vt:lpstr>Jesus and Truth</vt:lpstr>
      <vt:lpstr>How Are We to Respect the Truth?</vt:lpstr>
      <vt:lpstr>God and Truth</vt:lpstr>
      <vt:lpstr>How People Treat the Truth</vt:lpstr>
      <vt:lpstr>How People Treat the Truth</vt:lpstr>
      <vt:lpstr>What the Truth Does</vt:lpstr>
      <vt:lpstr>The Manner of Presenting the Truth</vt:lpstr>
      <vt:lpstr>Be Ready Always to Defend the Truth</vt:lpstr>
      <vt:lpstr>The truth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truth</dc:title>
  <dc:creator>Richard Thetford</dc:creator>
  <cp:lastModifiedBy>Richard Thetford</cp:lastModifiedBy>
  <cp:revision>15</cp:revision>
  <dcterms:created xsi:type="dcterms:W3CDTF">2020-04-10T20:42:40Z</dcterms:created>
  <dcterms:modified xsi:type="dcterms:W3CDTF">2021-04-11T15:11:20Z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