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1" r:id="rId8"/>
    <p:sldId id="26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4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7C18-2893-480A-A3DA-74C8D5981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CE2BC-8655-4248-A6A4-278C839CB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87BBC-A0B3-4E90-8F9B-E8781AB2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58A39-94CF-4904-B9E1-0FD6642C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E2B6F-E182-47BD-9A46-546C87A3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8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37AD-066C-4D4E-B3E1-2190E206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F4D68-9F51-48D4-BA4E-C1E431F21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75973-F350-4732-B1F5-DC7027CB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D92B6-9F13-4123-B8A9-84335638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54564-01A5-450F-A36F-DC7D75C8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7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3AED6F-1565-4D91-BA7C-E749F142D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3A2DE-6EA8-4F2F-A9A4-8B177EF6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F55C-F85C-4565-8E78-D3B58826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E6BA-C4E8-4140-884C-3065EB02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A74-DDB8-4A64-BBB3-E7004065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C5A3-19A1-4C93-BA2F-E21442E5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2551-9D8E-4FE6-A208-97ECA43B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2917-2C47-4CD8-B0D6-3AF3B113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6083-8846-4762-BC39-71ABE53D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7432-645A-49A8-90AB-78BA8C36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D903-6EF1-4FE5-A89B-2EA2698A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515D3-6576-460B-9071-9784B1DA9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3E24A-F37C-4629-A1D0-379F73A2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637F-4D52-4701-B787-590EA159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CAE3A-798A-4B5C-BF9A-F46536F3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98AA-BF1C-47F8-B72C-CCDE7366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8963C-EA8D-4960-B57C-4B7C5A9D3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D31F8-E658-467D-9CCC-57360C2C5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5970D-E02F-4064-8A64-5B8C6342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38D7-A790-4BD4-81F3-4FBB446C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CEDBF-F296-4E87-BCE3-B9503827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C89C-5ECB-4053-BCB5-DD094F85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87F0D-CF4C-46C3-9AE1-A22A8F29E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EED1-A496-4B8F-8504-031F911CE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A5C97-F9CC-41F0-A066-CC817BDE9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DD7AA-2771-4936-88D0-AD2D37B14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22A39-39FD-4F71-9B02-EC037C99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E7133-A4F8-464D-9745-5CB47BA1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FF541-7032-46CA-894C-19E0D31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4E72-C20B-46BC-BCF2-BF9C4858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96019-FD25-44CA-BA87-26E98C1E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719F8-5F71-4AEF-8BDF-79C1375D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62AF3-20FC-4F77-93BF-59DA699D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6CE7A-5845-4E93-8AA3-FC0014EA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72698-08CD-4893-8656-EC8F7A64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469BA-5354-403F-92A0-DEA72E2A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A0B8-3DEF-4B1B-BCD7-AFD75D13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B76D-6C23-44EB-8548-B92EDD2D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CAD05-93BE-4CA7-83ED-5856F0729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CF7CC-498D-4E2B-AE83-5CA7438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2B1E9-B2FF-414F-A649-CDF89CDF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0E70F-4539-4CD6-B442-D6568EF8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AFBE-A826-42AD-AF14-966241D3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70652-FBF6-458A-84F5-F64FD0E2F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B212F-1357-4648-B60D-F06B526FF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D7E2B-2104-4754-8B5F-0E2D2D4E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E4370-1ED7-451E-AFAE-D814120C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78FB0-58B2-4CBB-915D-20F59354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4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C62D4-1A28-4DDD-980D-0E1C3214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FB2F6-B536-4917-B4B9-4F10FDE8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FBFE9-577C-4790-943B-66731F561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647E-E1E6-4483-8E6F-2BC4C7C7E8A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E865C-12DB-448E-9E85-DA8BD43C3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3E066-0604-4BF9-AE45-32F14D582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3AAC-601A-4DC7-87FB-58EE93FD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7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F24C-2775-4AE8-942A-4F989124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1512888"/>
            <a:ext cx="9376206" cy="1875037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</a:rPr>
              <a:t>What Happens</a:t>
            </a:r>
            <a:br>
              <a:rPr lang="en-US" sz="6600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</a:rPr>
              <a:t>				 When We </a:t>
            </a:r>
            <a:r>
              <a:rPr lang="en-US" sz="6600" b="1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</a:rPr>
              <a:t>Die</a:t>
            </a:r>
            <a:r>
              <a:rPr lang="en-US" sz="6600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D5FC3-A54F-4F91-8CA4-04C66B2C0DE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BF662-7AF7-468F-BCBC-F552F7AAC53A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6BC2B-44D9-4144-AF58-B1049BF4BD8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40C79-569F-428A-9B61-8D81A6A101D7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0FFFF2-574B-4300-AC1A-A41507AB63B1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7CDED-B275-42B7-BB95-FFF185546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6" y="2524125"/>
            <a:ext cx="6036167" cy="350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029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7D2-52F9-47D3-84B3-910AE5D8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50" y="418394"/>
            <a:ext cx="7455692" cy="85998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63300"/>
                </a:solidFill>
                <a:latin typeface="+mn-lt"/>
                <a:ea typeface="Noto Sans" panose="020B0502040504020204" pitchFamily="34" charset="0"/>
              </a:rPr>
              <a:t>Life in the Flesh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EEC1-2258-4839-962E-F1A375AF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064" y="1233992"/>
            <a:ext cx="6010169" cy="490935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4600"/>
                </a:solidFill>
                <a:ea typeface="Noto Sans" panose="020B0502040504020204" pitchFamily="34" charset="0"/>
              </a:rPr>
              <a:t>Two parts of man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Matthew 10:28; 16:26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1 Thessalonians 5:23</a:t>
            </a:r>
          </a:p>
          <a:p>
            <a:r>
              <a:rPr lang="en-US" sz="3200" b="1" dirty="0">
                <a:solidFill>
                  <a:srgbClr val="004600"/>
                </a:solidFill>
                <a:ea typeface="Noto Sans" panose="020B0502040504020204" pitchFamily="34" charset="0"/>
              </a:rPr>
              <a:t>Death separates the two parts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Hebrews 9:27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Ecclesiastes 12:7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Acts 7:59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James 2:26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2 Peter 1:13-14</a:t>
            </a:r>
          </a:p>
          <a:p>
            <a:pPr lvl="1"/>
            <a:r>
              <a:rPr lang="en-US" sz="3000" dirty="0">
                <a:ea typeface="Noto Sans" panose="020B0502040504020204" pitchFamily="34" charset="0"/>
              </a:rPr>
              <a:t>2 Timothy 4:6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873B-446B-436D-964F-E037EAB0CF1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5DA8F-AF5A-4189-AF43-E9D2E1939358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641EA-917D-4AA9-81C6-30958178F8E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C775F-BFB8-42EB-B11C-ACC104103775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5E4F9-758B-4104-B283-FF21EA404B9A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CA302-9955-44ED-9A33-95F9AE40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0" y="452749"/>
            <a:ext cx="1979340" cy="56284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AB7B0-88D0-4C75-95A6-C8E448425265}"/>
              </a:ext>
            </a:extLst>
          </p:cNvPr>
          <p:cNvCxnSpPr>
            <a:cxnSpLocks/>
          </p:cNvCxnSpPr>
          <p:nvPr/>
        </p:nvCxnSpPr>
        <p:spPr>
          <a:xfrm>
            <a:off x="2352582" y="1162975"/>
            <a:ext cx="5823752" cy="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097AB29-BE3B-4B85-92CF-C0F8EBAD7386}"/>
              </a:ext>
            </a:extLst>
          </p:cNvPr>
          <p:cNvSpPr/>
          <p:nvPr/>
        </p:nvSpPr>
        <p:spPr>
          <a:xfrm>
            <a:off x="585927" y="1911667"/>
            <a:ext cx="1164516" cy="653980"/>
          </a:xfrm>
          <a:prstGeom prst="ellipse">
            <a:avLst/>
          </a:prstGeom>
          <a:solidFill>
            <a:srgbClr val="004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732E6-66B3-40D1-90A8-B6DB62C5EDC5}"/>
              </a:ext>
            </a:extLst>
          </p:cNvPr>
          <p:cNvSpPr txBox="1"/>
          <p:nvPr/>
        </p:nvSpPr>
        <p:spPr>
          <a:xfrm>
            <a:off x="585927" y="1981206"/>
            <a:ext cx="116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Spirit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43DF5A-83E1-4926-BAD5-FFDCF6FAA96F}"/>
              </a:ext>
            </a:extLst>
          </p:cNvPr>
          <p:cNvSpPr/>
          <p:nvPr/>
        </p:nvSpPr>
        <p:spPr>
          <a:xfrm>
            <a:off x="614037" y="4105934"/>
            <a:ext cx="1164516" cy="653980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804305-356F-4CCF-8CB6-FA2B41953AB3}"/>
              </a:ext>
            </a:extLst>
          </p:cNvPr>
          <p:cNvSpPr txBox="1"/>
          <p:nvPr/>
        </p:nvSpPr>
        <p:spPr>
          <a:xfrm>
            <a:off x="614037" y="4175473"/>
            <a:ext cx="116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CA8730-DAC7-4519-AEFD-935C76408503}"/>
              </a:ext>
            </a:extLst>
          </p:cNvPr>
          <p:cNvSpPr/>
          <p:nvPr/>
        </p:nvSpPr>
        <p:spPr>
          <a:xfrm>
            <a:off x="7910005" y="2272683"/>
            <a:ext cx="3912834" cy="3727151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45E4B-5E2D-4863-AFD7-F42D38C770CD}"/>
              </a:ext>
            </a:extLst>
          </p:cNvPr>
          <p:cNvSpPr txBox="1"/>
          <p:nvPr/>
        </p:nvSpPr>
        <p:spPr>
          <a:xfrm>
            <a:off x="8353888" y="2399005"/>
            <a:ext cx="301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ED310-FA5D-49B9-9D55-A345617E383A}"/>
              </a:ext>
            </a:extLst>
          </p:cNvPr>
          <p:cNvSpPr txBox="1"/>
          <p:nvPr/>
        </p:nvSpPr>
        <p:spPr>
          <a:xfrm>
            <a:off x="8007659" y="3062789"/>
            <a:ext cx="37108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DUST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Ecclesiastes 12:7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GRAVE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John 12:17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SLEEP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1 Thessalonians 4:13f</a:t>
            </a:r>
          </a:p>
        </p:txBody>
      </p:sp>
    </p:spTree>
    <p:extLst>
      <p:ext uri="{BB962C8B-B14F-4D97-AF65-F5344CB8AC3E}">
        <p14:creationId xmlns:p14="http://schemas.microsoft.com/office/powerpoint/2010/main" val="287779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7D2-52F9-47D3-84B3-910AE5D8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50" y="418394"/>
            <a:ext cx="7455692" cy="85998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63300"/>
                </a:solidFill>
                <a:latin typeface="+mn-lt"/>
                <a:ea typeface="Noto Sans" panose="020B0502040504020204" pitchFamily="34" charset="0"/>
              </a:rPr>
              <a:t>The World </a:t>
            </a:r>
            <a:r>
              <a:rPr lang="en-US" sz="4000" dirty="0">
                <a:solidFill>
                  <a:srgbClr val="663300"/>
                </a:solidFill>
                <a:latin typeface="+mn-lt"/>
                <a:ea typeface="Noto Sans" panose="020B0502040504020204" pitchFamily="34" charset="0"/>
              </a:rPr>
              <a:t>(place of 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EEC1-2258-4839-962E-F1A375AF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064" y="1233992"/>
            <a:ext cx="6010169" cy="49093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4600"/>
                </a:solidFill>
                <a:ea typeface="Noto Sans" panose="020B0502040504020204" pitchFamily="34" charset="0"/>
              </a:rPr>
              <a:t>The Spirit’s destination</a:t>
            </a:r>
          </a:p>
          <a:p>
            <a:pPr lvl="1"/>
            <a:r>
              <a:rPr lang="en-US" sz="3400" b="1" dirty="0">
                <a:solidFill>
                  <a:srgbClr val="663300"/>
                </a:solidFill>
                <a:ea typeface="Noto Sans" panose="020B0502040504020204" pitchFamily="34" charset="0"/>
              </a:rPr>
              <a:t>Saved – Paradise</a:t>
            </a:r>
          </a:p>
          <a:p>
            <a:pPr lvl="2"/>
            <a:r>
              <a:rPr lang="en-US" sz="3200" dirty="0">
                <a:ea typeface="Noto Sans" panose="020B0502040504020204" pitchFamily="34" charset="0"/>
              </a:rPr>
              <a:t>Acts 2:38, 42; 1 Peter 3:21</a:t>
            </a:r>
          </a:p>
          <a:p>
            <a:pPr lvl="1"/>
            <a:r>
              <a:rPr lang="en-US" sz="3400" b="1" dirty="0">
                <a:solidFill>
                  <a:srgbClr val="663300"/>
                </a:solidFill>
                <a:ea typeface="Noto Sans" panose="020B0502040504020204" pitchFamily="34" charset="0"/>
              </a:rPr>
              <a:t>Lost – Torment</a:t>
            </a:r>
          </a:p>
          <a:p>
            <a:pPr lvl="2"/>
            <a:r>
              <a:rPr lang="en-US" sz="3200" dirty="0">
                <a:ea typeface="Noto Sans" panose="020B0502040504020204" pitchFamily="34" charset="0"/>
              </a:rPr>
              <a:t>2 Thessalonians 1:7-8</a:t>
            </a:r>
          </a:p>
          <a:p>
            <a:pPr lvl="2"/>
            <a:r>
              <a:rPr lang="en-US" sz="3200" dirty="0">
                <a:ea typeface="Noto Sans" panose="020B0502040504020204" pitchFamily="34" charset="0"/>
              </a:rPr>
              <a:t>Matthew 7:21-23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873B-446B-436D-964F-E037EAB0CF1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5DA8F-AF5A-4189-AF43-E9D2E1939358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641EA-917D-4AA9-81C6-30958178F8E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C775F-BFB8-42EB-B11C-ACC104103775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5E4F9-758B-4104-B283-FF21EA404B9A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CA302-9955-44ED-9A33-95F9AE40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0" y="452749"/>
            <a:ext cx="1979340" cy="56284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AB7B0-88D0-4C75-95A6-C8E448425265}"/>
              </a:ext>
            </a:extLst>
          </p:cNvPr>
          <p:cNvCxnSpPr>
            <a:cxnSpLocks/>
          </p:cNvCxnSpPr>
          <p:nvPr/>
        </p:nvCxnSpPr>
        <p:spPr>
          <a:xfrm>
            <a:off x="2352582" y="1162975"/>
            <a:ext cx="5823752" cy="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097AB29-BE3B-4B85-92CF-C0F8EBAD7386}"/>
              </a:ext>
            </a:extLst>
          </p:cNvPr>
          <p:cNvSpPr/>
          <p:nvPr/>
        </p:nvSpPr>
        <p:spPr>
          <a:xfrm>
            <a:off x="585927" y="1911667"/>
            <a:ext cx="1164516" cy="653980"/>
          </a:xfrm>
          <a:prstGeom prst="ellipse">
            <a:avLst/>
          </a:prstGeom>
          <a:solidFill>
            <a:srgbClr val="004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732E6-66B3-40D1-90A8-B6DB62C5EDC5}"/>
              </a:ext>
            </a:extLst>
          </p:cNvPr>
          <p:cNvSpPr txBox="1"/>
          <p:nvPr/>
        </p:nvSpPr>
        <p:spPr>
          <a:xfrm>
            <a:off x="585927" y="1981206"/>
            <a:ext cx="116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Spirit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A5CE1-FDB2-4304-8A86-B91B75D8E458}"/>
              </a:ext>
            </a:extLst>
          </p:cNvPr>
          <p:cNvSpPr/>
          <p:nvPr/>
        </p:nvSpPr>
        <p:spPr>
          <a:xfrm>
            <a:off x="11798428" y="1740023"/>
            <a:ext cx="143061" cy="241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AA37DA7-27A9-434A-A5F0-B0FDC32F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56" y="1907557"/>
            <a:ext cx="4976422" cy="4147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AB7D2-52F9-47D3-84B3-910AE5D8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50" y="418394"/>
            <a:ext cx="7455692" cy="85998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63300"/>
                </a:solidFill>
                <a:latin typeface="+mn-lt"/>
                <a:ea typeface="Noto Sans" panose="020B0502040504020204" pitchFamily="34" charset="0"/>
              </a:rPr>
              <a:t>The World </a:t>
            </a:r>
            <a:r>
              <a:rPr lang="en-US" sz="4000" dirty="0">
                <a:solidFill>
                  <a:srgbClr val="663300"/>
                </a:solidFill>
                <a:latin typeface="+mn-lt"/>
                <a:ea typeface="Noto Sans" panose="020B0502040504020204" pitchFamily="34" charset="0"/>
              </a:rPr>
              <a:t>(place of 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EEC1-2258-4839-962E-F1A375AF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064" y="1233992"/>
            <a:ext cx="6010169" cy="49093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4600"/>
                </a:solidFill>
                <a:ea typeface="Noto Sans" panose="020B0502040504020204" pitchFamily="34" charset="0"/>
              </a:rPr>
              <a:t>The Spirit’s destination</a:t>
            </a:r>
          </a:p>
          <a:p>
            <a:pPr lvl="1"/>
            <a:r>
              <a:rPr lang="en-US" sz="3400" b="1" dirty="0">
                <a:solidFill>
                  <a:srgbClr val="663300"/>
                </a:solidFill>
                <a:ea typeface="Noto Sans" panose="020B0502040504020204" pitchFamily="34" charset="0"/>
              </a:rPr>
              <a:t>Saved – Paradise</a:t>
            </a:r>
          </a:p>
          <a:p>
            <a:pPr lvl="2"/>
            <a:r>
              <a:rPr lang="en-US" sz="3200" dirty="0">
                <a:ea typeface="Noto Sans" panose="020B0502040504020204" pitchFamily="34" charset="0"/>
              </a:rPr>
              <a:t>Acts 2:38, 42; 1 Peter 3:21</a:t>
            </a:r>
          </a:p>
          <a:p>
            <a:pPr lvl="1"/>
            <a:r>
              <a:rPr lang="en-US" sz="3400" b="1" dirty="0">
                <a:solidFill>
                  <a:srgbClr val="663300"/>
                </a:solidFill>
                <a:ea typeface="Noto Sans" panose="020B0502040504020204" pitchFamily="34" charset="0"/>
              </a:rPr>
              <a:t>Lost – Torment</a:t>
            </a:r>
          </a:p>
          <a:p>
            <a:pPr lvl="2"/>
            <a:r>
              <a:rPr lang="en-US" sz="3200" dirty="0">
                <a:ea typeface="Noto Sans" panose="020B0502040504020204" pitchFamily="34" charset="0"/>
              </a:rPr>
              <a:t>2 Thessalonians 1:7-8</a:t>
            </a:r>
          </a:p>
          <a:p>
            <a:pPr lvl="2"/>
            <a:r>
              <a:rPr lang="en-US" sz="3200" dirty="0">
                <a:ea typeface="Noto Sans" panose="020B0502040504020204" pitchFamily="34" charset="0"/>
              </a:rPr>
              <a:t>Matthew 7:21-23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873B-446B-436D-964F-E037EAB0CF1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5DA8F-AF5A-4189-AF43-E9D2E1939358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641EA-917D-4AA9-81C6-30958178F8E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C775F-BFB8-42EB-B11C-ACC104103775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5E4F9-758B-4104-B283-FF21EA404B9A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CA302-9955-44ED-9A33-95F9AE40A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0" y="452749"/>
            <a:ext cx="1979340" cy="56284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AB7B0-88D0-4C75-95A6-C8E448425265}"/>
              </a:ext>
            </a:extLst>
          </p:cNvPr>
          <p:cNvCxnSpPr>
            <a:cxnSpLocks/>
          </p:cNvCxnSpPr>
          <p:nvPr/>
        </p:nvCxnSpPr>
        <p:spPr>
          <a:xfrm>
            <a:off x="2352582" y="1162975"/>
            <a:ext cx="5823752" cy="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097AB29-BE3B-4B85-92CF-C0F8EBAD7386}"/>
              </a:ext>
            </a:extLst>
          </p:cNvPr>
          <p:cNvSpPr/>
          <p:nvPr/>
        </p:nvSpPr>
        <p:spPr>
          <a:xfrm>
            <a:off x="585927" y="1911667"/>
            <a:ext cx="1164516" cy="653980"/>
          </a:xfrm>
          <a:prstGeom prst="ellipse">
            <a:avLst/>
          </a:prstGeom>
          <a:solidFill>
            <a:srgbClr val="004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732E6-66B3-40D1-90A8-B6DB62C5EDC5}"/>
              </a:ext>
            </a:extLst>
          </p:cNvPr>
          <p:cNvSpPr txBox="1"/>
          <p:nvPr/>
        </p:nvSpPr>
        <p:spPr>
          <a:xfrm>
            <a:off x="585927" y="1981206"/>
            <a:ext cx="116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Spirit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3B4DBC3-02F4-495D-9650-D6303D3BAFF3}"/>
              </a:ext>
            </a:extLst>
          </p:cNvPr>
          <p:cNvSpPr/>
          <p:nvPr/>
        </p:nvSpPr>
        <p:spPr>
          <a:xfrm>
            <a:off x="11345668" y="1907556"/>
            <a:ext cx="452761" cy="4147020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A5CE1-FDB2-4304-8A86-B91B75D8E458}"/>
              </a:ext>
            </a:extLst>
          </p:cNvPr>
          <p:cNvSpPr/>
          <p:nvPr/>
        </p:nvSpPr>
        <p:spPr>
          <a:xfrm>
            <a:off x="11798428" y="1740023"/>
            <a:ext cx="143061" cy="241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88CB80-CA92-494B-92BE-7448D3ACB7FC}"/>
              </a:ext>
            </a:extLst>
          </p:cNvPr>
          <p:cNvSpPr txBox="1"/>
          <p:nvPr/>
        </p:nvSpPr>
        <p:spPr>
          <a:xfrm>
            <a:off x="11310156" y="2192785"/>
            <a:ext cx="452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E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T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66FBC22-0A3B-4476-942A-C6DBE6360103}"/>
              </a:ext>
            </a:extLst>
          </p:cNvPr>
          <p:cNvSpPr/>
          <p:nvPr/>
        </p:nvSpPr>
        <p:spPr>
          <a:xfrm>
            <a:off x="7693007" y="3018408"/>
            <a:ext cx="1788343" cy="701336"/>
          </a:xfrm>
          <a:prstGeom prst="rightArrow">
            <a:avLst/>
          </a:prstGeom>
          <a:solidFill>
            <a:srgbClr val="004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26274B-A496-419F-8698-F8CC5386A775}"/>
              </a:ext>
            </a:extLst>
          </p:cNvPr>
          <p:cNvSpPr txBox="1"/>
          <p:nvPr/>
        </p:nvSpPr>
        <p:spPr>
          <a:xfrm>
            <a:off x="7693007" y="3142691"/>
            <a:ext cx="163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Saved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40CDA84-9B59-49B2-BFAE-8F7CFE3C8C17}"/>
              </a:ext>
            </a:extLst>
          </p:cNvPr>
          <p:cNvSpPr/>
          <p:nvPr/>
        </p:nvSpPr>
        <p:spPr>
          <a:xfrm>
            <a:off x="7730001" y="3762987"/>
            <a:ext cx="2177480" cy="1553248"/>
          </a:xfrm>
          <a:prstGeom prst="rightArrow">
            <a:avLst/>
          </a:prstGeom>
          <a:solidFill>
            <a:srgbClr val="6633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C4A56E-F2F2-49A4-837F-384BD1DED997}"/>
              </a:ext>
            </a:extLst>
          </p:cNvPr>
          <p:cNvSpPr txBox="1"/>
          <p:nvPr/>
        </p:nvSpPr>
        <p:spPr>
          <a:xfrm>
            <a:off x="7685611" y="4280516"/>
            <a:ext cx="163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Lost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50E601-A8AB-465C-BCD0-5F545A21DF52}"/>
              </a:ext>
            </a:extLst>
          </p:cNvPr>
          <p:cNvCxnSpPr>
            <a:cxnSpLocks/>
          </p:cNvCxnSpPr>
          <p:nvPr/>
        </p:nvCxnSpPr>
        <p:spPr>
          <a:xfrm flipH="1">
            <a:off x="9907481" y="5175679"/>
            <a:ext cx="1402676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CB3175-B318-4DD4-8159-937B78EE75AE}"/>
              </a:ext>
            </a:extLst>
          </p:cNvPr>
          <p:cNvCxnSpPr>
            <a:cxnSpLocks/>
          </p:cNvCxnSpPr>
          <p:nvPr/>
        </p:nvCxnSpPr>
        <p:spPr>
          <a:xfrm flipH="1">
            <a:off x="9900085" y="3907648"/>
            <a:ext cx="1402676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5379B99-7EA0-4F44-8B26-A5A09A4474D1}"/>
              </a:ext>
            </a:extLst>
          </p:cNvPr>
          <p:cNvCxnSpPr>
            <a:cxnSpLocks/>
          </p:cNvCxnSpPr>
          <p:nvPr/>
        </p:nvCxnSpPr>
        <p:spPr>
          <a:xfrm flipH="1">
            <a:off x="9901565" y="3580649"/>
            <a:ext cx="1402676" cy="0"/>
          </a:xfrm>
          <a:prstGeom prst="line">
            <a:avLst/>
          </a:prstGeom>
          <a:ln w="762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09C5FB8-9630-490A-855E-2F030857C059}"/>
              </a:ext>
            </a:extLst>
          </p:cNvPr>
          <p:cNvCxnSpPr>
            <a:cxnSpLocks/>
          </p:cNvCxnSpPr>
          <p:nvPr/>
        </p:nvCxnSpPr>
        <p:spPr>
          <a:xfrm flipH="1">
            <a:off x="9901561" y="3198909"/>
            <a:ext cx="1402676" cy="0"/>
          </a:xfrm>
          <a:prstGeom prst="line">
            <a:avLst/>
          </a:prstGeom>
          <a:ln w="762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298449C-4D46-4C43-949A-193FCD2FD8CC}"/>
              </a:ext>
            </a:extLst>
          </p:cNvPr>
          <p:cNvSpPr txBox="1"/>
          <p:nvPr/>
        </p:nvSpPr>
        <p:spPr>
          <a:xfrm>
            <a:off x="9589365" y="3152459"/>
            <a:ext cx="184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Gate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51F61F-1EFD-48F1-9BAA-D8DDB26CB3CB}"/>
              </a:ext>
            </a:extLst>
          </p:cNvPr>
          <p:cNvSpPr txBox="1"/>
          <p:nvPr/>
        </p:nvSpPr>
        <p:spPr>
          <a:xfrm>
            <a:off x="9891207" y="4290284"/>
            <a:ext cx="153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Gate</a:t>
            </a:r>
          </a:p>
        </p:txBody>
      </p:sp>
      <p:sp>
        <p:nvSpPr>
          <p:cNvPr id="48" name="Callout: Down Arrow 47">
            <a:extLst>
              <a:ext uri="{FF2B5EF4-FFF2-40B4-BE49-F238E27FC236}">
                <a16:creationId xmlns:a16="http://schemas.microsoft.com/office/drawing/2014/main" id="{2BD7E88D-1FA9-4878-A169-ED1E55028EBF}"/>
              </a:ext>
            </a:extLst>
          </p:cNvPr>
          <p:cNvSpPr/>
          <p:nvPr/>
        </p:nvSpPr>
        <p:spPr>
          <a:xfrm>
            <a:off x="10031767" y="2219419"/>
            <a:ext cx="1242876" cy="926200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31587A-D6AA-41E5-AB17-F31DBA2EA462}"/>
              </a:ext>
            </a:extLst>
          </p:cNvPr>
          <p:cNvSpPr txBox="1"/>
          <p:nvPr/>
        </p:nvSpPr>
        <p:spPr>
          <a:xfrm>
            <a:off x="10040645" y="2228291"/>
            <a:ext cx="122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Matthew</a:t>
            </a:r>
          </a:p>
          <a:p>
            <a:pPr algn="ctr"/>
            <a:r>
              <a:rPr lang="en-US" b="1" dirty="0"/>
              <a:t>7:13</a:t>
            </a:r>
          </a:p>
        </p:txBody>
      </p:sp>
      <p:sp>
        <p:nvSpPr>
          <p:cNvPr id="50" name="Callout: Down Arrow 49">
            <a:extLst>
              <a:ext uri="{FF2B5EF4-FFF2-40B4-BE49-F238E27FC236}">
                <a16:creationId xmlns:a16="http://schemas.microsoft.com/office/drawing/2014/main" id="{40819CCA-34B0-4239-BFE1-7767180C544D}"/>
              </a:ext>
            </a:extLst>
          </p:cNvPr>
          <p:cNvSpPr/>
          <p:nvPr/>
        </p:nvSpPr>
        <p:spPr>
          <a:xfrm rot="10800000">
            <a:off x="10042121" y="5212684"/>
            <a:ext cx="1242876" cy="926200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301369-E6BE-49BC-B1F7-A1B0656CED52}"/>
              </a:ext>
            </a:extLst>
          </p:cNvPr>
          <p:cNvSpPr txBox="1"/>
          <p:nvPr/>
        </p:nvSpPr>
        <p:spPr>
          <a:xfrm>
            <a:off x="10042126" y="5541141"/>
            <a:ext cx="122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Matthew</a:t>
            </a:r>
          </a:p>
          <a:p>
            <a:pPr algn="ctr"/>
            <a:r>
              <a:rPr lang="en-US" b="1" dirty="0"/>
              <a:t>7:14</a:t>
            </a:r>
          </a:p>
        </p:txBody>
      </p:sp>
    </p:spTree>
    <p:extLst>
      <p:ext uri="{BB962C8B-B14F-4D97-AF65-F5344CB8AC3E}">
        <p14:creationId xmlns:p14="http://schemas.microsoft.com/office/powerpoint/2010/main" val="214906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5545906-F253-4CD6-8411-1937BE6A6FFC}"/>
              </a:ext>
            </a:extLst>
          </p:cNvPr>
          <p:cNvSpPr/>
          <p:nvPr/>
        </p:nvSpPr>
        <p:spPr>
          <a:xfrm>
            <a:off x="461639" y="1376036"/>
            <a:ext cx="1145157" cy="714313"/>
          </a:xfrm>
          <a:prstGeom prst="rect">
            <a:avLst/>
          </a:prstGeom>
          <a:solidFill>
            <a:srgbClr val="004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C8DB18-5D7C-4743-BAC5-6A32DA7D309C}"/>
              </a:ext>
            </a:extLst>
          </p:cNvPr>
          <p:cNvSpPr/>
          <p:nvPr/>
        </p:nvSpPr>
        <p:spPr>
          <a:xfrm>
            <a:off x="461639" y="3495108"/>
            <a:ext cx="1171852" cy="2309688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F00318-778B-48C9-A4FD-0C906D292AAD}"/>
              </a:ext>
            </a:extLst>
          </p:cNvPr>
          <p:cNvSpPr/>
          <p:nvPr/>
        </p:nvSpPr>
        <p:spPr>
          <a:xfrm>
            <a:off x="1606827" y="297400"/>
            <a:ext cx="452761" cy="6014623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873B-446B-436D-964F-E037EAB0CF1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5DA8F-AF5A-4189-AF43-E9D2E1939358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641EA-917D-4AA9-81C6-30958178F8E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C775F-BFB8-42EB-B11C-ACC104103775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5E4F9-758B-4104-B283-FF21EA404B9A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E45E4B-5E2D-4863-AFD7-F42D38C770CD}"/>
              </a:ext>
            </a:extLst>
          </p:cNvPr>
          <p:cNvSpPr txBox="1"/>
          <p:nvPr/>
        </p:nvSpPr>
        <p:spPr>
          <a:xfrm>
            <a:off x="8646851" y="1017362"/>
            <a:ext cx="301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Body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E1040-FD50-4C6D-9255-B9E4C7EAF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19" y="408373"/>
            <a:ext cx="9179512" cy="39762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4E32E3-FE4D-40F2-862C-2A19C74B0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18" y="3080550"/>
            <a:ext cx="9179512" cy="306279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20917C3-DAA9-43D3-A0DF-5BF0F9AB77A0}"/>
              </a:ext>
            </a:extLst>
          </p:cNvPr>
          <p:cNvSpPr/>
          <p:nvPr/>
        </p:nvSpPr>
        <p:spPr>
          <a:xfrm>
            <a:off x="11239130" y="408372"/>
            <a:ext cx="748683" cy="573497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5ED32C-BEEE-40A0-8BF4-159D8F572A90}"/>
              </a:ext>
            </a:extLst>
          </p:cNvPr>
          <p:cNvSpPr txBox="1"/>
          <p:nvPr/>
        </p:nvSpPr>
        <p:spPr>
          <a:xfrm>
            <a:off x="11239130" y="457197"/>
            <a:ext cx="7308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C2C90-D9D6-451A-B254-75A2A2E496AE}"/>
              </a:ext>
            </a:extLst>
          </p:cNvPr>
          <p:cNvSpPr txBox="1"/>
          <p:nvPr/>
        </p:nvSpPr>
        <p:spPr>
          <a:xfrm>
            <a:off x="1571315" y="1376036"/>
            <a:ext cx="452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E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T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4854AB-8804-434A-9721-DDD7077CC1FF}"/>
              </a:ext>
            </a:extLst>
          </p:cNvPr>
          <p:cNvSpPr txBox="1"/>
          <p:nvPr/>
        </p:nvSpPr>
        <p:spPr>
          <a:xfrm>
            <a:off x="461639" y="1314773"/>
            <a:ext cx="114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54E02-F8ED-4EE8-A2DF-98422F65C134}"/>
              </a:ext>
            </a:extLst>
          </p:cNvPr>
          <p:cNvSpPr txBox="1"/>
          <p:nvPr/>
        </p:nvSpPr>
        <p:spPr>
          <a:xfrm>
            <a:off x="461637" y="4201512"/>
            <a:ext cx="1145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D7E029-0754-4992-8F91-B9218D28FFBC}"/>
              </a:ext>
            </a:extLst>
          </p:cNvPr>
          <p:cNvCxnSpPr>
            <a:cxnSpLocks/>
          </p:cNvCxnSpPr>
          <p:nvPr/>
        </p:nvCxnSpPr>
        <p:spPr>
          <a:xfrm flipH="1">
            <a:off x="461639" y="5824496"/>
            <a:ext cx="1819902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19A059-228A-4BBF-967E-4558AD78A403}"/>
              </a:ext>
            </a:extLst>
          </p:cNvPr>
          <p:cNvCxnSpPr>
            <a:cxnSpLocks/>
          </p:cNvCxnSpPr>
          <p:nvPr/>
        </p:nvCxnSpPr>
        <p:spPr>
          <a:xfrm flipH="1">
            <a:off x="461639" y="3455634"/>
            <a:ext cx="1812506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287BBD-F4CE-42A0-8C97-BE4EF817FDB3}"/>
              </a:ext>
            </a:extLst>
          </p:cNvPr>
          <p:cNvCxnSpPr>
            <a:cxnSpLocks/>
          </p:cNvCxnSpPr>
          <p:nvPr/>
        </p:nvCxnSpPr>
        <p:spPr>
          <a:xfrm flipH="1">
            <a:off x="454241" y="1353097"/>
            <a:ext cx="1812506" cy="0"/>
          </a:xfrm>
          <a:prstGeom prst="line">
            <a:avLst/>
          </a:prstGeom>
          <a:ln w="762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6133430-9F64-461F-B565-86307A7B57A2}"/>
              </a:ext>
            </a:extLst>
          </p:cNvPr>
          <p:cNvCxnSpPr>
            <a:cxnSpLocks/>
          </p:cNvCxnSpPr>
          <p:nvPr/>
        </p:nvCxnSpPr>
        <p:spPr>
          <a:xfrm flipH="1">
            <a:off x="464598" y="2118060"/>
            <a:ext cx="1812506" cy="0"/>
          </a:xfrm>
          <a:prstGeom prst="line">
            <a:avLst/>
          </a:prstGeom>
          <a:ln w="76200">
            <a:solidFill>
              <a:srgbClr val="004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56A4531-9008-489D-8FEC-9591AD53541F}"/>
              </a:ext>
            </a:extLst>
          </p:cNvPr>
          <p:cNvSpPr/>
          <p:nvPr/>
        </p:nvSpPr>
        <p:spPr>
          <a:xfrm>
            <a:off x="2095100" y="2803869"/>
            <a:ext cx="9108487" cy="5695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ACB73C-0165-420C-AA13-EC5CFE7C7E48}"/>
              </a:ext>
            </a:extLst>
          </p:cNvPr>
          <p:cNvSpPr txBox="1"/>
          <p:nvPr/>
        </p:nvSpPr>
        <p:spPr>
          <a:xfrm>
            <a:off x="2361460" y="2769830"/>
            <a:ext cx="884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“Great Gulf Fixed” </a:t>
            </a:r>
            <a:r>
              <a:rPr lang="en-US" sz="2800" dirty="0"/>
              <a:t>(Luke 16:26)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1B063-67CE-4DEC-B6DC-CB2C7E8C55AB}"/>
              </a:ext>
            </a:extLst>
          </p:cNvPr>
          <p:cNvSpPr txBox="1"/>
          <p:nvPr/>
        </p:nvSpPr>
        <p:spPr>
          <a:xfrm>
            <a:off x="2059588" y="1131896"/>
            <a:ext cx="917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PARADISE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42D93F-6E8F-4F26-94C2-FC9D77FB996B}"/>
              </a:ext>
            </a:extLst>
          </p:cNvPr>
          <p:cNvSpPr/>
          <p:nvPr/>
        </p:nvSpPr>
        <p:spPr>
          <a:xfrm>
            <a:off x="2790514" y="603684"/>
            <a:ext cx="1976793" cy="1809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8EC9D-00CE-4F4C-B039-54EE299A44E9}"/>
              </a:ext>
            </a:extLst>
          </p:cNvPr>
          <p:cNvSpPr txBox="1"/>
          <p:nvPr/>
        </p:nvSpPr>
        <p:spPr>
          <a:xfrm>
            <a:off x="2799392" y="1278378"/>
            <a:ext cx="197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16:19-31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7083A-AD06-4D9E-A836-F384A9F66AE4}"/>
              </a:ext>
            </a:extLst>
          </p:cNvPr>
          <p:cNvSpPr txBox="1"/>
          <p:nvPr/>
        </p:nvSpPr>
        <p:spPr>
          <a:xfrm>
            <a:off x="2920753" y="748417"/>
            <a:ext cx="172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5177C-3FAC-4D9E-829E-1CFA98058B0E}"/>
              </a:ext>
            </a:extLst>
          </p:cNvPr>
          <p:cNvSpPr txBox="1"/>
          <p:nvPr/>
        </p:nvSpPr>
        <p:spPr>
          <a:xfrm>
            <a:off x="8167456" y="581489"/>
            <a:ext cx="3036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Luke 23:43</a:t>
            </a:r>
          </a:p>
          <a:p>
            <a:r>
              <a:rPr lang="en-US" sz="2800" dirty="0">
                <a:solidFill>
                  <a:schemeClr val="bg1"/>
                </a:solidFill>
              </a:rPr>
              <a:t>Acts 2:31</a:t>
            </a:r>
          </a:p>
          <a:p>
            <a:r>
              <a:rPr lang="en-US" sz="2800" dirty="0">
                <a:solidFill>
                  <a:schemeClr val="bg1"/>
                </a:solidFill>
              </a:rPr>
              <a:t>Philippians 1:21-23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Revelation 14:13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C27E3E-2F73-4345-85B6-19CD4CC255F5}"/>
              </a:ext>
            </a:extLst>
          </p:cNvPr>
          <p:cNvSpPr txBox="1"/>
          <p:nvPr/>
        </p:nvSpPr>
        <p:spPr>
          <a:xfrm>
            <a:off x="2061065" y="4160661"/>
            <a:ext cx="917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TORMENT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64CBB-216F-427A-9910-35A1BCFE58CC}"/>
              </a:ext>
            </a:extLst>
          </p:cNvPr>
          <p:cNvSpPr txBox="1"/>
          <p:nvPr/>
        </p:nvSpPr>
        <p:spPr>
          <a:xfrm>
            <a:off x="8168934" y="3548116"/>
            <a:ext cx="3036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Luke 16:23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Peter 2:4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Peter 2:9</a:t>
            </a:r>
          </a:p>
          <a:p>
            <a:r>
              <a:rPr lang="en-US" sz="2800" dirty="0">
                <a:solidFill>
                  <a:schemeClr val="bg1"/>
                </a:solidFill>
              </a:rPr>
              <a:t>Jude 6</a:t>
            </a:r>
          </a:p>
        </p:txBody>
      </p:sp>
    </p:spTree>
    <p:extLst>
      <p:ext uri="{BB962C8B-B14F-4D97-AF65-F5344CB8AC3E}">
        <p14:creationId xmlns:p14="http://schemas.microsoft.com/office/powerpoint/2010/main" val="101575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7D2-52F9-47D3-84B3-910AE5D8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022" y="418394"/>
            <a:ext cx="5946484" cy="85998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63300"/>
                </a:solidFill>
                <a:latin typeface="+mn-lt"/>
                <a:ea typeface="Noto Sans" panose="020B0502040504020204" pitchFamily="34" charset="0"/>
              </a:rPr>
              <a:t>The Resurrection</a:t>
            </a:r>
            <a:endParaRPr lang="en-US" sz="4000" dirty="0">
              <a:solidFill>
                <a:srgbClr val="663300"/>
              </a:solidFill>
              <a:latin typeface="+mn-lt"/>
              <a:ea typeface="Noto Sans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EEC1-2258-4839-962E-F1A375AF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236" y="1233991"/>
            <a:ext cx="6107825" cy="49791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4600"/>
                </a:solidFill>
                <a:ea typeface="Noto Sans" panose="020B0502040504020204" pitchFamily="34" charset="0"/>
              </a:rPr>
              <a:t>Warnings to prepare</a:t>
            </a:r>
          </a:p>
          <a:p>
            <a:pPr lvl="1"/>
            <a:r>
              <a:rPr lang="en-US" sz="3400" dirty="0">
                <a:ea typeface="Noto Sans" panose="020B0502040504020204" pitchFamily="34" charset="0"/>
              </a:rPr>
              <a:t>Romans 2:4-11</a:t>
            </a:r>
          </a:p>
          <a:p>
            <a:pPr lvl="1"/>
            <a:r>
              <a:rPr lang="en-US" sz="3400" dirty="0">
                <a:ea typeface="Noto Sans" panose="020B0502040504020204" pitchFamily="34" charset="0"/>
              </a:rPr>
              <a:t>Hebrews 10:28-31; 2:1-3</a:t>
            </a:r>
          </a:p>
          <a:p>
            <a:pPr lvl="1"/>
            <a:r>
              <a:rPr lang="en-US" sz="3400" dirty="0">
                <a:ea typeface="Noto Sans" panose="020B0502040504020204" pitchFamily="34" charset="0"/>
              </a:rPr>
              <a:t>2 Peter 3:9-14</a:t>
            </a:r>
          </a:p>
          <a:p>
            <a:r>
              <a:rPr lang="en-US" sz="3600" b="1" dirty="0">
                <a:solidFill>
                  <a:srgbClr val="004600"/>
                </a:solidFill>
                <a:ea typeface="Noto Sans" panose="020B0502040504020204" pitchFamily="34" charset="0"/>
              </a:rPr>
              <a:t>Resurrection</a:t>
            </a:r>
          </a:p>
          <a:p>
            <a:pPr lvl="1"/>
            <a:r>
              <a:rPr lang="en-US" sz="3400" dirty="0">
                <a:ea typeface="Noto Sans" panose="020B0502040504020204" pitchFamily="34" charset="0"/>
              </a:rPr>
              <a:t>Luke 20:37-38</a:t>
            </a:r>
          </a:p>
          <a:p>
            <a:pPr lvl="1"/>
            <a:r>
              <a:rPr lang="en-US" sz="3400" dirty="0">
                <a:ea typeface="Noto Sans" panose="020B0502040504020204" pitchFamily="34" charset="0"/>
              </a:rPr>
              <a:t>John 5:28-29</a:t>
            </a:r>
          </a:p>
          <a:p>
            <a:pPr lvl="1"/>
            <a:r>
              <a:rPr lang="en-US" sz="3400" dirty="0">
                <a:ea typeface="Noto Sans" panose="020B0502040504020204" pitchFamily="34" charset="0"/>
              </a:rPr>
              <a:t>1 Corinthians 15:51-52</a:t>
            </a:r>
          </a:p>
          <a:p>
            <a:pPr lvl="1"/>
            <a:r>
              <a:rPr lang="en-US" sz="3400" dirty="0">
                <a:ea typeface="Noto Sans" panose="020B0502040504020204" pitchFamily="34" charset="0"/>
              </a:rPr>
              <a:t>1 Thessalonians 4:16</a:t>
            </a:r>
            <a:endParaRPr lang="en-US" sz="3200" dirty="0">
              <a:ea typeface="Noto Sans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873B-446B-436D-964F-E037EAB0CF1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5DA8F-AF5A-4189-AF43-E9D2E1939358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641EA-917D-4AA9-81C6-30958178F8E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C775F-BFB8-42EB-B11C-ACC104103775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5E4F9-758B-4104-B283-FF21EA404B9A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CA302-9955-44ED-9A33-95F9AE40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4" y="452749"/>
            <a:ext cx="1979340" cy="56284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AB7B0-88D0-4C75-95A6-C8E448425265}"/>
              </a:ext>
            </a:extLst>
          </p:cNvPr>
          <p:cNvCxnSpPr>
            <a:cxnSpLocks/>
          </p:cNvCxnSpPr>
          <p:nvPr/>
        </p:nvCxnSpPr>
        <p:spPr>
          <a:xfrm>
            <a:off x="5823754" y="1162975"/>
            <a:ext cx="5823752" cy="0"/>
          </a:xfrm>
          <a:prstGeom prst="line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A5CE1-FDB2-4304-8A86-B91B75D8E458}"/>
              </a:ext>
            </a:extLst>
          </p:cNvPr>
          <p:cNvSpPr/>
          <p:nvPr/>
        </p:nvSpPr>
        <p:spPr>
          <a:xfrm>
            <a:off x="11798428" y="1740023"/>
            <a:ext cx="143061" cy="241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3BC4D5-C101-476A-8D38-8107C0399096}"/>
              </a:ext>
            </a:extLst>
          </p:cNvPr>
          <p:cNvSpPr/>
          <p:nvPr/>
        </p:nvSpPr>
        <p:spPr>
          <a:xfrm>
            <a:off x="204186" y="390618"/>
            <a:ext cx="748683" cy="576275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9A3A83-9E21-4F02-9743-2CEAB06B7B6C}"/>
              </a:ext>
            </a:extLst>
          </p:cNvPr>
          <p:cNvSpPr txBox="1"/>
          <p:nvPr/>
        </p:nvSpPr>
        <p:spPr>
          <a:xfrm>
            <a:off x="277734" y="448893"/>
            <a:ext cx="5237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19F8F957-2E8D-4B84-8D52-63450795F100}"/>
              </a:ext>
            </a:extLst>
          </p:cNvPr>
          <p:cNvSpPr/>
          <p:nvPr/>
        </p:nvSpPr>
        <p:spPr>
          <a:xfrm>
            <a:off x="2991788" y="2689325"/>
            <a:ext cx="2771388" cy="2032986"/>
          </a:xfrm>
          <a:prstGeom prst="rightArrowCallou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9F66C-9D6C-47A3-BE3D-34A21F1ACDF0}"/>
              </a:ext>
            </a:extLst>
          </p:cNvPr>
          <p:cNvSpPr txBox="1"/>
          <p:nvPr/>
        </p:nvSpPr>
        <p:spPr>
          <a:xfrm>
            <a:off x="2993330" y="3393488"/>
            <a:ext cx="2351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1 Corinthians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15:42-44</a:t>
            </a:r>
          </a:p>
        </p:txBody>
      </p:sp>
    </p:spTree>
    <p:extLst>
      <p:ext uri="{BB962C8B-B14F-4D97-AF65-F5344CB8AC3E}">
        <p14:creationId xmlns:p14="http://schemas.microsoft.com/office/powerpoint/2010/main" val="72615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extLst>
              <a:ext uri="{FF2B5EF4-FFF2-40B4-BE49-F238E27FC236}">
                <a16:creationId xmlns:a16="http://schemas.microsoft.com/office/drawing/2014/main" id="{082EC7E7-1A3E-48BF-8EEF-E51267FC9724}"/>
              </a:ext>
            </a:extLst>
          </p:cNvPr>
          <p:cNvSpPr/>
          <p:nvPr/>
        </p:nvSpPr>
        <p:spPr>
          <a:xfrm rot="2178787">
            <a:off x="9621823" y="4846600"/>
            <a:ext cx="2356975" cy="760866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9C85A7-1442-4DFB-B93E-55A49E28185B}"/>
              </a:ext>
            </a:extLst>
          </p:cNvPr>
          <p:cNvSpPr/>
          <p:nvPr/>
        </p:nvSpPr>
        <p:spPr>
          <a:xfrm rot="19209233">
            <a:off x="9712236" y="1024249"/>
            <a:ext cx="2359980" cy="760866"/>
          </a:xfrm>
          <a:prstGeom prst="rightArrow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873B-446B-436D-964F-E037EAB0CF1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5DA8F-AF5A-4189-AF43-E9D2E1939358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641EA-917D-4AA9-81C6-30958178F8E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C775F-BFB8-42EB-B11C-ACC104103775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5E4F9-758B-4104-B283-FF21EA404B9A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E1040-FD50-4C6D-9255-B9E4C7EAF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7" y="408373"/>
            <a:ext cx="9179512" cy="39762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4E32E3-FE4D-40F2-862C-2A19C74B0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6" y="3080550"/>
            <a:ext cx="9179512" cy="306279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20917C3-DAA9-43D3-A0DF-5BF0F9AB77A0}"/>
              </a:ext>
            </a:extLst>
          </p:cNvPr>
          <p:cNvSpPr/>
          <p:nvPr/>
        </p:nvSpPr>
        <p:spPr>
          <a:xfrm>
            <a:off x="204148" y="408372"/>
            <a:ext cx="748683" cy="573497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5ED32C-BEEE-40A0-8BF4-159D8F572A90}"/>
              </a:ext>
            </a:extLst>
          </p:cNvPr>
          <p:cNvSpPr txBox="1"/>
          <p:nvPr/>
        </p:nvSpPr>
        <p:spPr>
          <a:xfrm>
            <a:off x="213041" y="457197"/>
            <a:ext cx="7308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1B063-67CE-4DEC-B6DC-CB2C7E8C55AB}"/>
              </a:ext>
            </a:extLst>
          </p:cNvPr>
          <p:cNvSpPr txBox="1"/>
          <p:nvPr/>
        </p:nvSpPr>
        <p:spPr>
          <a:xfrm>
            <a:off x="958754" y="1131896"/>
            <a:ext cx="917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REWARDED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5177C-3FAC-4D9E-829E-1CFA98058B0E}"/>
              </a:ext>
            </a:extLst>
          </p:cNvPr>
          <p:cNvSpPr txBox="1"/>
          <p:nvPr/>
        </p:nvSpPr>
        <p:spPr>
          <a:xfrm>
            <a:off x="6951216" y="1202930"/>
            <a:ext cx="316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 Corinthians 5:10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C27E3E-2F73-4345-85B6-19CD4CC255F5}"/>
              </a:ext>
            </a:extLst>
          </p:cNvPr>
          <p:cNvSpPr txBox="1"/>
          <p:nvPr/>
        </p:nvSpPr>
        <p:spPr>
          <a:xfrm>
            <a:off x="960231" y="4160661"/>
            <a:ext cx="917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CONDEMNED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64CBB-216F-427A-9910-35A1BCFE58CC}"/>
              </a:ext>
            </a:extLst>
          </p:cNvPr>
          <p:cNvSpPr txBox="1"/>
          <p:nvPr/>
        </p:nvSpPr>
        <p:spPr>
          <a:xfrm>
            <a:off x="6951216" y="3974247"/>
            <a:ext cx="3161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John 12:48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Revelation 20:12-15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7F1D18-EDEA-4684-ABD5-15F2E5E659FC}"/>
              </a:ext>
            </a:extLst>
          </p:cNvPr>
          <p:cNvSpPr/>
          <p:nvPr/>
        </p:nvSpPr>
        <p:spPr>
          <a:xfrm>
            <a:off x="967593" y="2803869"/>
            <a:ext cx="9117400" cy="5695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08EFB1-5833-4F79-873A-3367837ECBFB}"/>
              </a:ext>
            </a:extLst>
          </p:cNvPr>
          <p:cNvSpPr txBox="1"/>
          <p:nvPr/>
        </p:nvSpPr>
        <p:spPr>
          <a:xfrm>
            <a:off x="939583" y="2769830"/>
            <a:ext cx="918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JUDGMENT DAY</a:t>
            </a:r>
            <a:endParaRPr lang="en-US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E49C50-F63F-4A9D-8717-0439F4B1672A}"/>
              </a:ext>
            </a:extLst>
          </p:cNvPr>
          <p:cNvSpPr/>
          <p:nvPr/>
        </p:nvSpPr>
        <p:spPr>
          <a:xfrm>
            <a:off x="1287262" y="2148396"/>
            <a:ext cx="2219418" cy="1882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52A8D6-04EA-4C4A-B3CC-8FD3B0343673}"/>
              </a:ext>
            </a:extLst>
          </p:cNvPr>
          <p:cNvSpPr txBox="1"/>
          <p:nvPr/>
        </p:nvSpPr>
        <p:spPr>
          <a:xfrm>
            <a:off x="1287262" y="2823097"/>
            <a:ext cx="221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Hebrews 9:27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429AA-C3B7-4074-A1E5-4A36FBCCF6AD}"/>
              </a:ext>
            </a:extLst>
          </p:cNvPr>
          <p:cNvSpPr txBox="1"/>
          <p:nvPr/>
        </p:nvSpPr>
        <p:spPr>
          <a:xfrm rot="19150525">
            <a:off x="10048762" y="1200267"/>
            <a:ext cx="150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A6654-AF4A-4DFA-9E9D-77150798CC4C}"/>
              </a:ext>
            </a:extLst>
          </p:cNvPr>
          <p:cNvSpPr txBox="1"/>
          <p:nvPr/>
        </p:nvSpPr>
        <p:spPr>
          <a:xfrm rot="2223284">
            <a:off x="10031075" y="4921357"/>
            <a:ext cx="150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Depart</a:t>
            </a:r>
          </a:p>
        </p:txBody>
      </p:sp>
    </p:spTree>
    <p:extLst>
      <p:ext uri="{BB962C8B-B14F-4D97-AF65-F5344CB8AC3E}">
        <p14:creationId xmlns:p14="http://schemas.microsoft.com/office/powerpoint/2010/main" val="341160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1AF7E2E-9FBD-4E5E-A0CE-94DD7D01F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01" y="396696"/>
            <a:ext cx="4536811" cy="2683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1DDB17-9EEA-4260-8199-8CE059FA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43" y="3124011"/>
            <a:ext cx="4536811" cy="3019336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082EC7E7-1A3E-48BF-8EEF-E51267FC9724}"/>
              </a:ext>
            </a:extLst>
          </p:cNvPr>
          <p:cNvSpPr/>
          <p:nvPr/>
        </p:nvSpPr>
        <p:spPr>
          <a:xfrm>
            <a:off x="5647750" y="4127683"/>
            <a:ext cx="2191233" cy="760866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9C85A7-1442-4DFB-B93E-55A49E28185B}"/>
              </a:ext>
            </a:extLst>
          </p:cNvPr>
          <p:cNvSpPr/>
          <p:nvPr/>
        </p:nvSpPr>
        <p:spPr>
          <a:xfrm>
            <a:off x="5663215" y="1114345"/>
            <a:ext cx="2175768" cy="760866"/>
          </a:xfrm>
          <a:prstGeom prst="rightArrow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873B-446B-436D-964F-E037EAB0CF1E}"/>
              </a:ext>
            </a:extLst>
          </p:cNvPr>
          <p:cNvSpPr txBox="1"/>
          <p:nvPr/>
        </p:nvSpPr>
        <p:spPr>
          <a:xfrm>
            <a:off x="0" y="655172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5DA8F-AF5A-4189-AF43-E9D2E1939358}"/>
              </a:ext>
            </a:extLst>
          </p:cNvPr>
          <p:cNvSpPr/>
          <p:nvPr/>
        </p:nvSpPr>
        <p:spPr>
          <a:xfrm>
            <a:off x="0" y="0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641EA-917D-4AA9-81C6-30958178F8EE}"/>
              </a:ext>
            </a:extLst>
          </p:cNvPr>
          <p:cNvSpPr/>
          <p:nvPr/>
        </p:nvSpPr>
        <p:spPr>
          <a:xfrm>
            <a:off x="0" y="6143349"/>
            <a:ext cx="12192000" cy="408373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C775F-BFB8-42EB-B11C-ACC104103775}"/>
              </a:ext>
            </a:extLst>
          </p:cNvPr>
          <p:cNvSpPr/>
          <p:nvPr/>
        </p:nvSpPr>
        <p:spPr>
          <a:xfrm>
            <a:off x="0" y="0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5E4F9-758B-4104-B283-FF21EA404B9A}"/>
              </a:ext>
            </a:extLst>
          </p:cNvPr>
          <p:cNvSpPr/>
          <p:nvPr/>
        </p:nvSpPr>
        <p:spPr>
          <a:xfrm>
            <a:off x="11987814" y="115411"/>
            <a:ext cx="204186" cy="6320901"/>
          </a:xfrm>
          <a:prstGeom prst="rect">
            <a:avLst/>
          </a:prstGeom>
          <a:solidFill>
            <a:srgbClr val="00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E1040-FD50-4C6D-9255-B9E4C7EA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3" y="408373"/>
            <a:ext cx="5726100" cy="39762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4E32E3-FE4D-40F2-862C-2A19C74B0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2" y="3080550"/>
            <a:ext cx="5726100" cy="3062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31B063-67CE-4DEC-B6DC-CB2C7E8C55AB}"/>
              </a:ext>
            </a:extLst>
          </p:cNvPr>
          <p:cNvSpPr txBox="1"/>
          <p:nvPr/>
        </p:nvSpPr>
        <p:spPr>
          <a:xfrm>
            <a:off x="221907" y="1131896"/>
            <a:ext cx="570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REWARDED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C27E3E-2F73-4345-85B6-19CD4CC255F5}"/>
              </a:ext>
            </a:extLst>
          </p:cNvPr>
          <p:cNvSpPr txBox="1"/>
          <p:nvPr/>
        </p:nvSpPr>
        <p:spPr>
          <a:xfrm>
            <a:off x="223384" y="4178417"/>
            <a:ext cx="570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CONDEMNED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7F1D18-EDEA-4684-ABD5-15F2E5E659FC}"/>
              </a:ext>
            </a:extLst>
          </p:cNvPr>
          <p:cNvSpPr/>
          <p:nvPr/>
        </p:nvSpPr>
        <p:spPr>
          <a:xfrm>
            <a:off x="239624" y="2803869"/>
            <a:ext cx="5646272" cy="5695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08EFB1-5833-4F79-873A-3367837ECBFB}"/>
              </a:ext>
            </a:extLst>
          </p:cNvPr>
          <p:cNvSpPr txBox="1"/>
          <p:nvPr/>
        </p:nvSpPr>
        <p:spPr>
          <a:xfrm>
            <a:off x="216781" y="2769830"/>
            <a:ext cx="566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JUDGMENT DAY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429AA-C3B7-4074-A1E5-4A36FBCCF6AD}"/>
              </a:ext>
            </a:extLst>
          </p:cNvPr>
          <p:cNvSpPr txBox="1"/>
          <p:nvPr/>
        </p:nvSpPr>
        <p:spPr>
          <a:xfrm>
            <a:off x="5963409" y="1223651"/>
            <a:ext cx="150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A6654-AF4A-4DFA-9E9D-77150798CC4C}"/>
              </a:ext>
            </a:extLst>
          </p:cNvPr>
          <p:cNvSpPr txBox="1"/>
          <p:nvPr/>
        </p:nvSpPr>
        <p:spPr>
          <a:xfrm>
            <a:off x="5969259" y="4239972"/>
            <a:ext cx="150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Depart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D6B14-55B9-427B-94B6-4E82514D1174}"/>
              </a:ext>
            </a:extLst>
          </p:cNvPr>
          <p:cNvSpPr txBox="1"/>
          <p:nvPr/>
        </p:nvSpPr>
        <p:spPr>
          <a:xfrm>
            <a:off x="7785716" y="4110356"/>
            <a:ext cx="128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HELL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1EC9A1-0AA4-4782-BFCF-9CB60F95C85C}"/>
              </a:ext>
            </a:extLst>
          </p:cNvPr>
          <p:cNvSpPr/>
          <p:nvPr/>
        </p:nvSpPr>
        <p:spPr>
          <a:xfrm>
            <a:off x="9587883" y="5220070"/>
            <a:ext cx="2399930" cy="9232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E2D6B8-BE2C-4432-A9BF-088A7A0D51E4}"/>
              </a:ext>
            </a:extLst>
          </p:cNvPr>
          <p:cNvSpPr txBox="1"/>
          <p:nvPr/>
        </p:nvSpPr>
        <p:spPr>
          <a:xfrm>
            <a:off x="9587883" y="5131287"/>
            <a:ext cx="2409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Matthew 10:28</a:t>
            </a:r>
          </a:p>
          <a:p>
            <a:r>
              <a:rPr lang="en-US" sz="2200" dirty="0"/>
              <a:t>Mark 9:47-48</a:t>
            </a:r>
          </a:p>
          <a:p>
            <a:r>
              <a:rPr lang="en-US" sz="2200" dirty="0"/>
              <a:t>Matthew 25:30-46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DDE45-9A05-4FA9-815D-14220754037E}"/>
              </a:ext>
            </a:extLst>
          </p:cNvPr>
          <p:cNvSpPr txBox="1"/>
          <p:nvPr/>
        </p:nvSpPr>
        <p:spPr>
          <a:xfrm>
            <a:off x="7787193" y="1102297"/>
            <a:ext cx="2129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HEAVEN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8D401D-3201-4D77-B57E-149C1AC17989}"/>
              </a:ext>
            </a:extLst>
          </p:cNvPr>
          <p:cNvSpPr/>
          <p:nvPr/>
        </p:nvSpPr>
        <p:spPr>
          <a:xfrm>
            <a:off x="9767663" y="407580"/>
            <a:ext cx="2229413" cy="76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627DA4-5498-4447-B0EE-788D11AABA38}"/>
              </a:ext>
            </a:extLst>
          </p:cNvPr>
          <p:cNvSpPr txBox="1"/>
          <p:nvPr/>
        </p:nvSpPr>
        <p:spPr>
          <a:xfrm>
            <a:off x="9789854" y="408372"/>
            <a:ext cx="2197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Revelation 21:1-7</a:t>
            </a:r>
          </a:p>
          <a:p>
            <a:r>
              <a:rPr lang="en-US" sz="2200" dirty="0">
                <a:solidFill>
                  <a:srgbClr val="0000FF"/>
                </a:solidFill>
              </a:rPr>
              <a:t>Revelation 22:1-5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F8A184-1BD6-484E-A984-DAA23E2DC0DC}"/>
              </a:ext>
            </a:extLst>
          </p:cNvPr>
          <p:cNvSpPr txBox="1"/>
          <p:nvPr/>
        </p:nvSpPr>
        <p:spPr>
          <a:xfrm>
            <a:off x="5930282" y="844839"/>
            <a:ext cx="153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600"/>
                </a:solidFill>
              </a:rPr>
              <a:t>Matthew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2A0547-175C-4347-AEC3-C5E6CAE58837}"/>
              </a:ext>
            </a:extLst>
          </p:cNvPr>
          <p:cNvSpPr txBox="1"/>
          <p:nvPr/>
        </p:nvSpPr>
        <p:spPr>
          <a:xfrm>
            <a:off x="5931761" y="1689699"/>
            <a:ext cx="153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600"/>
                </a:solidFill>
              </a:rPr>
              <a:t>25:34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F86B14-6307-494D-BAC5-DC9818415C8E}"/>
              </a:ext>
            </a:extLst>
          </p:cNvPr>
          <p:cNvSpPr txBox="1"/>
          <p:nvPr/>
        </p:nvSpPr>
        <p:spPr>
          <a:xfrm>
            <a:off x="5931763" y="3855857"/>
            <a:ext cx="153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3300"/>
                </a:solidFill>
              </a:rPr>
              <a:t>Matthew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C0DC3-E63E-4F4D-A362-EB1C143A65DE}"/>
              </a:ext>
            </a:extLst>
          </p:cNvPr>
          <p:cNvSpPr txBox="1"/>
          <p:nvPr/>
        </p:nvSpPr>
        <p:spPr>
          <a:xfrm>
            <a:off x="5933242" y="4700717"/>
            <a:ext cx="153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3300"/>
                </a:solidFill>
              </a:rPr>
              <a:t>25:41</a:t>
            </a:r>
          </a:p>
        </p:txBody>
      </p:sp>
    </p:spTree>
    <p:extLst>
      <p:ext uri="{BB962C8B-B14F-4D97-AF65-F5344CB8AC3E}">
        <p14:creationId xmlns:p14="http://schemas.microsoft.com/office/powerpoint/2010/main" val="32854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17" grpId="0"/>
      <p:bldP spid="18" grpId="0" animBg="1"/>
      <p:bldP spid="20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285</Words>
  <Application>Microsoft Office PowerPoint</Application>
  <PresentationFormat>Widescreen</PresentationFormat>
  <Paragraphs>154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What Happens      When We Die?</vt:lpstr>
      <vt:lpstr>Life in the Flesh</vt:lpstr>
      <vt:lpstr>The World (place of life)</vt:lpstr>
      <vt:lpstr>The World (place of life)</vt:lpstr>
      <vt:lpstr>PowerPoint Presentation</vt:lpstr>
      <vt:lpstr>The Resurrection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     When We Die?</dc:title>
  <dc:creator>Richard Thetford</dc:creator>
  <cp:lastModifiedBy>Richard Thetford</cp:lastModifiedBy>
  <cp:revision>45</cp:revision>
  <cp:lastPrinted>2019-02-14T19:56:14Z</cp:lastPrinted>
  <dcterms:created xsi:type="dcterms:W3CDTF">2019-02-14T03:13:46Z</dcterms:created>
  <dcterms:modified xsi:type="dcterms:W3CDTF">2019-06-30T18:33:28Z</dcterms:modified>
</cp:coreProperties>
</file>