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86" r:id="rId3"/>
  </p:sldMasterIdLst>
  <p:notesMasterIdLst>
    <p:notesMasterId r:id="rId17"/>
  </p:notesMasterIdLst>
  <p:handoutMasterIdLst>
    <p:handoutMasterId r:id="rId18"/>
  </p:handoutMasterIdLst>
  <p:sldIdLst>
    <p:sldId id="271" r:id="rId4"/>
    <p:sldId id="256" r:id="rId5"/>
    <p:sldId id="272" r:id="rId6"/>
    <p:sldId id="273" r:id="rId7"/>
    <p:sldId id="274" r:id="rId8"/>
    <p:sldId id="275" r:id="rId9"/>
    <p:sldId id="276" r:id="rId10"/>
    <p:sldId id="264" r:id="rId11"/>
    <p:sldId id="265" r:id="rId12"/>
    <p:sldId id="277" r:id="rId13"/>
    <p:sldId id="261" r:id="rId14"/>
    <p:sldId id="262" r:id="rId15"/>
    <p:sldId id="278" r:id="rId16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8FB4FF"/>
    <a:srgbClr val="B9D0FF"/>
    <a:srgbClr val="660066"/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WHY I LEFT - The Institutional Church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Richard Thetford - March 17, 2004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D9B52902-0280-403E-844F-1EE9E5F976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WHY I LEFT - The Institutional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r>
              <a:rPr lang="en-US"/>
              <a:t>Richard Thetford - March 17, 2004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5" tIns="46632" rIns="93265" bIns="4663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4A848960-CE49-40D1-B8FC-6651970F5B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WHY I LEFT - The Institutional Church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 - March 17, 2004</a:t>
            </a: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hurch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58674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68625" y="4076700"/>
            <a:ext cx="5641975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8E5D22-5199-4A63-8759-62F60DD05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C106-7E92-4CAA-81CB-2494DF3AF7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750A1-643B-4967-BE92-5E5090198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E13E56-D5A4-4964-8B4E-A6E0357C6E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A1313-8638-447D-9361-37C6F1B38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5718-A966-4660-BB05-6F94CD758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BCC3A-7275-428C-BD8B-CA8703499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F8FFC-A22D-4C35-9C04-C6CE400D3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D0401-6404-4969-AB0A-A3326023E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0628A-112A-4E53-A88D-BB82FBB56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C88F-08D9-4C7F-9920-A7DA79803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0388D-732E-4106-81F6-F37757DBB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E9F55-6711-4B86-A260-8A5692043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FEC38-4277-40AB-ABBE-448EA2ECE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09355-00CB-401F-B044-347811F41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C55BBD-1278-4E23-9D29-509B74357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98940D-78D6-4C0A-B293-F0159255A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hurch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895600" y="1524000"/>
            <a:ext cx="58674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68625" y="4076700"/>
            <a:ext cx="5641975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5B261-9FE1-438C-92D6-DFA098CEDC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E7051-28A2-49F8-A535-F7DB492DB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0273E-0A27-44CB-A264-1D4B298EC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80829-A1D9-4997-AFF3-8D0ACC806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27CB2-C40C-4815-A97B-F5E5B5551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ED21B-9A90-483A-83DB-983E51AE4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54EA9-6964-48CF-9BB6-E09EA390F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F8BA1-5E6A-4C8E-ADD9-0931486AB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8852DB-4CEC-44D3-9EF5-02C06391B4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5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slow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0D965AD8-5D0D-4E16-B26D-4C070B9FF44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AF71DA-DEFF-41A0-8BE9-69ACCEC41732}" type="slidenum">
              <a:rPr lang="en-US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 spd="slow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rved Right Arrow 18"/>
          <p:cNvSpPr/>
          <p:nvPr/>
        </p:nvSpPr>
        <p:spPr>
          <a:xfrm>
            <a:off x="1676400" y="2514600"/>
            <a:ext cx="2286000" cy="2895600"/>
          </a:xfrm>
          <a:prstGeom prst="curvedRigh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29000" y="685800"/>
            <a:ext cx="5029200" cy="24384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895052"/>
            <a:ext cx="472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1981200" y="1066800"/>
            <a:ext cx="1447800" cy="838200"/>
          </a:xfrm>
          <a:prstGeom prst="lef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469481"/>
            <a:ext cx="4038600" cy="308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4419600" y="3773031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you shall know the truth, and the truth shall make you free.”</a:t>
            </a:r>
          </a:p>
          <a:p>
            <a:pPr algn="ctr"/>
            <a:r>
              <a:rPr lang="en-US" sz="2800" b="1" dirty="0" smtClean="0"/>
              <a:t>John 8:32</a:t>
            </a:r>
            <a:endParaRPr lang="en-US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685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59918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76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828800"/>
            <a:ext cx="861060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Knowing there is a scriptural plan for church cooperation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look at both plans:</a:t>
            </a:r>
            <a:endParaRPr lang="en-US" sz="28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143000" y="3810000"/>
            <a:ext cx="1905000" cy="457200"/>
          </a:xfrm>
          <a:prstGeom prst="rightArrow">
            <a:avLst>
              <a:gd name="adj1" fmla="val 50000"/>
              <a:gd name="adj2" fmla="val 104167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 rot="-1787176">
            <a:off x="1143000" y="4724400"/>
            <a:ext cx="2057400" cy="4572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 rot="1619604">
            <a:off x="1062038" y="2911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715000" y="3886200"/>
            <a:ext cx="1066800" cy="4572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 rot="-248453">
            <a:off x="4763" y="838200"/>
            <a:ext cx="71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UN</a:t>
            </a:r>
            <a:r>
              <a:rPr lang="en-US" sz="48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scriptural</a:t>
            </a:r>
            <a:r>
              <a:rPr lang="en-US" sz="4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Plan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" y="2057400"/>
            <a:ext cx="1143000" cy="12192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28600" y="2262426"/>
            <a:ext cx="114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Local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28600" y="3429000"/>
            <a:ext cx="1143000" cy="12192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28600" y="4800600"/>
            <a:ext cx="1143000" cy="12192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28600" y="3634026"/>
            <a:ext cx="114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Local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28600" y="5005626"/>
            <a:ext cx="114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Local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3048000" y="2819400"/>
            <a:ext cx="2743200" cy="2514600"/>
          </a:xfrm>
          <a:prstGeom prst="rect">
            <a:avLst/>
          </a:prstGeom>
          <a:solidFill>
            <a:srgbClr val="8FB4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folHlink"/>
              </a:solidFill>
              <a:latin typeface="Tahoma" pitchFamily="34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048000" y="3429000"/>
            <a:ext cx="274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Sponsoring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781800" y="335280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Evangelism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Benevolence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Edification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791200" y="36576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Tahoma" pitchFamily="34" charset="0"/>
              </a:rPr>
              <a:t>over</a:t>
            </a:r>
          </a:p>
        </p:txBody>
      </p:sp>
      <p:pic>
        <p:nvPicPr>
          <p:cNvPr id="33809" name="Picture 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2743200"/>
            <a:ext cx="425450" cy="592138"/>
          </a:xfrm>
          <a:noFill/>
          <a:ln/>
        </p:spPr>
      </p:pic>
      <p:pic>
        <p:nvPicPr>
          <p:cNvPr id="33810" name="Picture 1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3733800"/>
            <a:ext cx="425450" cy="592138"/>
          </a:xfrm>
          <a:noFill/>
          <a:ln/>
        </p:spPr>
      </p:pic>
      <p:pic>
        <p:nvPicPr>
          <p:cNvPr id="33811" name="Picture 1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4800600"/>
            <a:ext cx="425450" cy="592138"/>
          </a:xfrm>
          <a:noFill/>
          <a:ln/>
        </p:spPr>
      </p:pic>
      <p:sp>
        <p:nvSpPr>
          <p:cNvPr id="20" name="Rectangle 1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6" grpId="0" animBg="1"/>
      <p:bldP spid="33797" grpId="0" animBg="1"/>
      <p:bldP spid="33799" grpId="0" animBg="1"/>
      <p:bldP spid="33800" grpId="0"/>
      <p:bldP spid="33801" grpId="0" animBg="1"/>
      <p:bldP spid="33802" grpId="0" animBg="1"/>
      <p:bldP spid="33803" grpId="0"/>
      <p:bldP spid="33804" grpId="0"/>
      <p:bldP spid="33805" grpId="0" animBg="1"/>
      <p:bldP spid="33806" grpId="0"/>
      <p:bldP spid="338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2209800" y="3810000"/>
            <a:ext cx="4267200" cy="457200"/>
          </a:xfrm>
          <a:prstGeom prst="rightArrow">
            <a:avLst>
              <a:gd name="adj1" fmla="val 50000"/>
              <a:gd name="adj2" fmla="val 233333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 rot="-248453">
            <a:off x="4763" y="838200"/>
            <a:ext cx="7162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scriptural</a:t>
            </a:r>
            <a:r>
              <a:rPr lang="en-US" sz="4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Plan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1000" y="2667000"/>
            <a:ext cx="1981200" cy="27432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3124200"/>
            <a:ext cx="1828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Every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Local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Church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477000" y="2743200"/>
            <a:ext cx="2133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Members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Evangelism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Worship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Benevolence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Discipline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438400" y="3505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Tahoma" pitchFamily="34" charset="0"/>
              </a:rPr>
              <a:t>Over its own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1000" y="55626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Timothy 3:5; Acts 20:28; 1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Peter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5:2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Hebrews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13:17; 1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Timothy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5:17</a:t>
            </a:r>
          </a:p>
        </p:txBody>
      </p:sp>
      <p:pic>
        <p:nvPicPr>
          <p:cNvPr id="10" name="Picture 9" descr="BibleOl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95800" y="1600200"/>
            <a:ext cx="2356616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2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2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2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2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22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2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2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72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nimBg="1"/>
      <p:bldP spid="34821" grpId="0"/>
      <p:bldP spid="348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1524000"/>
            <a:ext cx="8534400" cy="1295400"/>
          </a:xfrm>
          <a:prstGeom prst="roundRect">
            <a:avLst/>
          </a:prstGeom>
          <a:solidFill>
            <a:srgbClr val="8FB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62400" y="2971800"/>
            <a:ext cx="4953000" cy="3505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Study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Timothy 2:15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Learn the Truth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John 8:32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Practice the Truth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Matthew 7:21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304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228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600200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Consider the cost of </a:t>
            </a:r>
            <a:r>
              <a:rPr lang="en-US" sz="3600" b="1" dirty="0" smtClean="0"/>
              <a:t>discipleship</a:t>
            </a:r>
          </a:p>
          <a:p>
            <a:pPr algn="ctr"/>
            <a:r>
              <a:rPr lang="en-US" sz="3200" b="1" dirty="0" smtClean="0">
                <a:solidFill>
                  <a:srgbClr val="990033"/>
                </a:solidFill>
              </a:rPr>
              <a:t>Luke 9:23; Matthew 10:34-39</a:t>
            </a:r>
            <a:endParaRPr lang="en-US" sz="3200" b="1" dirty="0">
              <a:solidFill>
                <a:srgbClr val="990033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3810000" cy="308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09600" y="3468231"/>
            <a:ext cx="304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“And you shall know the truth, and the truth shall make you free.”</a:t>
            </a:r>
          </a:p>
          <a:p>
            <a:pPr algn="ctr"/>
            <a:r>
              <a:rPr lang="en-US" sz="2800" b="1" dirty="0" smtClean="0"/>
              <a:t>John 8:32</a:t>
            </a:r>
            <a:endParaRPr lang="en-US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Box 110"/>
          <p:cNvSpPr txBox="1"/>
          <p:nvPr/>
        </p:nvSpPr>
        <p:spPr>
          <a:xfrm>
            <a:off x="2819400" y="2286000"/>
            <a:ext cx="6172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Necessary</a:t>
            </a:r>
            <a:b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Obedience to God</a:t>
            </a:r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 Study</a:t>
            </a:r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 Learn the truth</a:t>
            </a:r>
          </a:p>
          <a:p>
            <a:pPr>
              <a:buFont typeface="Arial" pitchFamily="34" charset="0"/>
              <a:buChar char="•"/>
            </a:pPr>
            <a:r>
              <a:rPr lang="en-US" sz="3400" b="1" dirty="0" smtClean="0"/>
              <a:t> Put it into practice</a:t>
            </a:r>
            <a:endParaRPr lang="en-US" sz="3400" b="1" dirty="0"/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304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228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33400" y="1310819"/>
            <a:ext cx="2286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00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048000" y="1371600"/>
            <a:ext cx="5867400" cy="510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32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What we have been taught may NOT be right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latin typeface="+mj-lt"/>
              </a:rPr>
              <a:t>Must change when we know the truth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17:11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304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228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381000" y="1524000"/>
            <a:ext cx="2743200" cy="4953000"/>
          </a:xfrm>
          <a:prstGeom prst="rightArrowCallout">
            <a:avLst/>
          </a:prstGeom>
          <a:solidFill>
            <a:srgbClr val="8F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1220063" y="3615779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MG_00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133600"/>
            <a:ext cx="4191000" cy="3019424"/>
          </a:xfrm>
          <a:prstGeom prst="rect">
            <a:avLst/>
          </a:prstGeom>
        </p:spPr>
      </p:pic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304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228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381000" y="1524000"/>
            <a:ext cx="4572000" cy="4953000"/>
          </a:xfrm>
          <a:prstGeom prst="rightArrowCallout">
            <a:avLst/>
          </a:prstGeom>
          <a:solidFill>
            <a:srgbClr val="8F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524000"/>
            <a:ext cx="297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There’s</a:t>
            </a:r>
          </a:p>
          <a:p>
            <a:pPr algn="ctr"/>
            <a:r>
              <a:rPr 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715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773501"/>
            <a:ext cx="2971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16002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Book, Chapter, Verse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105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Context</a:t>
            </a:r>
            <a:endParaRPr lang="en-US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219200" y="4572000"/>
            <a:ext cx="5943600" cy="990600"/>
          </a:xfrm>
          <a:prstGeom prst="roundRect">
            <a:avLst/>
          </a:prstGeom>
          <a:solidFill>
            <a:srgbClr val="8F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685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59918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76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828800"/>
            <a:ext cx="86106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Respect for Bible Authority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 Peter 1:20-21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Knowing what “Expediency” is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kumimoji="0" lang="en-US" sz="3000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“suitability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</a:rPr>
              <a:t> for a given purpose; appropriateness to the conditions” 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+mj-lt"/>
              </a:rPr>
              <a:t>(</a:t>
            </a:r>
            <a:r>
              <a:rPr kumimoji="0" lang="en-US" sz="3000" i="0" u="none" strike="noStrike" kern="0" cap="none" spc="0" normalizeH="0" noProof="0" dirty="0" err="1" smtClean="0">
                <a:ln>
                  <a:noFill/>
                </a:ln>
                <a:uLnTx/>
                <a:uFillTx/>
                <a:latin typeface="+mj-lt"/>
              </a:rPr>
              <a:t>webster</a:t>
            </a:r>
            <a:r>
              <a:rPr kumimoji="0" lang="en-US" sz="3000" i="0" u="none" strike="noStrike" kern="0" cap="none" spc="0" normalizeH="0" noProof="0" dirty="0" smtClean="0">
                <a:ln>
                  <a:noFill/>
                </a:ln>
                <a:uLnTx/>
                <a:uFillTx/>
                <a:latin typeface="+mj-lt"/>
              </a:rPr>
              <a:t>)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baseline="0" dirty="0" smtClean="0">
                <a:latin typeface="+mj-lt"/>
              </a:rPr>
              <a:t>For a thing to be “expedient”</a:t>
            </a:r>
            <a:br>
              <a:rPr lang="en-US" sz="3000" b="1" kern="0" baseline="0" dirty="0" smtClean="0">
                <a:latin typeface="+mj-lt"/>
              </a:rPr>
            </a:br>
            <a:r>
              <a:rPr lang="en-US" sz="3000" b="1" kern="0" dirty="0" smtClean="0">
                <a:latin typeface="+mj-lt"/>
              </a:rPr>
              <a:t>it must first be lawful</a:t>
            </a:r>
            <a:endParaRPr kumimoji="0" lang="en-US" sz="3000" b="1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+mj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143000" y="3429000"/>
            <a:ext cx="6248400" cy="2743200"/>
          </a:xfrm>
          <a:prstGeom prst="roundRect">
            <a:avLst/>
          </a:prstGeom>
          <a:solidFill>
            <a:srgbClr val="8F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685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59918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76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828800"/>
            <a:ext cx="8610600" cy="48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Fellowship Halls, Recreation, Entertainment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 a work of the church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j-lt"/>
              </a:rPr>
              <a:t>Churches try to accommodate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latin typeface="+mj-lt"/>
              </a:rPr>
              <a:t>man’s social needs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j-lt"/>
              </a:rPr>
              <a:t>Where is Bible Authority for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churches</a:t>
            </a:r>
            <a:r>
              <a:rPr lang="en-US" sz="2800" b="1" kern="0" dirty="0" smtClean="0">
                <a:latin typeface="+mj-lt"/>
              </a:rPr>
              <a:t> to build and maintain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latin typeface="+mj-lt"/>
              </a:rPr>
              <a:t>so called “fellowship halls” and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latin typeface="+mj-lt"/>
              </a:rPr>
              <a:t>activity centers? 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143000" y="3429000"/>
            <a:ext cx="6248400" cy="1981200"/>
          </a:xfrm>
          <a:prstGeom prst="roundRect">
            <a:avLst/>
          </a:prstGeom>
          <a:solidFill>
            <a:srgbClr val="8FB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304800" y="685800"/>
            <a:ext cx="8534400" cy="990600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04800" y="59918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 Left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Institutional church of Christ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762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endParaRPr lang="en-US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828800"/>
            <a:ext cx="8610600" cy="3733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Benevolent work of the church is restricted to “saints”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0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does the Bible teach?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j-lt"/>
              </a:rPr>
              <a:t>Church operates in the area of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latin typeface="+mj-lt"/>
              </a:rPr>
              <a:t>limited benevolence </a:t>
            </a:r>
            <a:r>
              <a:rPr lang="en-US" sz="2800" b="1" kern="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(saints)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j-lt"/>
              </a:rPr>
              <a:t>Church operates in the field of</a:t>
            </a:r>
            <a:br>
              <a:rPr lang="en-US" sz="2800" b="1" kern="0" dirty="0" smtClean="0">
                <a:latin typeface="+mj-lt"/>
              </a:rPr>
            </a:br>
            <a:r>
              <a:rPr lang="en-US" sz="2800" b="1" kern="0" dirty="0" smtClean="0">
                <a:latin typeface="+mj-lt"/>
              </a:rPr>
              <a:t>unlimited benevolence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(anyone)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/>
        </p:nvGraphicFramePr>
        <p:xfrm>
          <a:off x="152400" y="769938"/>
          <a:ext cx="8839200" cy="5838826"/>
        </p:xfrm>
        <a:graphic>
          <a:graphicData uri="http://schemas.openxmlformats.org/drawingml/2006/table">
            <a:tbl>
              <a:tblPr/>
              <a:tblGrid>
                <a:gridCol w="2382741"/>
                <a:gridCol w="845489"/>
                <a:gridCol w="922351"/>
                <a:gridCol w="1229802"/>
                <a:gridCol w="1152939"/>
                <a:gridCol w="1152939"/>
                <a:gridCol w="1152939"/>
              </a:tblGrid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Scripture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Relieved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Administered Relief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Alien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Orphan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Local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Church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Spons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Church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Benev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Society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2:44-45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4:32-35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6:1-6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11:27-30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Rom 15:25-32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Cor 8:1-4, 13-14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Cor 9:1, 12-13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Tim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0" y="6991350"/>
            <a:ext cx="182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961" name="Text Box 97"/>
          <p:cNvSpPr txBox="1">
            <a:spLocks noChangeArrowheads="1"/>
          </p:cNvSpPr>
          <p:nvPr/>
        </p:nvSpPr>
        <p:spPr bwMode="auto">
          <a:xfrm>
            <a:off x="228600" y="152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A50021"/>
                </a:solidFill>
                <a:latin typeface="+mn-lt"/>
              </a:rPr>
              <a:t>The Benevolent Work of the Church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67" name="Text Box 79"/>
          <p:cNvSpPr txBox="1">
            <a:spLocks noChangeArrowheads="1"/>
          </p:cNvSpPr>
          <p:nvPr/>
        </p:nvSpPr>
        <p:spPr bwMode="auto">
          <a:xfrm>
            <a:off x="152400" y="152400"/>
            <a:ext cx="8839200" cy="519113"/>
          </a:xfrm>
          <a:prstGeom prst="rect">
            <a:avLst/>
          </a:prstGeom>
          <a:solidFill>
            <a:srgbClr val="8FB4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New Testament Benevolence</a:t>
            </a:r>
          </a:p>
        </p:txBody>
      </p:sp>
      <p:graphicFrame>
        <p:nvGraphicFramePr>
          <p:cNvPr id="37890" name="Group 2"/>
          <p:cNvGraphicFramePr>
            <a:graphicFrameLocks noGrp="1"/>
          </p:cNvGraphicFramePr>
          <p:nvPr/>
        </p:nvGraphicFramePr>
        <p:xfrm>
          <a:off x="152400" y="685800"/>
          <a:ext cx="8839200" cy="5638804"/>
        </p:xfrm>
        <a:graphic>
          <a:graphicData uri="http://schemas.openxmlformats.org/drawingml/2006/table">
            <a:tbl>
              <a:tblPr/>
              <a:tblGrid>
                <a:gridCol w="2172319"/>
                <a:gridCol w="1660610"/>
                <a:gridCol w="1877352"/>
                <a:gridCol w="3128919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Individual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 Its Own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 Church(es)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Church to Benevolent Org/Sponsoring Church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Matt 5:43-48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2:44-45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11:27-30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Matt 25:35-40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4:32-35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Rom 15:25-32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Luke 10:30-37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6:1-6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Cor 16:1-3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9;36-39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Tim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Cor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Acts 20:34-35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Cor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Eph 4:28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Tim 5:4,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Tim 6:17-18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James 1:26-27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James 2:15-18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John 3:17-18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0" y="6991350"/>
            <a:ext cx="182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68" name="Text Box 80"/>
          <p:cNvSpPr txBox="1">
            <a:spLocks noChangeArrowheads="1"/>
          </p:cNvSpPr>
          <p:nvPr/>
        </p:nvSpPr>
        <p:spPr bwMode="auto">
          <a:xfrm>
            <a:off x="76200" y="6324601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God’s Word PROVES That This IS Unquestionably Right!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rch">
  <a:themeElements>
    <a:clrScheme name="Church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Chur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hurch">
  <a:themeElements>
    <a:clrScheme name="Church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Chur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urch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urch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urch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567</Words>
  <Application>Microsoft Office PowerPoint</Application>
  <PresentationFormat>On-screen Show (4:3)</PresentationFormat>
  <Paragraphs>191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Church</vt:lpstr>
      <vt:lpstr>Slit</vt:lpstr>
      <vt:lpstr>1_Church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37</cp:revision>
  <dcterms:created xsi:type="dcterms:W3CDTF">2002-06-11T21:33:24Z</dcterms:created>
  <dcterms:modified xsi:type="dcterms:W3CDTF">2011-09-04T23:03:50Z</dcterms:modified>
</cp:coreProperties>
</file>