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6FAA-7467-4B3F-9142-42BC2561A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AD0FE-AA74-436B-B48C-F110910CE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3E8DB-373E-4952-B3A5-6F440594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5FFF-7712-4975-8799-3E7C28B6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0940-0B43-421C-9D67-8AAB9880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54B4-F84C-4AEA-B1AA-150A20FB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F6954-95E3-4903-A25A-C3254C55B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F45E3-C2C9-4F15-A42C-CC49B9FC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5652C-4A2F-49EA-93BE-B3CF2823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177C9-2F5D-43C2-B1A9-C6734B3C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8120F-8BB5-4585-91B0-3AF068707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F4EEF-C7E9-499A-81F8-87D3CDCFE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72AD4-6254-4557-AE99-927C054B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DE5F9-8C88-42D9-B98D-3F7D6012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BE1EC-A97C-4E13-9480-CA8C6F64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B864-2321-4EB7-A1EC-8B2635F4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C30C-4FE7-40D3-B8DC-93EDCC81C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C23C-97ED-4A03-A3D8-D161F839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CE72-304D-49CC-9E48-0091ABD4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4A9AC-CFEA-4A76-97EA-1BEA3236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7052-80A6-43A9-85BC-3A6CF7FD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2B501-043C-4330-B386-F7391300D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32045-57FB-4287-8499-B4A4949B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681AC-8DCA-4DD6-81DA-409EB9B0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C3A92-ACD9-4361-BA19-2E35C0B5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D62B-E193-4F6E-A696-249B0D5F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2AE2F-6008-4D27-9EDE-7DAA0DD24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BBAB0-E373-46BC-910C-42BE8DBB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B3EDC-6520-4B18-8662-E9B6AD21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BAAC7-689C-474F-A3C6-7D008134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42C95-8E45-4C57-866C-2DBE1BC7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5E72-DAFF-440B-B233-B9E57744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31E54-D651-462D-B875-1A8DC3C0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23038-2B37-461E-A90E-C70CFEF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62496-7078-481E-906F-F84AFBF4B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65D73-A0E8-4C02-BAC0-10F2185D7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2202E-438B-4293-8035-9ED40CF1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4AF054-85C4-4063-A674-C6638726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B23E0-FB17-4C5E-84B3-4372156C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A34C-4E2D-42D7-9EB2-99EB9C04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ACE68-7FD5-48B9-B116-A0B83BED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BCE91-F3B0-4AE7-BF98-BAF8B33C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A0D6A-D832-48DB-A265-719BDFE7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73D872-542F-410D-A0A6-B5EF1021B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D168C-2FB2-48C6-8656-517AF2A1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2074A-5FC8-4BE6-A69F-5E4327F6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9860-9D04-4CFA-B8DC-3252311F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D0C50-240A-4E9D-9B77-86F035F9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E2484-4000-42A3-BE14-584166853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2F7AC-3FF9-4612-B13C-639115DB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C4853-1D9D-48A8-A7AD-15743817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3D0B0-2958-4653-A55F-28CB748D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D269-6428-4046-8467-B739E745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87C5C-90BE-4416-ACD0-3111B2DED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DF2A5-E17D-457D-A2E5-A32124A45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681E5-15C9-4B9D-BD4A-E340C018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78CBF-1548-46C9-9497-057E703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1D1E-D81B-4E35-8AD4-9341B888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C447BF-C8C6-44D6-9121-08F6FE30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D710C-292B-4CA2-ABA4-1F3E1484A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4A0AC-FC94-4FAD-87ED-A29770175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D31A7-E2AE-4721-AA38-2A7BB86925B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11893-3739-42A0-9940-F42F246E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A310-70E8-4E87-980E-F634609F6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C40AF7-3EDA-46F9-A9B0-6F20DBAC4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EC110-EDC0-4A4A-87E4-B708D8F02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8073" y="248575"/>
            <a:ext cx="3299534" cy="1219524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EB0E9E-7C69-4AE2-BF70-54C0DC2C182A}"/>
              </a:ext>
            </a:extLst>
          </p:cNvPr>
          <p:cNvSpPr/>
          <p:nvPr/>
        </p:nvSpPr>
        <p:spPr>
          <a:xfrm>
            <a:off x="0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D5EF3-58D0-4928-A48B-D4C3E99B16C9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5A184-9038-46E7-885C-965C73DDBC5D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1F4844-1631-4A1D-9164-4F2676C7B086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93074A-79D9-45A2-B930-2E4A29314CF9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D985-A3ED-4D41-9EEE-5ADCA979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96" y="259222"/>
            <a:ext cx="11575004" cy="850488"/>
          </a:xfrm>
          <a:solidFill>
            <a:srgbClr val="99003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AE7E-CC50-4EB3-B690-5AECFC9B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95" y="1225117"/>
            <a:ext cx="11575003" cy="5051395"/>
          </a:xfrm>
        </p:spPr>
        <p:txBody>
          <a:bodyPr>
            <a:noAutofit/>
          </a:bodyPr>
          <a:lstStyle/>
          <a:p>
            <a:r>
              <a:rPr lang="en-US" sz="3600" b="1" dirty="0"/>
              <a:t>What God says: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Proverbs 20:1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Proverbs 23:29-35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1 Peter 4:3</a:t>
            </a:r>
          </a:p>
          <a:p>
            <a:r>
              <a:rPr lang="en-US" sz="3600" b="1" dirty="0"/>
              <a:t>Traditions or Doctrine?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Matthew 15:8-9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Acts 4:18-20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1 Peter 2:21-22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Colossians 3:17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E783D-47B9-4B52-B330-5C95B5837920}"/>
              </a:ext>
            </a:extLst>
          </p:cNvPr>
          <p:cNvSpPr/>
          <p:nvPr/>
        </p:nvSpPr>
        <p:spPr>
          <a:xfrm>
            <a:off x="0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69E1B-03B5-4A4E-83BC-0DB6B8C9D46C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2A37F-0ACA-4D03-B7EF-A36101AB1B99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250A-634E-4DA4-8605-2C171ABC6CE5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5FA7-E9A2-4582-9F3B-7D9688A94F90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0E38F8-B9C3-481D-A75A-4AA4206AF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75" y="1207369"/>
            <a:ext cx="6384030" cy="50691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D3332F-1DBC-4C82-A1C7-D4BC26D019CC}"/>
              </a:ext>
            </a:extLst>
          </p:cNvPr>
          <p:cNvSpPr/>
          <p:nvPr/>
        </p:nvSpPr>
        <p:spPr>
          <a:xfrm>
            <a:off x="5495775" y="1207369"/>
            <a:ext cx="1375542" cy="346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D5B9EA-712A-4D98-9F1D-D1F01D147FBF}"/>
              </a:ext>
            </a:extLst>
          </p:cNvPr>
          <p:cNvSpPr/>
          <p:nvPr/>
        </p:nvSpPr>
        <p:spPr>
          <a:xfrm>
            <a:off x="6507332" y="5842256"/>
            <a:ext cx="1988598" cy="43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D985-A3ED-4D41-9EEE-5ADCA979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96" y="259222"/>
            <a:ext cx="11575004" cy="850488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Does Bible “wine” mean “alcoholic wine?”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AE7E-CC50-4EB3-B690-5AECFC9B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95" y="1225117"/>
            <a:ext cx="11575003" cy="5051395"/>
          </a:xfrm>
        </p:spPr>
        <p:txBody>
          <a:bodyPr>
            <a:noAutofit/>
          </a:bodyPr>
          <a:lstStyle/>
          <a:p>
            <a:r>
              <a:rPr lang="en-US" sz="3600" b="1" dirty="0"/>
              <a:t>“Wine” is a generic term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“the fruit of the grape”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Could be fermented or unfermented</a:t>
            </a:r>
          </a:p>
          <a:p>
            <a:r>
              <a:rPr lang="en-US" sz="3600" b="1"/>
              <a:t>Context </a:t>
            </a:r>
            <a:r>
              <a:rPr lang="en-US" sz="3600" b="1" dirty="0"/>
              <a:t>of the Bible passage shows us</a:t>
            </a:r>
            <a:br>
              <a:rPr lang="en-US" sz="3600" b="1" dirty="0"/>
            </a:br>
            <a:r>
              <a:rPr lang="en-US" sz="3600" b="1" dirty="0"/>
              <a:t>how God intends for it to be used</a:t>
            </a:r>
          </a:p>
          <a:p>
            <a:endParaRPr lang="en-US" sz="3400" dirty="0">
              <a:solidFill>
                <a:srgbClr val="99003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E783D-47B9-4B52-B330-5C95B5837920}"/>
              </a:ext>
            </a:extLst>
          </p:cNvPr>
          <p:cNvSpPr/>
          <p:nvPr/>
        </p:nvSpPr>
        <p:spPr>
          <a:xfrm>
            <a:off x="0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69E1B-03B5-4A4E-83BC-0DB6B8C9D46C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2A37F-0ACA-4D03-B7EF-A36101AB1B99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250A-634E-4DA4-8605-2C171ABC6CE5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5FA7-E9A2-4582-9F3B-7D9688A94F90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BDF87-0BEC-47E6-BBD0-AFD55015A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70" y="1165189"/>
            <a:ext cx="3916536" cy="51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D985-A3ED-4D41-9EEE-5ADCA979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96" y="259222"/>
            <a:ext cx="11575004" cy="850488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Does Bible “wine” mean “alcoholic wine?”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E783D-47B9-4B52-B330-5C95B5837920}"/>
              </a:ext>
            </a:extLst>
          </p:cNvPr>
          <p:cNvSpPr/>
          <p:nvPr/>
        </p:nvSpPr>
        <p:spPr>
          <a:xfrm>
            <a:off x="0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69E1B-03B5-4A4E-83BC-0DB6B8C9D46C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2A37F-0ACA-4D03-B7EF-A36101AB1B99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250A-634E-4DA4-8605-2C171ABC6CE5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5FA7-E9A2-4582-9F3B-7D9688A94F90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1DC375-B155-402B-9027-28C88362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771"/>
              </p:ext>
            </p:extLst>
          </p:nvPr>
        </p:nvGraphicFramePr>
        <p:xfrm>
          <a:off x="318602" y="1101399"/>
          <a:ext cx="11550841" cy="52425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71918">
                  <a:extLst>
                    <a:ext uri="{9D8B030D-6E8A-4147-A177-3AD203B41FA5}">
                      <a16:colId xmlns:a16="http://schemas.microsoft.com/office/drawing/2014/main" val="710026700"/>
                    </a:ext>
                  </a:extLst>
                </a:gridCol>
                <a:gridCol w="5778923">
                  <a:extLst>
                    <a:ext uri="{9D8B030D-6E8A-4147-A177-3AD203B41FA5}">
                      <a16:colId xmlns:a16="http://schemas.microsoft.com/office/drawing/2014/main" val="1644275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Generic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70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Groceries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Bread, eggs, milk, sugar, flour, salt</a:t>
                      </a:r>
                    </a:p>
                    <a:p>
                      <a:r>
                        <a:rPr lang="en-US" sz="2800" dirty="0"/>
                        <a:t>Soap, batteries, pens,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1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Automobile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Manufacturer</a:t>
                      </a:r>
                    </a:p>
                    <a:p>
                      <a:r>
                        <a:rPr lang="en-US" sz="2800" dirty="0"/>
                        <a:t>Model, kind, size, color, interior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26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Furniture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Chair, couch</a:t>
                      </a:r>
                    </a:p>
                    <a:p>
                      <a:r>
                        <a:rPr lang="en-US" sz="2800" dirty="0"/>
                        <a:t>Television, bookshelf, piano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15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Vocal, instrumental, or both</a:t>
                      </a:r>
                    </a:p>
                    <a:p>
                      <a:r>
                        <a:rPr lang="en-US" sz="2800" dirty="0"/>
                        <a:t>Rock, country, religious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247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Fermented, unfermented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44284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E7BFCEA-518D-46EE-A30C-BA3BE9725A65}"/>
              </a:ext>
            </a:extLst>
          </p:cNvPr>
          <p:cNvSpPr/>
          <p:nvPr/>
        </p:nvSpPr>
        <p:spPr>
          <a:xfrm>
            <a:off x="318602" y="1615440"/>
            <a:ext cx="11568598" cy="94488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08B59C-2329-4C76-8A37-423E99406485}"/>
              </a:ext>
            </a:extLst>
          </p:cNvPr>
          <p:cNvSpPr/>
          <p:nvPr/>
        </p:nvSpPr>
        <p:spPr>
          <a:xfrm>
            <a:off x="318602" y="2560320"/>
            <a:ext cx="11568598" cy="94488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A6E037-60B6-40C2-B004-86B0410329E4}"/>
              </a:ext>
            </a:extLst>
          </p:cNvPr>
          <p:cNvSpPr/>
          <p:nvPr/>
        </p:nvSpPr>
        <p:spPr>
          <a:xfrm>
            <a:off x="318602" y="3501207"/>
            <a:ext cx="11568598" cy="94488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61D62-3DDE-40D4-9AF1-24E6512B30C1}"/>
              </a:ext>
            </a:extLst>
          </p:cNvPr>
          <p:cNvSpPr/>
          <p:nvPr/>
        </p:nvSpPr>
        <p:spPr>
          <a:xfrm>
            <a:off x="318602" y="4442094"/>
            <a:ext cx="11568598" cy="94488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5E5C06-FE27-49DE-82FA-F4BFE6EBB6C1}"/>
              </a:ext>
            </a:extLst>
          </p:cNvPr>
          <p:cNvSpPr/>
          <p:nvPr/>
        </p:nvSpPr>
        <p:spPr>
          <a:xfrm>
            <a:off x="318602" y="5384926"/>
            <a:ext cx="11568598" cy="989244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D985-A3ED-4D41-9EEE-5ADCA979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96" y="259222"/>
            <a:ext cx="11575004" cy="850488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Does Bible “wine” mean “alcoholic wine?”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AE7E-CC50-4EB3-B690-5AECFC9B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95" y="1225117"/>
            <a:ext cx="11575003" cy="5051395"/>
          </a:xfrm>
        </p:spPr>
        <p:txBody>
          <a:bodyPr>
            <a:noAutofit/>
          </a:bodyPr>
          <a:lstStyle/>
          <a:p>
            <a:r>
              <a:rPr lang="en-US" sz="3600" b="1" dirty="0"/>
              <a:t>Other examples of “wine”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John 19:29-30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Isaiah 27:2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Nehemiah 5:18</a:t>
            </a:r>
          </a:p>
          <a:p>
            <a:r>
              <a:rPr lang="en-US" sz="3600" b="1" dirty="0"/>
              <a:t>A mistake to assume that</a:t>
            </a:r>
            <a:br>
              <a:rPr lang="en-US" sz="3600" b="1" dirty="0"/>
            </a:br>
            <a:r>
              <a:rPr lang="en-US" sz="3600" b="1" dirty="0"/>
              <a:t>the word “wine” refers to</a:t>
            </a:r>
            <a:br>
              <a:rPr lang="en-US" sz="3600" b="1" dirty="0"/>
            </a:br>
            <a:r>
              <a:rPr lang="en-US" sz="3600" b="1" dirty="0"/>
              <a:t>an alcoholic drink unless</a:t>
            </a:r>
            <a:br>
              <a:rPr lang="en-US" sz="3600" b="1" dirty="0"/>
            </a:br>
            <a:r>
              <a:rPr lang="en-US" sz="3600" b="1" dirty="0"/>
              <a:t>context shows that it does</a:t>
            </a:r>
            <a:endParaRPr lang="en-US" sz="3400" dirty="0">
              <a:solidFill>
                <a:srgbClr val="99003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E783D-47B9-4B52-B330-5C95B5837920}"/>
              </a:ext>
            </a:extLst>
          </p:cNvPr>
          <p:cNvSpPr/>
          <p:nvPr/>
        </p:nvSpPr>
        <p:spPr>
          <a:xfrm>
            <a:off x="0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69E1B-03B5-4A4E-83BC-0DB6B8C9D46C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2A37F-0ACA-4D03-B7EF-A36101AB1B99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250A-634E-4DA4-8605-2C171ABC6CE5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5FA7-E9A2-4582-9F3B-7D9688A94F90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5CF6A4-34E6-4C24-A68A-27712D2AB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75" y="1207369"/>
            <a:ext cx="6144830" cy="50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D985-A3ED-4D41-9EEE-5ADCA979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96" y="259222"/>
            <a:ext cx="11575004" cy="850488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Apples to Apples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AE7E-CC50-4EB3-B690-5AECFC9B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95" y="1225117"/>
            <a:ext cx="11575003" cy="5051395"/>
          </a:xfrm>
        </p:spPr>
        <p:txBody>
          <a:bodyPr>
            <a:noAutofit/>
          </a:bodyPr>
          <a:lstStyle/>
          <a:p>
            <a:r>
              <a:rPr lang="en-US" sz="3600" b="1" dirty="0"/>
              <a:t>Are those who justify social drinking</a:t>
            </a:r>
            <a:br>
              <a:rPr lang="en-US" sz="3600" b="1" dirty="0"/>
            </a:br>
            <a:r>
              <a:rPr lang="en-US" sz="3600" b="1" dirty="0"/>
              <a:t>actually drinking “wine” or “strong drink?”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Fermented wine in ancient Palestine</a:t>
            </a:r>
            <a:br>
              <a:rPr lang="en-US" sz="3400" dirty="0">
                <a:solidFill>
                  <a:srgbClr val="990033"/>
                </a:solidFill>
              </a:rPr>
            </a:br>
            <a:r>
              <a:rPr lang="en-US" sz="3400" dirty="0">
                <a:solidFill>
                  <a:srgbClr val="990033"/>
                </a:solidFill>
              </a:rPr>
              <a:t>contained not over 5 to 8 percent alcohol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In our society brandy, rum, whisky and gin</a:t>
            </a:r>
            <a:br>
              <a:rPr lang="en-US" sz="3400" dirty="0">
                <a:solidFill>
                  <a:srgbClr val="990033"/>
                </a:solidFill>
              </a:rPr>
            </a:br>
            <a:r>
              <a:rPr lang="en-US" sz="3400" dirty="0">
                <a:solidFill>
                  <a:srgbClr val="990033"/>
                </a:solidFill>
              </a:rPr>
              <a:t>contain 50% or more alcohol</a:t>
            </a:r>
          </a:p>
          <a:p>
            <a:r>
              <a:rPr lang="en-US" sz="3600" b="1" dirty="0"/>
              <a:t>Modern-day alcoholic drinks cannot</a:t>
            </a:r>
            <a:br>
              <a:rPr lang="en-US" sz="3600" b="1" dirty="0"/>
            </a:br>
            <a:r>
              <a:rPr lang="en-US" sz="3600" b="1" dirty="0"/>
              <a:t>be compared to the fermented wine</a:t>
            </a:r>
            <a:br>
              <a:rPr lang="en-US" sz="3600" b="1" dirty="0"/>
            </a:br>
            <a:r>
              <a:rPr lang="en-US" sz="3600" b="1" dirty="0"/>
              <a:t>in Bible times</a:t>
            </a:r>
            <a:endParaRPr lang="en-US" sz="3600" dirty="0">
              <a:solidFill>
                <a:srgbClr val="99003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E783D-47B9-4B52-B330-5C95B5837920}"/>
              </a:ext>
            </a:extLst>
          </p:cNvPr>
          <p:cNvSpPr/>
          <p:nvPr/>
        </p:nvSpPr>
        <p:spPr>
          <a:xfrm>
            <a:off x="0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69E1B-03B5-4A4E-83BC-0DB6B8C9D46C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2A37F-0ACA-4D03-B7EF-A36101AB1B99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250A-634E-4DA4-8605-2C171ABC6CE5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5FA7-E9A2-4582-9F3B-7D9688A94F90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55D9F4-42CB-49FA-AE9F-5D92CC9ED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79" y="1207368"/>
            <a:ext cx="2772226" cy="50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D985-A3ED-4D41-9EEE-5ADCA979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96" y="259222"/>
            <a:ext cx="11575004" cy="850488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Apples to Apples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E783D-47B9-4B52-B330-5C95B5837920}"/>
              </a:ext>
            </a:extLst>
          </p:cNvPr>
          <p:cNvSpPr/>
          <p:nvPr/>
        </p:nvSpPr>
        <p:spPr>
          <a:xfrm>
            <a:off x="0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69E1B-03B5-4A4E-83BC-0DB6B8C9D46C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2A37F-0ACA-4D03-B7EF-A36101AB1B99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250A-634E-4DA4-8605-2C171ABC6CE5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5FA7-E9A2-4582-9F3B-7D9688A94F90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3BEAE7E-F666-4090-B8A2-26289F2E3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821021"/>
              </p:ext>
            </p:extLst>
          </p:nvPr>
        </p:nvGraphicFramePr>
        <p:xfrm>
          <a:off x="312196" y="1727295"/>
          <a:ext cx="1157500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7502">
                  <a:extLst>
                    <a:ext uri="{9D8B030D-6E8A-4147-A177-3AD203B41FA5}">
                      <a16:colId xmlns:a16="http://schemas.microsoft.com/office/drawing/2014/main" val="133888825"/>
                    </a:ext>
                  </a:extLst>
                </a:gridCol>
                <a:gridCol w="5787502">
                  <a:extLst>
                    <a:ext uri="{9D8B030D-6E8A-4147-A177-3AD203B41FA5}">
                      <a16:colId xmlns:a16="http://schemas.microsoft.com/office/drawing/2014/main" val="2745940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888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Wine Coolers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4-7%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0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Table Wine (general)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8-14%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2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White, dry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96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White, sparkling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09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White, sweet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67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Cabernet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11-14%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35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Dessert 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14-20%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1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Zinfandels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17-22%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2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Vermouth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17-22%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5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Port 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2087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3BA1984-AB8F-4907-AE00-9FD2703BA2F4}"/>
              </a:ext>
            </a:extLst>
          </p:cNvPr>
          <p:cNvSpPr txBox="1"/>
          <p:nvPr/>
        </p:nvSpPr>
        <p:spPr>
          <a:xfrm>
            <a:off x="312196" y="1130030"/>
            <a:ext cx="1156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90033"/>
                </a:solidFill>
              </a:rPr>
              <a:t>Alcoholic Content in Most Modern-Day Wines</a:t>
            </a:r>
          </a:p>
        </p:txBody>
      </p:sp>
    </p:spTree>
    <p:extLst>
      <p:ext uri="{BB962C8B-B14F-4D97-AF65-F5344CB8AC3E}">
        <p14:creationId xmlns:p14="http://schemas.microsoft.com/office/powerpoint/2010/main" val="22606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D985-A3ED-4D41-9EEE-5ADCA979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96" y="259222"/>
            <a:ext cx="11575004" cy="850488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Strong Drink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AE7E-CC50-4EB3-B690-5AECFC9B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95" y="1225117"/>
            <a:ext cx="11575003" cy="5051395"/>
          </a:xfrm>
        </p:spPr>
        <p:txBody>
          <a:bodyPr>
            <a:noAutofit/>
          </a:bodyPr>
          <a:lstStyle/>
          <a:p>
            <a:r>
              <a:rPr lang="en-US" sz="3600" b="1" dirty="0"/>
              <a:t>Don’t confuse “wine” with “strong drink”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God considers wine and strong drink</a:t>
            </a:r>
            <a:br>
              <a:rPr lang="en-US" sz="3400" dirty="0">
                <a:solidFill>
                  <a:srgbClr val="990033"/>
                </a:solidFill>
              </a:rPr>
            </a:br>
            <a:r>
              <a:rPr lang="en-US" sz="3400" dirty="0">
                <a:solidFill>
                  <a:srgbClr val="990033"/>
                </a:solidFill>
              </a:rPr>
              <a:t>distinct from one another</a:t>
            </a:r>
          </a:p>
          <a:p>
            <a:r>
              <a:rPr lang="en-US" sz="3600" b="1" dirty="0"/>
              <a:t>“Strong drink” – intoxicating beverage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Leviticus 10:9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1 Samuel 1:15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Proverbs 20:1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Luke 1:15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E783D-47B9-4B52-B330-5C95B5837920}"/>
              </a:ext>
            </a:extLst>
          </p:cNvPr>
          <p:cNvSpPr/>
          <p:nvPr/>
        </p:nvSpPr>
        <p:spPr>
          <a:xfrm>
            <a:off x="0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69E1B-03B5-4A4E-83BC-0DB6B8C9D46C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2A37F-0ACA-4D03-B7EF-A36101AB1B99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250A-634E-4DA4-8605-2C171ABC6CE5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5FA7-E9A2-4582-9F3B-7D9688A94F90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1D90EC-FAC3-4FA1-A4B2-AB97F012B06E}"/>
              </a:ext>
            </a:extLst>
          </p:cNvPr>
          <p:cNvSpPr/>
          <p:nvPr/>
        </p:nvSpPr>
        <p:spPr>
          <a:xfrm>
            <a:off x="312196" y="5557520"/>
            <a:ext cx="11567610" cy="71899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15714C-3B88-49E0-9C4D-B91A0996EF25}"/>
              </a:ext>
            </a:extLst>
          </p:cNvPr>
          <p:cNvSpPr txBox="1"/>
          <p:nvPr/>
        </p:nvSpPr>
        <p:spPr>
          <a:xfrm>
            <a:off x="312195" y="5659120"/>
            <a:ext cx="11567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Would a </a:t>
            </a:r>
            <a:r>
              <a:rPr lang="en-US" sz="2800" b="1" dirty="0">
                <a:solidFill>
                  <a:srgbClr val="FFFF00"/>
                </a:solidFill>
              </a:rPr>
              <a:t>true Christian</a:t>
            </a:r>
            <a:r>
              <a:rPr lang="en-US" sz="2800" b="1" dirty="0">
                <a:solidFill>
                  <a:schemeClr val="bg1"/>
                </a:solidFill>
              </a:rPr>
              <a:t> be in favor of partaking in something God condemns?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75DC26-6B82-4A79-99AE-8CEE4C036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3" y="1766656"/>
            <a:ext cx="4005311" cy="36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672BBC1-C785-43E7-BEFB-34060BE09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8" y="0"/>
            <a:ext cx="12183124" cy="6533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DE783D-47B9-4B52-B330-5C95B5837920}"/>
              </a:ext>
            </a:extLst>
          </p:cNvPr>
          <p:cNvSpPr/>
          <p:nvPr/>
        </p:nvSpPr>
        <p:spPr>
          <a:xfrm>
            <a:off x="0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69E1B-03B5-4A4E-83BC-0DB6B8C9D46C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2A37F-0ACA-4D03-B7EF-A36101AB1B99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250A-634E-4DA4-8605-2C171ABC6CE5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5FA7-E9A2-4582-9F3B-7D9688A94F90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1D36470-6AEE-41A7-9EA1-FC137F3A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273685"/>
            <a:ext cx="11501120" cy="20326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“Woe to those who call evil good, and good evil; Who put darkness for light, and light for darkness; Who put bitter for sweet, and sweet for bitter!”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DE9858-B6FF-4319-A11E-DA638FB876B0}"/>
              </a:ext>
            </a:extLst>
          </p:cNvPr>
          <p:cNvSpPr txBox="1"/>
          <p:nvPr/>
        </p:nvSpPr>
        <p:spPr>
          <a:xfrm>
            <a:off x="8412480" y="5588000"/>
            <a:ext cx="344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Isaiah 5:20</a:t>
            </a:r>
          </a:p>
        </p:txBody>
      </p:sp>
    </p:spTree>
    <p:extLst>
      <p:ext uri="{BB962C8B-B14F-4D97-AF65-F5344CB8AC3E}">
        <p14:creationId xmlns:p14="http://schemas.microsoft.com/office/powerpoint/2010/main" val="19155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307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Wine</vt:lpstr>
      <vt:lpstr>Introduction</vt:lpstr>
      <vt:lpstr>Does Bible “wine” mean “alcoholic wine?”</vt:lpstr>
      <vt:lpstr>Does Bible “wine” mean “alcoholic wine?”</vt:lpstr>
      <vt:lpstr>Does Bible “wine” mean “alcoholic wine?”</vt:lpstr>
      <vt:lpstr>Apples to Apples</vt:lpstr>
      <vt:lpstr>Apples to Apples</vt:lpstr>
      <vt:lpstr>Strong Drink</vt:lpstr>
      <vt:lpstr>“Woe to those who call evil good, and good evil; Who put darkness for light, and light for darkness; Who put bitter for sweet, and sweet for bitter!”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Wine</dc:title>
  <dc:creator>Richard Thetford</dc:creator>
  <cp:lastModifiedBy>Richard Thetford</cp:lastModifiedBy>
  <cp:revision>21</cp:revision>
  <dcterms:created xsi:type="dcterms:W3CDTF">2019-04-17T20:54:13Z</dcterms:created>
  <dcterms:modified xsi:type="dcterms:W3CDTF">2019-05-19T22:09:23Z</dcterms:modified>
</cp:coreProperties>
</file>