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4" r:id="rId5"/>
    <p:sldId id="275" r:id="rId6"/>
    <p:sldId id="276" r:id="rId7"/>
    <p:sldId id="27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7/17/2021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7/17/2021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7/17/2021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7/17/2021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7/17/2021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7/17/2021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7/17/2021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93021C-A054-46DE-A8C0-5C2C80920AEE}"/>
              </a:ext>
            </a:extLst>
          </p:cNvPr>
          <p:cNvSpPr>
            <a:spLocks noGrp="1"/>
          </p:cNvSpPr>
          <p:nvPr>
            <p:ph type="subTitle" idx="1"/>
          </p:nvPr>
        </p:nvSpPr>
        <p:spPr>
          <a:xfrm>
            <a:off x="121298" y="4394039"/>
            <a:ext cx="8836090" cy="1117687"/>
          </a:xfrm>
        </p:spPr>
        <p:txBody>
          <a:bodyPr>
            <a:normAutofit/>
          </a:bodyPr>
          <a:lstStyle/>
          <a:p>
            <a:pPr>
              <a:lnSpc>
                <a:spcPct val="100000"/>
              </a:lnSpc>
            </a:pPr>
            <a:r>
              <a:rPr lang="en-US" sz="30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Lessons learned from Moses and the Israelites</a:t>
            </a:r>
          </a:p>
        </p:txBody>
      </p:sp>
      <p:sp>
        <p:nvSpPr>
          <p:cNvPr id="4" name="Title 1">
            <a:extLst>
              <a:ext uri="{FF2B5EF4-FFF2-40B4-BE49-F238E27FC236}">
                <a16:creationId xmlns:a16="http://schemas.microsoft.com/office/drawing/2014/main" id="{D87F47F7-1927-41F5-9077-03053F243F7A}"/>
              </a:ext>
            </a:extLst>
          </p:cNvPr>
          <p:cNvSpPr>
            <a:spLocks noGrp="1"/>
          </p:cNvSpPr>
          <p:nvPr>
            <p:ph type="ctrTitle"/>
          </p:nvPr>
        </p:nvSpPr>
        <p:spPr>
          <a:xfrm>
            <a:off x="121298" y="2677891"/>
            <a:ext cx="8703158" cy="1512869"/>
          </a:xfrm>
        </p:spPr>
        <p:txBody>
          <a:bodyPr/>
          <a:lstStyle/>
          <a:p>
            <a:r>
              <a:rPr lang="en-US" b="1" dirty="0">
                <a:latin typeface="Inter" panose="020B0502030000000004" pitchFamily="34" charset="0"/>
                <a:ea typeface="Inter" panose="020B0502030000000004" pitchFamily="34" charset="0"/>
              </a:rPr>
              <a:t>Worldliness</a:t>
            </a:r>
            <a:br>
              <a:rPr lang="en-US" b="1" dirty="0">
                <a:latin typeface="Inter" panose="020B0502030000000004" pitchFamily="34" charset="0"/>
                <a:ea typeface="Inter" panose="020B0502030000000004" pitchFamily="34" charset="0"/>
              </a:rPr>
            </a:br>
            <a:r>
              <a:rPr lang="en-US" sz="4800" dirty="0">
                <a:latin typeface="Inter" panose="020B0502030000000004" pitchFamily="34" charset="0"/>
                <a:ea typeface="Inter" panose="020B0502030000000004" pitchFamily="34" charset="0"/>
              </a:rPr>
              <a:t>Materialism</a:t>
            </a:r>
          </a:p>
        </p:txBody>
      </p:sp>
      <p:sp>
        <p:nvSpPr>
          <p:cNvPr id="5" name="TextBox 4">
            <a:extLst>
              <a:ext uri="{FF2B5EF4-FFF2-40B4-BE49-F238E27FC236}">
                <a16:creationId xmlns:a16="http://schemas.microsoft.com/office/drawing/2014/main" id="{FCAD2A15-4E19-4F6D-A852-CBEBA4FB1ADE}"/>
              </a:ext>
            </a:extLst>
          </p:cNvPr>
          <p:cNvSpPr txBox="1"/>
          <p:nvPr/>
        </p:nvSpPr>
        <p:spPr>
          <a:xfrm>
            <a:off x="9134668" y="3144421"/>
            <a:ext cx="2936034" cy="492443"/>
          </a:xfrm>
          <a:prstGeom prst="rect">
            <a:avLst/>
          </a:prstGeom>
          <a:noFill/>
        </p:spPr>
        <p:txBody>
          <a:bodyPr wrap="square" rtlCol="0">
            <a:spAutoFit/>
          </a:bodyPr>
          <a:lstStyle/>
          <a:p>
            <a:pPr algn="ctr"/>
            <a:r>
              <a:rPr lang="en-US" sz="26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Exodus 24:12-18</a:t>
            </a:r>
          </a:p>
        </p:txBody>
      </p:sp>
      <p:sp>
        <p:nvSpPr>
          <p:cNvPr id="6" name="TextBox 5">
            <a:extLst>
              <a:ext uri="{FF2B5EF4-FFF2-40B4-BE49-F238E27FC236}">
                <a16:creationId xmlns:a16="http://schemas.microsoft.com/office/drawing/2014/main" id="{3FC60DC7-8BB2-4E32-B2C0-11754D18A86C}"/>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pic>
        <p:nvPicPr>
          <p:cNvPr id="7" name="Picture 6">
            <a:extLst>
              <a:ext uri="{FF2B5EF4-FFF2-40B4-BE49-F238E27FC236}">
                <a16:creationId xmlns:a16="http://schemas.microsoft.com/office/drawing/2014/main" id="{29C79EB4-FBC0-47CE-9879-FB542C68F2D7}"/>
              </a:ext>
            </a:extLst>
          </p:cNvPr>
          <p:cNvPicPr>
            <a:picLocks noChangeAspect="1"/>
          </p:cNvPicPr>
          <p:nvPr/>
        </p:nvPicPr>
        <p:blipFill>
          <a:blip r:embed="rId2"/>
          <a:stretch>
            <a:fillRect/>
          </a:stretch>
        </p:blipFill>
        <p:spPr>
          <a:xfrm>
            <a:off x="9659118" y="3866245"/>
            <a:ext cx="1929503" cy="24081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6545059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6E51D-89B7-439A-AB6D-AECFA4C35566}"/>
              </a:ext>
            </a:extLst>
          </p:cNvPr>
          <p:cNvSpPr>
            <a:spLocks noGrp="1"/>
          </p:cNvSpPr>
          <p:nvPr>
            <p:ph idx="1"/>
          </p:nvPr>
        </p:nvSpPr>
        <p:spPr>
          <a:xfrm>
            <a:off x="251927" y="2146041"/>
            <a:ext cx="10042255" cy="3790148"/>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Exodus 32:1-6</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Recognize when it comes (v. 1)</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Recognize where it comes from (v. 1)</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Recognize who wants it (vs. 2-4)</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Recognize what it is (v. 4)</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Recognize how it changes your life (v. 6)</a:t>
            </a:r>
          </a:p>
        </p:txBody>
      </p:sp>
      <p:sp>
        <p:nvSpPr>
          <p:cNvPr id="4" name="TextBox 3">
            <a:extLst>
              <a:ext uri="{FF2B5EF4-FFF2-40B4-BE49-F238E27FC236}">
                <a16:creationId xmlns:a16="http://schemas.microsoft.com/office/drawing/2014/main" id="{0E791C27-24EE-46D3-9C69-327274FF9543}"/>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85084A5D-F21C-46F2-8AF5-D22CCEC2B274}"/>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The Golden Calf</a:t>
            </a:r>
          </a:p>
        </p:txBody>
      </p:sp>
      <p:sp>
        <p:nvSpPr>
          <p:cNvPr id="6" name="Rectangle: Rounded Corners 5">
            <a:extLst>
              <a:ext uri="{FF2B5EF4-FFF2-40B4-BE49-F238E27FC236}">
                <a16:creationId xmlns:a16="http://schemas.microsoft.com/office/drawing/2014/main" id="{A95B0BFC-F500-4AD5-BA8D-648DA86F8E5E}"/>
              </a:ext>
            </a:extLst>
          </p:cNvPr>
          <p:cNvSpPr/>
          <p:nvPr/>
        </p:nvSpPr>
        <p:spPr>
          <a:xfrm>
            <a:off x="3800073" y="5738324"/>
            <a:ext cx="8248270" cy="569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2D5515-1937-4749-A21E-9D9C83C1CCCE}"/>
              </a:ext>
            </a:extLst>
          </p:cNvPr>
          <p:cNvSpPr txBox="1"/>
          <p:nvPr/>
        </p:nvSpPr>
        <p:spPr>
          <a:xfrm>
            <a:off x="3800073" y="5766316"/>
            <a:ext cx="8236426" cy="523220"/>
          </a:xfrm>
          <a:prstGeom prst="rect">
            <a:avLst/>
          </a:prstGeom>
          <a:noFill/>
        </p:spPr>
        <p:txBody>
          <a:bodyPr wrap="square" rtlCol="0">
            <a:spAutoFit/>
          </a:bodyPr>
          <a:lstStyle/>
          <a:p>
            <a:pPr algn="ctr"/>
            <a:r>
              <a:rPr lang="en-US" sz="28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Man’s desire for fun and frolic!</a:t>
            </a:r>
          </a:p>
        </p:txBody>
      </p:sp>
      <p:pic>
        <p:nvPicPr>
          <p:cNvPr id="10" name="Picture 9" descr="pot-of-gold.jpg">
            <a:extLst>
              <a:ext uri="{FF2B5EF4-FFF2-40B4-BE49-F238E27FC236}">
                <a16:creationId xmlns:a16="http://schemas.microsoft.com/office/drawing/2014/main" id="{9172C546-CB01-42DC-AE21-4AA5418925A7}"/>
              </a:ext>
            </a:extLst>
          </p:cNvPr>
          <p:cNvPicPr>
            <a:picLocks noChangeAspect="1"/>
          </p:cNvPicPr>
          <p:nvPr/>
        </p:nvPicPr>
        <p:blipFill>
          <a:blip r:embed="rId2" cstate="print"/>
          <a:stretch>
            <a:fillRect/>
          </a:stretch>
        </p:blipFill>
        <p:spPr>
          <a:xfrm>
            <a:off x="2332454" y="5494703"/>
            <a:ext cx="1325145" cy="1056409"/>
          </a:xfrm>
          <a:prstGeom prst="rect">
            <a:avLst/>
          </a:prstGeom>
          <a:ln>
            <a:noFill/>
          </a:ln>
          <a:effectLst>
            <a:softEdge rad="112500"/>
          </a:effectLst>
        </p:spPr>
      </p:pic>
      <p:pic>
        <p:nvPicPr>
          <p:cNvPr id="11" name="Picture 10">
            <a:extLst>
              <a:ext uri="{FF2B5EF4-FFF2-40B4-BE49-F238E27FC236}">
                <a16:creationId xmlns:a16="http://schemas.microsoft.com/office/drawing/2014/main" id="{BEA51C61-AACB-4B3E-8BCB-6BE1A28897D0}"/>
              </a:ext>
            </a:extLst>
          </p:cNvPr>
          <p:cNvPicPr>
            <a:picLocks noChangeAspect="1"/>
          </p:cNvPicPr>
          <p:nvPr/>
        </p:nvPicPr>
        <p:blipFill>
          <a:blip r:embed="rId3"/>
          <a:stretch>
            <a:fillRect/>
          </a:stretch>
        </p:blipFill>
        <p:spPr>
          <a:xfrm>
            <a:off x="9265298" y="2118048"/>
            <a:ext cx="2783045" cy="34733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4656687"/>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791C27-24EE-46D3-9C69-327274FF9543}"/>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85084A5D-F21C-46F2-8AF5-D22CCEC2B274}"/>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Financial Treasure Key</a:t>
            </a:r>
          </a:p>
        </p:txBody>
      </p:sp>
      <p:sp>
        <p:nvSpPr>
          <p:cNvPr id="7" name="TextBox 6">
            <a:extLst>
              <a:ext uri="{FF2B5EF4-FFF2-40B4-BE49-F238E27FC236}">
                <a16:creationId xmlns:a16="http://schemas.microsoft.com/office/drawing/2014/main" id="{95FBBE96-FAAF-4DD0-B027-DFB03B7D6B1F}"/>
              </a:ext>
            </a:extLst>
          </p:cNvPr>
          <p:cNvSpPr txBox="1"/>
          <p:nvPr/>
        </p:nvSpPr>
        <p:spPr>
          <a:xfrm>
            <a:off x="0" y="2211355"/>
            <a:ext cx="7716416" cy="769441"/>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Matthew 6:19-21</a:t>
            </a:r>
          </a:p>
        </p:txBody>
      </p:sp>
      <p:pic>
        <p:nvPicPr>
          <p:cNvPr id="13" name="Picture 12" descr="A picture containing container, box, yellow, table&#10;&#10;Description automatically generated">
            <a:extLst>
              <a:ext uri="{FF2B5EF4-FFF2-40B4-BE49-F238E27FC236}">
                <a16:creationId xmlns:a16="http://schemas.microsoft.com/office/drawing/2014/main" id="{4F1DC7B3-B1FF-49AE-AD76-D1A324DDF420}"/>
              </a:ext>
            </a:extLst>
          </p:cNvPr>
          <p:cNvPicPr>
            <a:picLocks noChangeAspect="1"/>
          </p:cNvPicPr>
          <p:nvPr/>
        </p:nvPicPr>
        <p:blipFill>
          <a:blip r:embed="rId2"/>
          <a:stretch>
            <a:fillRect/>
          </a:stretch>
        </p:blipFill>
        <p:spPr>
          <a:xfrm>
            <a:off x="7378264" y="2071396"/>
            <a:ext cx="4697687" cy="4357396"/>
          </a:xfrm>
          <a:prstGeom prst="rect">
            <a:avLst/>
          </a:prstGeom>
        </p:spPr>
      </p:pic>
      <p:sp>
        <p:nvSpPr>
          <p:cNvPr id="14" name="Rectangle: Rounded Corners 13">
            <a:extLst>
              <a:ext uri="{FF2B5EF4-FFF2-40B4-BE49-F238E27FC236}">
                <a16:creationId xmlns:a16="http://schemas.microsoft.com/office/drawing/2014/main" id="{3A13BF1F-9989-4FB1-8840-7217893691F5}"/>
              </a:ext>
            </a:extLst>
          </p:cNvPr>
          <p:cNvSpPr/>
          <p:nvPr/>
        </p:nvSpPr>
        <p:spPr>
          <a:xfrm>
            <a:off x="429208" y="3191069"/>
            <a:ext cx="6848670" cy="291370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80268700-B59E-48EF-951F-DA2B117A253D}"/>
              </a:ext>
            </a:extLst>
          </p:cNvPr>
          <p:cNvSpPr txBox="1"/>
          <p:nvPr/>
        </p:nvSpPr>
        <p:spPr>
          <a:xfrm>
            <a:off x="429208" y="3312361"/>
            <a:ext cx="6848670" cy="2677656"/>
          </a:xfrm>
          <a:prstGeom prst="rect">
            <a:avLst/>
          </a:prstGeom>
          <a:noFill/>
        </p:spPr>
        <p:txBody>
          <a:bodyPr wrap="square" rtlCol="0">
            <a:spAutoFit/>
          </a:bodyPr>
          <a:lstStyle/>
          <a:p>
            <a:pPr algn="ctr"/>
            <a:r>
              <a:rPr lang="en-US" sz="2400" dirty="0">
                <a:solidFill>
                  <a:schemeClr val="bg1"/>
                </a:solidFill>
                <a:latin typeface="Inter" panose="020B0502030000000004" pitchFamily="34" charset="0"/>
                <a:ea typeface="Inter" panose="020B0502030000000004" pitchFamily="34" charset="0"/>
              </a:rPr>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a:t>
            </a:r>
          </a:p>
        </p:txBody>
      </p:sp>
    </p:spTree>
    <p:extLst>
      <p:ext uri="{BB962C8B-B14F-4D97-AF65-F5344CB8AC3E}">
        <p14:creationId xmlns:p14="http://schemas.microsoft.com/office/powerpoint/2010/main" val="2787224894"/>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6E51D-89B7-439A-AB6D-AECFA4C35566}"/>
              </a:ext>
            </a:extLst>
          </p:cNvPr>
          <p:cNvSpPr>
            <a:spLocks noGrp="1"/>
          </p:cNvSpPr>
          <p:nvPr>
            <p:ph idx="1"/>
          </p:nvPr>
        </p:nvSpPr>
        <p:spPr>
          <a:xfrm>
            <a:off x="251927" y="2146041"/>
            <a:ext cx="10524930" cy="4301412"/>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Our problem</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Want more than we have</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Warning</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Fight against greed is a constant struggle</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The truth</a:t>
            </a:r>
          </a:p>
          <a:p>
            <a:pPr lvl="1">
              <a:lnSpc>
                <a:spcPct val="100000"/>
              </a:lnSpc>
            </a:pPr>
            <a:r>
              <a:rPr lang="en-US" sz="3200" dirty="0">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Who we are is more important than what we have</a:t>
            </a:r>
          </a:p>
        </p:txBody>
      </p:sp>
      <p:sp>
        <p:nvSpPr>
          <p:cNvPr id="4" name="TextBox 3">
            <a:extLst>
              <a:ext uri="{FF2B5EF4-FFF2-40B4-BE49-F238E27FC236}">
                <a16:creationId xmlns:a16="http://schemas.microsoft.com/office/drawing/2014/main" id="{0E791C27-24EE-46D3-9C69-327274FF9543}"/>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85084A5D-F21C-46F2-8AF5-D22CCEC2B274}"/>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Materialism </a:t>
            </a:r>
            <a:r>
              <a:rPr lang="en-US" sz="5400" dirty="0">
                <a:latin typeface="Inter" panose="020B0502030000000004" pitchFamily="34" charset="0"/>
                <a:ea typeface="Inter" panose="020B0502030000000004" pitchFamily="34" charset="0"/>
              </a:rPr>
              <a:t>– The Rich Fool</a:t>
            </a:r>
          </a:p>
        </p:txBody>
      </p:sp>
      <p:sp>
        <p:nvSpPr>
          <p:cNvPr id="2" name="TextBox 1">
            <a:extLst>
              <a:ext uri="{FF2B5EF4-FFF2-40B4-BE49-F238E27FC236}">
                <a16:creationId xmlns:a16="http://schemas.microsoft.com/office/drawing/2014/main" id="{AD7472B9-B71B-4918-A424-517DA6180533}"/>
              </a:ext>
            </a:extLst>
          </p:cNvPr>
          <p:cNvSpPr txBox="1"/>
          <p:nvPr/>
        </p:nvSpPr>
        <p:spPr>
          <a:xfrm>
            <a:off x="10590245" y="858409"/>
            <a:ext cx="1601755" cy="892552"/>
          </a:xfrm>
          <a:prstGeom prst="rect">
            <a:avLst/>
          </a:prstGeom>
          <a:noFill/>
        </p:spPr>
        <p:txBody>
          <a:bodyPr wrap="square" rtlCol="0">
            <a:spAutoFit/>
          </a:bodyPr>
          <a:lstStyle/>
          <a:p>
            <a:pPr algn="ctr"/>
            <a:r>
              <a:rPr lang="en-US" sz="26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Luke 12:13-21</a:t>
            </a:r>
          </a:p>
        </p:txBody>
      </p:sp>
      <p:sp>
        <p:nvSpPr>
          <p:cNvPr id="6" name="Rectangle: Rounded Corners 5">
            <a:extLst>
              <a:ext uri="{FF2B5EF4-FFF2-40B4-BE49-F238E27FC236}">
                <a16:creationId xmlns:a16="http://schemas.microsoft.com/office/drawing/2014/main" id="{823A91C2-6C04-4DD9-B0B0-30C2FE8FC32F}"/>
              </a:ext>
            </a:extLst>
          </p:cNvPr>
          <p:cNvSpPr/>
          <p:nvPr/>
        </p:nvSpPr>
        <p:spPr>
          <a:xfrm>
            <a:off x="251927" y="5784980"/>
            <a:ext cx="11688146" cy="587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20FE11-37AC-4557-9FE7-FB9EB58071F9}"/>
              </a:ext>
            </a:extLst>
          </p:cNvPr>
          <p:cNvSpPr txBox="1"/>
          <p:nvPr/>
        </p:nvSpPr>
        <p:spPr>
          <a:xfrm>
            <a:off x="251926" y="5784975"/>
            <a:ext cx="11688145" cy="584775"/>
          </a:xfrm>
          <a:prstGeom prst="rect">
            <a:avLst/>
          </a:prstGeom>
          <a:noFill/>
        </p:spPr>
        <p:txBody>
          <a:bodyPr wrap="square" rtlCol="0">
            <a:spAutoFit/>
          </a:bodyPr>
          <a:lstStyle/>
          <a:p>
            <a:pPr algn="ctr"/>
            <a:r>
              <a:rPr lang="en-US" sz="3200" b="1" dirty="0">
                <a:latin typeface="Inter" panose="020B0502030000000004" pitchFamily="34" charset="0"/>
                <a:ea typeface="Inter" panose="020B0502030000000004" pitchFamily="34" charset="0"/>
              </a:rPr>
              <a:t>STUFF will not make us happy</a:t>
            </a:r>
          </a:p>
        </p:txBody>
      </p:sp>
      <p:pic>
        <p:nvPicPr>
          <p:cNvPr id="8" name="Picture 7" descr="GreenWheelBarrowCash.jpg">
            <a:extLst>
              <a:ext uri="{FF2B5EF4-FFF2-40B4-BE49-F238E27FC236}">
                <a16:creationId xmlns:a16="http://schemas.microsoft.com/office/drawing/2014/main" id="{93C92B60-374D-4941-91F6-65CF2400B8C3}"/>
              </a:ext>
            </a:extLst>
          </p:cNvPr>
          <p:cNvPicPr>
            <a:picLocks noChangeAspect="1"/>
          </p:cNvPicPr>
          <p:nvPr/>
        </p:nvPicPr>
        <p:blipFill>
          <a:blip r:embed="rId2" cstate="print"/>
          <a:stretch>
            <a:fillRect/>
          </a:stretch>
        </p:blipFill>
        <p:spPr>
          <a:xfrm>
            <a:off x="9199985" y="2062836"/>
            <a:ext cx="2992016" cy="3092798"/>
          </a:xfrm>
          <a:prstGeom prst="rect">
            <a:avLst/>
          </a:prstGeom>
          <a:ln>
            <a:noFill/>
          </a:ln>
          <a:effectLst>
            <a:softEdge rad="112500"/>
          </a:effectLst>
        </p:spPr>
      </p:pic>
    </p:spTree>
    <p:extLst>
      <p:ext uri="{BB962C8B-B14F-4D97-AF65-F5344CB8AC3E}">
        <p14:creationId xmlns:p14="http://schemas.microsoft.com/office/powerpoint/2010/main" val="234555835"/>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p:cTn id="20"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3">
                                            <p:txEl>
                                              <p:pRg st="4" end="4"/>
                                            </p:txEl>
                                          </p:spTgt>
                                        </p:tgtEl>
                                      </p:cBhvr>
                                    </p:animEffect>
                                  </p:childTnLst>
                                </p:cTn>
                              </p:par>
                            </p:childTnLst>
                          </p:cTn>
                        </p:par>
                        <p:par>
                          <p:cTn id="36" fill="hold">
                            <p:stCondLst>
                              <p:cond delay="500"/>
                            </p:stCondLst>
                            <p:childTnLst>
                              <p:par>
                                <p:cTn id="37" presetID="53" presetClass="entr" presetSubtype="16"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6E51D-89B7-439A-AB6D-AECFA4C35566}"/>
              </a:ext>
            </a:extLst>
          </p:cNvPr>
          <p:cNvSpPr>
            <a:spLocks noGrp="1"/>
          </p:cNvSpPr>
          <p:nvPr>
            <p:ph idx="1"/>
          </p:nvPr>
        </p:nvSpPr>
        <p:spPr>
          <a:xfrm>
            <a:off x="251927" y="2146041"/>
            <a:ext cx="10524930" cy="4301412"/>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We already have more than we think we do</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Luke 12:16</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Greed will never allow us to be satisfied</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Luke 12:17-19</a:t>
            </a:r>
          </a:p>
        </p:txBody>
      </p:sp>
      <p:sp>
        <p:nvSpPr>
          <p:cNvPr id="4" name="TextBox 3">
            <a:extLst>
              <a:ext uri="{FF2B5EF4-FFF2-40B4-BE49-F238E27FC236}">
                <a16:creationId xmlns:a16="http://schemas.microsoft.com/office/drawing/2014/main" id="{0E791C27-24EE-46D3-9C69-327274FF9543}"/>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85084A5D-F21C-46F2-8AF5-D22CCEC2B274}"/>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Materialism </a:t>
            </a:r>
            <a:r>
              <a:rPr lang="en-US" sz="5400" dirty="0">
                <a:latin typeface="Inter" panose="020B0502030000000004" pitchFamily="34" charset="0"/>
                <a:ea typeface="Inter" panose="020B0502030000000004" pitchFamily="34" charset="0"/>
              </a:rPr>
              <a:t>– Application</a:t>
            </a:r>
          </a:p>
        </p:txBody>
      </p:sp>
      <p:sp>
        <p:nvSpPr>
          <p:cNvPr id="6" name="Rectangle: Rounded Corners 5">
            <a:extLst>
              <a:ext uri="{FF2B5EF4-FFF2-40B4-BE49-F238E27FC236}">
                <a16:creationId xmlns:a16="http://schemas.microsoft.com/office/drawing/2014/main" id="{823A91C2-6C04-4DD9-B0B0-30C2FE8FC32F}"/>
              </a:ext>
            </a:extLst>
          </p:cNvPr>
          <p:cNvSpPr/>
          <p:nvPr/>
        </p:nvSpPr>
        <p:spPr>
          <a:xfrm>
            <a:off x="251927" y="5784980"/>
            <a:ext cx="11688146" cy="587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20FE11-37AC-4557-9FE7-FB9EB58071F9}"/>
              </a:ext>
            </a:extLst>
          </p:cNvPr>
          <p:cNvSpPr txBox="1"/>
          <p:nvPr/>
        </p:nvSpPr>
        <p:spPr>
          <a:xfrm>
            <a:off x="251927" y="5784975"/>
            <a:ext cx="11688145" cy="584775"/>
          </a:xfrm>
          <a:prstGeom prst="rect">
            <a:avLst/>
          </a:prstGeom>
          <a:noFill/>
        </p:spPr>
        <p:txBody>
          <a:bodyPr wrap="square" rtlCol="0">
            <a:spAutoFit/>
          </a:bodyPr>
          <a:lstStyle/>
          <a:p>
            <a:pPr algn="ctr"/>
            <a:r>
              <a:rPr lang="en-US" sz="3200" b="1" dirty="0">
                <a:latin typeface="Inter" panose="020B0502030000000004" pitchFamily="34" charset="0"/>
                <a:ea typeface="Inter" panose="020B0502030000000004" pitchFamily="34" charset="0"/>
              </a:rPr>
              <a:t>Once greed has a grip, it is difficult to escape!</a:t>
            </a:r>
          </a:p>
        </p:txBody>
      </p:sp>
      <p:pic>
        <p:nvPicPr>
          <p:cNvPr id="8" name="Picture 7" descr="dp1797423.jpg">
            <a:extLst>
              <a:ext uri="{FF2B5EF4-FFF2-40B4-BE49-F238E27FC236}">
                <a16:creationId xmlns:a16="http://schemas.microsoft.com/office/drawing/2014/main" id="{5540882C-491C-49B8-AE0A-C6D0AAB695AF}"/>
              </a:ext>
            </a:extLst>
          </p:cNvPr>
          <p:cNvPicPr>
            <a:picLocks noChangeAspect="1"/>
          </p:cNvPicPr>
          <p:nvPr/>
        </p:nvPicPr>
        <p:blipFill>
          <a:blip r:embed="rId2" cstate="print"/>
          <a:stretch>
            <a:fillRect/>
          </a:stretch>
        </p:blipFill>
        <p:spPr>
          <a:xfrm>
            <a:off x="10515600" y="2039500"/>
            <a:ext cx="1676400" cy="2133600"/>
          </a:xfrm>
          <a:prstGeom prst="rect">
            <a:avLst/>
          </a:prstGeom>
          <a:ln>
            <a:noFill/>
          </a:ln>
          <a:effectLst>
            <a:softEdge rad="112500"/>
          </a:effectLst>
        </p:spPr>
      </p:pic>
      <p:pic>
        <p:nvPicPr>
          <p:cNvPr id="9" name="Picture 8" descr="man-wheelbarrow-money.jpg">
            <a:extLst>
              <a:ext uri="{FF2B5EF4-FFF2-40B4-BE49-F238E27FC236}">
                <a16:creationId xmlns:a16="http://schemas.microsoft.com/office/drawing/2014/main" id="{D1CF8503-94DE-4EAB-9AE6-463A8DE885B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45894" y="3614057"/>
            <a:ext cx="229552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000660"/>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6E51D-89B7-439A-AB6D-AECFA4C35566}"/>
              </a:ext>
            </a:extLst>
          </p:cNvPr>
          <p:cNvSpPr>
            <a:spLocks noGrp="1"/>
          </p:cNvSpPr>
          <p:nvPr>
            <p:ph idx="1"/>
          </p:nvPr>
        </p:nvSpPr>
        <p:spPr>
          <a:xfrm>
            <a:off x="251927" y="2146041"/>
            <a:ext cx="10524930" cy="4301412"/>
          </a:xfrm>
        </p:spPr>
        <p:txBody>
          <a:bodyPr>
            <a:normAutofit/>
          </a:bodyPr>
          <a:lstStyle/>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We can’t take it with us</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Luke 12:20</a:t>
            </a:r>
          </a:p>
          <a:p>
            <a:pPr>
              <a:lnSpc>
                <a:spcPct val="100000"/>
              </a:lnSpc>
            </a:pP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God has a better</a:t>
            </a:r>
            <a:b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br>
            <a:r>
              <a:rPr lang="en-US" sz="3400" b="1" dirty="0">
                <a:effectLst>
                  <a:outerShdw blurRad="38100" dist="38100" dir="2700000" algn="tl">
                    <a:srgbClr val="000000">
                      <a:alpha val="43137"/>
                    </a:srgbClr>
                  </a:outerShdw>
                </a:effectLst>
                <a:latin typeface="Inter" panose="020B0502030000000004" pitchFamily="34" charset="0"/>
                <a:ea typeface="Inter" panose="020B0502030000000004" pitchFamily="34" charset="0"/>
              </a:rPr>
              <a:t>investment plan</a:t>
            </a:r>
          </a:p>
          <a:p>
            <a:pPr lvl="1">
              <a:lnSpc>
                <a:spcPct val="100000"/>
              </a:lnSpc>
            </a:pPr>
            <a:r>
              <a:rPr lang="en-US" sz="3200" dirty="0">
                <a:solidFill>
                  <a:srgbClr val="FFFF00"/>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Luke 12:21</a:t>
            </a:r>
          </a:p>
        </p:txBody>
      </p:sp>
      <p:sp>
        <p:nvSpPr>
          <p:cNvPr id="4" name="TextBox 3">
            <a:extLst>
              <a:ext uri="{FF2B5EF4-FFF2-40B4-BE49-F238E27FC236}">
                <a16:creationId xmlns:a16="http://schemas.microsoft.com/office/drawing/2014/main" id="{0E791C27-24EE-46D3-9C69-327274FF9543}"/>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85084A5D-F21C-46F2-8AF5-D22CCEC2B274}"/>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Materialism </a:t>
            </a:r>
            <a:r>
              <a:rPr lang="en-US" sz="5400" dirty="0">
                <a:latin typeface="Inter" panose="020B0502030000000004" pitchFamily="34" charset="0"/>
                <a:ea typeface="Inter" panose="020B0502030000000004" pitchFamily="34" charset="0"/>
              </a:rPr>
              <a:t>– Application</a:t>
            </a:r>
          </a:p>
        </p:txBody>
      </p:sp>
      <p:sp>
        <p:nvSpPr>
          <p:cNvPr id="6" name="Rectangle: Rounded Corners 5">
            <a:extLst>
              <a:ext uri="{FF2B5EF4-FFF2-40B4-BE49-F238E27FC236}">
                <a16:creationId xmlns:a16="http://schemas.microsoft.com/office/drawing/2014/main" id="{823A91C2-6C04-4DD9-B0B0-30C2FE8FC32F}"/>
              </a:ext>
            </a:extLst>
          </p:cNvPr>
          <p:cNvSpPr/>
          <p:nvPr/>
        </p:nvSpPr>
        <p:spPr>
          <a:xfrm>
            <a:off x="251927" y="5784980"/>
            <a:ext cx="11688146" cy="587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20FE11-37AC-4557-9FE7-FB9EB58071F9}"/>
              </a:ext>
            </a:extLst>
          </p:cNvPr>
          <p:cNvSpPr txBox="1"/>
          <p:nvPr/>
        </p:nvSpPr>
        <p:spPr>
          <a:xfrm>
            <a:off x="251927" y="5784975"/>
            <a:ext cx="11688146" cy="584775"/>
          </a:xfrm>
          <a:prstGeom prst="rect">
            <a:avLst/>
          </a:prstGeom>
          <a:noFill/>
        </p:spPr>
        <p:txBody>
          <a:bodyPr wrap="square" rtlCol="0">
            <a:spAutoFit/>
          </a:bodyPr>
          <a:lstStyle/>
          <a:p>
            <a:pPr algn="ctr"/>
            <a:r>
              <a:rPr lang="en-US" sz="3200" b="1" dirty="0">
                <a:latin typeface="Inter" panose="020B0502030000000004" pitchFamily="34" charset="0"/>
                <a:ea typeface="Inter" panose="020B0502030000000004" pitchFamily="34" charset="0"/>
              </a:rPr>
              <a:t>Replace selfishness with selflessness</a:t>
            </a:r>
          </a:p>
        </p:txBody>
      </p:sp>
      <p:pic>
        <p:nvPicPr>
          <p:cNvPr id="10" name="Picture 9" descr="71014_MoneyHappiness_vl-vertical.jpg">
            <a:extLst>
              <a:ext uri="{FF2B5EF4-FFF2-40B4-BE49-F238E27FC236}">
                <a16:creationId xmlns:a16="http://schemas.microsoft.com/office/drawing/2014/main" id="{1738FE3F-C529-4833-95FB-689A93747F9D}"/>
              </a:ext>
            </a:extLst>
          </p:cNvPr>
          <p:cNvPicPr>
            <a:picLocks noChangeAspect="1"/>
          </p:cNvPicPr>
          <p:nvPr/>
        </p:nvPicPr>
        <p:blipFill>
          <a:blip r:embed="rId2" cstate="print"/>
          <a:stretch>
            <a:fillRect/>
          </a:stretch>
        </p:blipFill>
        <p:spPr>
          <a:xfrm>
            <a:off x="5495727" y="1940707"/>
            <a:ext cx="2481165" cy="3841210"/>
          </a:xfrm>
          <a:prstGeom prst="rect">
            <a:avLst/>
          </a:prstGeom>
          <a:ln>
            <a:noFill/>
          </a:ln>
          <a:effectLst>
            <a:softEdge rad="112500"/>
          </a:effectLst>
        </p:spPr>
      </p:pic>
      <p:pic>
        <p:nvPicPr>
          <p:cNvPr id="11" name="Picture 10" descr="bible-verses-about-reading-the-bible.jpg">
            <a:extLst>
              <a:ext uri="{FF2B5EF4-FFF2-40B4-BE49-F238E27FC236}">
                <a16:creationId xmlns:a16="http://schemas.microsoft.com/office/drawing/2014/main" id="{5E065591-FA8E-43A7-B412-98D7E166D2B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0249" y="2039500"/>
            <a:ext cx="4222893" cy="375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251871"/>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6E51D-89B7-439A-AB6D-AECFA4C35566}"/>
              </a:ext>
            </a:extLst>
          </p:cNvPr>
          <p:cNvSpPr>
            <a:spLocks noGrp="1"/>
          </p:cNvSpPr>
          <p:nvPr>
            <p:ph idx="1"/>
          </p:nvPr>
        </p:nvSpPr>
        <p:spPr>
          <a:xfrm>
            <a:off x="251927" y="2146041"/>
            <a:ext cx="10524930" cy="4301412"/>
          </a:xfrm>
        </p:spPr>
        <p:txBody>
          <a:bodyPr>
            <a:normAutofit/>
          </a:bodyPr>
          <a:lstStyle/>
          <a:p>
            <a:pPr>
              <a:lnSpc>
                <a:spcPct val="100000"/>
              </a:lnSpc>
            </a:pPr>
            <a:r>
              <a:rPr lang="en-US" sz="3400" b="1" dirty="0">
                <a:solidFill>
                  <a:srgbClr val="FFFF00"/>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1 Timothy 6:6-8</a:t>
            </a:r>
          </a:p>
          <a:p>
            <a:pPr>
              <a:lnSpc>
                <a:spcPct val="100000"/>
              </a:lnSpc>
            </a:pPr>
            <a:r>
              <a:rPr lang="en-US" sz="3400" b="1" dirty="0">
                <a:solidFill>
                  <a:schemeClr val="tx1">
                    <a:lumMod val="95000"/>
                  </a:schemeClr>
                </a:solidFill>
                <a:effectLst>
                  <a:outerShdw blurRad="38100" dist="38100" dir="2700000" algn="tl">
                    <a:srgbClr val="000000">
                      <a:alpha val="43137"/>
                    </a:srgbClr>
                  </a:outerShdw>
                </a:effectLst>
                <a:latin typeface="Inter" panose="020B0502030000000004" pitchFamily="34" charset="0"/>
                <a:ea typeface="Inter" panose="020B0502030000000004" pitchFamily="34" charset="0"/>
              </a:rPr>
              <a:t>When we are contented Christians then…</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We will grow</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Our family will grow</a:t>
            </a:r>
          </a:p>
          <a:p>
            <a:pPr lvl="1">
              <a:lnSpc>
                <a:spcPct val="100000"/>
              </a:lnSpc>
            </a:pPr>
            <a:r>
              <a:rPr lang="en-US" sz="3200" dirty="0">
                <a:solidFill>
                  <a:schemeClr val="tx1">
                    <a:lumMod val="95000"/>
                  </a:schemeClr>
                </a:solidFill>
                <a:effectLst>
                  <a:outerShdw blurRad="38100" dist="38100" dir="2700000" algn="tl">
                    <a:srgbClr val="000000">
                      <a:alpha val="43137"/>
                    </a:srgbClr>
                  </a:outerShdw>
                </a:effectLst>
                <a:latin typeface="Inter Medium" panose="020B0602030000000004" pitchFamily="34" charset="0"/>
                <a:ea typeface="Inter Medium" panose="020B0602030000000004" pitchFamily="34" charset="0"/>
              </a:rPr>
              <a:t>The church will grow</a:t>
            </a:r>
          </a:p>
        </p:txBody>
      </p:sp>
      <p:sp>
        <p:nvSpPr>
          <p:cNvPr id="4" name="TextBox 3">
            <a:extLst>
              <a:ext uri="{FF2B5EF4-FFF2-40B4-BE49-F238E27FC236}">
                <a16:creationId xmlns:a16="http://schemas.microsoft.com/office/drawing/2014/main" id="{0E791C27-24EE-46D3-9C69-327274FF9543}"/>
              </a:ext>
            </a:extLst>
          </p:cNvPr>
          <p:cNvSpPr txBox="1"/>
          <p:nvPr/>
        </p:nvSpPr>
        <p:spPr>
          <a:xfrm>
            <a:off x="0" y="6553994"/>
            <a:ext cx="12192000" cy="307777"/>
          </a:xfrm>
          <a:prstGeom prst="rect">
            <a:avLst/>
          </a:prstGeom>
          <a:solidFill>
            <a:schemeClr val="bg1"/>
          </a:solidFill>
        </p:spPr>
        <p:txBody>
          <a:bodyPr wrap="square" rtlCol="0">
            <a:spAutoFit/>
          </a:bodyPr>
          <a:lstStyle/>
          <a:p>
            <a:r>
              <a:rPr lang="en-US" sz="1400" dirty="0">
                <a:latin typeface="Inter" panose="020B0502030000000004" pitchFamily="34" charset="0"/>
                <a:ea typeface="Inter" panose="020B0502030000000004" pitchFamily="34" charset="0"/>
              </a:rPr>
              <a:t>Richie Thetford																			   www.thetfordcountry.com</a:t>
            </a:r>
          </a:p>
        </p:txBody>
      </p:sp>
      <p:sp>
        <p:nvSpPr>
          <p:cNvPr id="5" name="Title 1">
            <a:extLst>
              <a:ext uri="{FF2B5EF4-FFF2-40B4-BE49-F238E27FC236}">
                <a16:creationId xmlns:a16="http://schemas.microsoft.com/office/drawing/2014/main" id="{85084A5D-F21C-46F2-8AF5-D22CCEC2B274}"/>
              </a:ext>
            </a:extLst>
          </p:cNvPr>
          <p:cNvSpPr>
            <a:spLocks noGrp="1"/>
          </p:cNvSpPr>
          <p:nvPr>
            <p:ph type="title"/>
          </p:nvPr>
        </p:nvSpPr>
        <p:spPr>
          <a:xfrm>
            <a:off x="680321" y="753228"/>
            <a:ext cx="9613861" cy="1080938"/>
          </a:xfrm>
        </p:spPr>
        <p:txBody>
          <a:bodyPr>
            <a:normAutofit/>
          </a:bodyPr>
          <a:lstStyle/>
          <a:p>
            <a:pPr algn="r"/>
            <a:r>
              <a:rPr lang="en-US" sz="5400" b="1" dirty="0">
                <a:latin typeface="Inter" panose="020B0502030000000004" pitchFamily="34" charset="0"/>
                <a:ea typeface="Inter" panose="020B0502030000000004" pitchFamily="34" charset="0"/>
              </a:rPr>
              <a:t>Conclusion</a:t>
            </a:r>
            <a:endParaRPr lang="en-US" sz="5400" dirty="0">
              <a:latin typeface="Inter" panose="020B0502030000000004" pitchFamily="34" charset="0"/>
              <a:ea typeface="Inter" panose="020B0502030000000004" pitchFamily="34" charset="0"/>
            </a:endParaRPr>
          </a:p>
        </p:txBody>
      </p:sp>
      <p:sp>
        <p:nvSpPr>
          <p:cNvPr id="6" name="Rectangle: Rounded Corners 5">
            <a:extLst>
              <a:ext uri="{FF2B5EF4-FFF2-40B4-BE49-F238E27FC236}">
                <a16:creationId xmlns:a16="http://schemas.microsoft.com/office/drawing/2014/main" id="{823A91C2-6C04-4DD9-B0B0-30C2FE8FC32F}"/>
              </a:ext>
            </a:extLst>
          </p:cNvPr>
          <p:cNvSpPr/>
          <p:nvPr/>
        </p:nvSpPr>
        <p:spPr>
          <a:xfrm>
            <a:off x="251927" y="5784980"/>
            <a:ext cx="11688146" cy="587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20FE11-37AC-4557-9FE7-FB9EB58071F9}"/>
              </a:ext>
            </a:extLst>
          </p:cNvPr>
          <p:cNvSpPr txBox="1"/>
          <p:nvPr/>
        </p:nvSpPr>
        <p:spPr>
          <a:xfrm>
            <a:off x="251927" y="5784975"/>
            <a:ext cx="11688146" cy="584775"/>
          </a:xfrm>
          <a:prstGeom prst="rect">
            <a:avLst/>
          </a:prstGeom>
          <a:noFill/>
        </p:spPr>
        <p:txBody>
          <a:bodyPr wrap="square" rtlCol="0">
            <a:spAutoFit/>
          </a:bodyPr>
          <a:lstStyle/>
          <a:p>
            <a:pPr algn="ctr"/>
            <a:r>
              <a:rPr lang="en-US" sz="3200" b="1" dirty="0">
                <a:latin typeface="Inter" panose="020B0502030000000004" pitchFamily="34" charset="0"/>
                <a:ea typeface="Inter" panose="020B0502030000000004" pitchFamily="34" charset="0"/>
              </a:rPr>
              <a:t>Don’t let </a:t>
            </a:r>
            <a:r>
              <a:rPr lang="en-US" sz="3200" b="1" dirty="0">
                <a:solidFill>
                  <a:srgbClr val="FFFF00"/>
                </a:solidFill>
                <a:latin typeface="Inter" panose="020B0502030000000004" pitchFamily="34" charset="0"/>
                <a:ea typeface="Inter" panose="020B0502030000000004" pitchFamily="34" charset="0"/>
              </a:rPr>
              <a:t>MATERIALISM</a:t>
            </a:r>
            <a:r>
              <a:rPr lang="en-US" sz="3200" b="1" dirty="0">
                <a:latin typeface="Inter" panose="020B0502030000000004" pitchFamily="34" charset="0"/>
                <a:ea typeface="Inter" panose="020B0502030000000004" pitchFamily="34" charset="0"/>
              </a:rPr>
              <a:t> keep us out of heaven!</a:t>
            </a:r>
          </a:p>
        </p:txBody>
      </p:sp>
      <p:pic>
        <p:nvPicPr>
          <p:cNvPr id="9" name="Picture 8" descr="SuperStock_1555R-304238.jpg">
            <a:extLst>
              <a:ext uri="{FF2B5EF4-FFF2-40B4-BE49-F238E27FC236}">
                <a16:creationId xmlns:a16="http://schemas.microsoft.com/office/drawing/2014/main" id="{54CCB1F0-4B0F-48F8-B000-1724F04A36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32290" y="2146041"/>
            <a:ext cx="2683530" cy="35323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7234548"/>
      </p:ext>
    </p:extLst>
  </p:cSld>
  <p:clrMapOvr>
    <a:masterClrMapping/>
  </p:clrMapOvr>
  <mc:AlternateContent xmlns:mc="http://schemas.openxmlformats.org/markup-compatibility/2006" xmlns:p14="http://schemas.microsoft.com/office/powerpoint/2010/main">
    <mc:Choice Requires="p14">
      <p:transition spd="slow" p14:dur="22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docProps/app.xml><?xml version="1.0" encoding="utf-8"?>
<Properties xmlns="http://schemas.openxmlformats.org/officeDocument/2006/extended-properties" xmlns:vt="http://schemas.openxmlformats.org/officeDocument/2006/docPropsVTypes">
  <Template>TM04033917[[fn=Berlin]]</Template>
  <TotalTime>303</TotalTime>
  <Words>459</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Inter</vt:lpstr>
      <vt:lpstr>Inter Medium</vt:lpstr>
      <vt:lpstr>Trebuchet MS</vt:lpstr>
      <vt:lpstr>Berlin</vt:lpstr>
      <vt:lpstr>Worldliness Materialism</vt:lpstr>
      <vt:lpstr>The Golden Calf</vt:lpstr>
      <vt:lpstr>Financial Treasure Key</vt:lpstr>
      <vt:lpstr>Materialism – The Rich Fool</vt:lpstr>
      <vt:lpstr>Materialism – Application</vt:lpstr>
      <vt:lpstr>Materialism – Application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Worldliness Dancing</dc:title>
  <dc:creator>Richard Thetford</dc:creator>
  <cp:lastModifiedBy>Richard Thetford</cp:lastModifiedBy>
  <cp:revision>26</cp:revision>
  <dcterms:created xsi:type="dcterms:W3CDTF">2020-01-15T16:52:45Z</dcterms:created>
  <dcterms:modified xsi:type="dcterms:W3CDTF">2021-07-18T00:55:57Z</dcterms:modified>
</cp:coreProperties>
</file>