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  <p:sldMasterId id="2147483672" r:id="rId2"/>
  </p:sldMasterIdLst>
  <p:handoutMasterIdLst>
    <p:handoutMasterId r:id="rId13"/>
  </p:handoutMasterIdLst>
  <p:sldIdLst>
    <p:sldId id="256" r:id="rId3"/>
    <p:sldId id="257" r:id="rId4"/>
    <p:sldId id="258" r:id="rId5"/>
    <p:sldId id="259" r:id="rId6"/>
    <p:sldId id="260" r:id="rId7"/>
    <p:sldId id="262" r:id="rId8"/>
    <p:sldId id="394" r:id="rId9"/>
    <p:sldId id="393" r:id="rId10"/>
    <p:sldId id="263" r:id="rId11"/>
    <p:sldId id="264" r:id="rId12"/>
  </p:sldIdLst>
  <p:sldSz cx="12192000" cy="6858000"/>
  <p:notesSz cx="6950075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3BCC3"/>
    <a:srgbClr val="1F374D"/>
    <a:srgbClr val="182B3C"/>
    <a:srgbClr val="305678"/>
    <a:srgbClr val="3C656C"/>
    <a:srgbClr val="69A1AB"/>
    <a:srgbClr val="3E6F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1" d="100"/>
          <a:sy n="91" d="100"/>
        </p:scale>
        <p:origin x="748" y="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8" d="100"/>
          <a:sy n="68" d="100"/>
        </p:scale>
        <p:origin x="3612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340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b="1" dirty="0">
                <a:latin typeface="Inter" panose="020B0502030000000004" pitchFamily="34" charset="0"/>
              </a:rPr>
              <a:t>THE SOLID ROCK	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8" y="0"/>
            <a:ext cx="3011699" cy="46340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>
                <a:latin typeface="Inter" panose="020B0502030000000004" pitchFamily="34" charset="0"/>
              </a:rPr>
              <a:t>July 30, 2023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9"/>
            <a:ext cx="3011699" cy="46340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>
                <a:latin typeface="Inter" panose="020B0502030000000004" pitchFamily="34" charset="0"/>
              </a:rPr>
              <a:t>Poudre Valley church of Christ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8" y="8772669"/>
            <a:ext cx="3011699" cy="46340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72891D-0FC5-4AA7-A89F-D7C5E56292E1}" type="slidenum">
              <a:rPr lang="en-US" smtClean="0">
                <a:latin typeface="Inter Medium" panose="020B0602030000000004" pitchFamily="34" charset="0"/>
                <a:ea typeface="Inter Medium" panose="020B0602030000000004" pitchFamily="34" charset="0"/>
              </a:rPr>
              <a:t>‹#›</a:t>
            </a:fld>
            <a:endParaRPr lang="en-US" dirty="0">
              <a:latin typeface="Inter Medium" panose="020B0602030000000004" pitchFamily="34" charset="0"/>
              <a:ea typeface="Inter Medium" panose="020B06020300000000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62801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8" y="3956281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bg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9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7/18/2023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6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752858" y="744470"/>
            <a:ext cx="10674119" cy="5349671"/>
            <a:chOff x="564643" y="744469"/>
            <a:chExt cx="8005589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6113972" y="1685652"/>
              <a:ext cx="2456260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357"/>
                  </a:lnTo>
                  <a:lnTo>
                    <a:pt x="8761" y="935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564643" y="744469"/>
              <a:ext cx="2456505" cy="4408488"/>
            </a:xfrm>
            <a:custGeom>
              <a:avLst/>
              <a:gdLst/>
              <a:ahLst/>
              <a:cxnLst/>
              <a:rect l="l" t="t" r="r" b="b"/>
              <a:pathLst>
                <a:path w="10001" h="10000">
                  <a:moveTo>
                    <a:pt x="8762" y="0"/>
                  </a:moveTo>
                  <a:lnTo>
                    <a:pt x="10001" y="0"/>
                  </a:lnTo>
                  <a:lnTo>
                    <a:pt x="10001" y="10000"/>
                  </a:lnTo>
                  <a:lnTo>
                    <a:pt x="1" y="10000"/>
                  </a:lnTo>
                  <a:cubicBezTo>
                    <a:pt x="-2" y="9766"/>
                    <a:pt x="4" y="9586"/>
                    <a:pt x="1" y="9352"/>
                  </a:cubicBezTo>
                  <a:lnTo>
                    <a:pt x="8762" y="9346"/>
                  </a:lnTo>
                  <a:lnTo>
                    <a:pt x="8762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413965612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7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7/18/2023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670864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74396" y="624156"/>
            <a:ext cx="1987933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1" y="624156"/>
            <a:ext cx="7632700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7/18/2023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3850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Gisha" panose="020B0502040204020203" pitchFamily="34" charset="-79"/>
                <a:cs typeface="+mn-cs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sha" panose="020B0502040204020203" pitchFamily="34" charset="-79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Gisha" panose="020B0502040204020203" pitchFamily="34" charset="-79"/>
                <a:cs typeface="+mn-cs"/>
              </a:defRPr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sha" panose="020B0502040204020203" pitchFamily="34" charset="-79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Gisha" panose="020B0502040204020203" pitchFamily="34" charset="-79"/>
                <a:cs typeface="+mn-cs"/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6FBFD9C-42A7-4A82-A10F-763A1064B05A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sha" panose="020B0502040204020203" pitchFamily="34" charset="-79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sha" panose="020B0502040204020203" pitchFamily="34" charset="-79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9315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7/18/2023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30654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2"/>
            <a:ext cx="9612971" cy="2852737"/>
          </a:xfrm>
        </p:spPr>
        <p:txBody>
          <a:bodyPr anchor="b">
            <a:normAutofit/>
          </a:bodyPr>
          <a:lstStyle>
            <a:lvl1pPr algn="r">
              <a:defRPr sz="6000" cap="all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9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7/18/2023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3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8151963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8" name="Freeform 7" title="Crop Mark"/>
          <p:cNvSpPr/>
          <p:nvPr/>
        </p:nvSpPr>
        <p:spPr bwMode="auto">
          <a:xfrm>
            <a:off x="8151963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25367220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6001"/>
            <a:ext cx="4447787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6001"/>
            <a:ext cx="4447787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7/18/2023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628440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230"/>
            <a:ext cx="4447787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1" y="3305209"/>
            <a:ext cx="4447785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3" y="2349754"/>
            <a:ext cx="4447787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3" y="3305209"/>
            <a:ext cx="4447787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7/18/2023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327110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7/18/2023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60752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7/18/2023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310670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4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35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1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7/18/2023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1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3502930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4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2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500"/>
            </a:lvl2pPr>
            <a:lvl3pPr marL="685800" indent="0">
              <a:buNone/>
              <a:defRPr sz="15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1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7/18/2023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1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0952330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  <a:latin typeface="Inter" panose="020B0502030000000004" pitchFamily="34" charset="0"/>
              </a:defRPr>
            </a:lvl1pPr>
          </a:lstStyle>
          <a:p>
            <a:fld id="{87DE6118-2437-4B30-8E3C-4D2BE6020583}" type="datetimeFigureOut">
              <a:rPr lang="en-US" smtClean="0"/>
              <a:pPr/>
              <a:t>7/18/2023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5" y="6453386"/>
            <a:ext cx="6280831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  <a:latin typeface="Inter" panose="020B05020300000000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7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2"/>
                </a:solidFill>
                <a:latin typeface="Inter" panose="020B0502030000000004" pitchFamily="34" charset="0"/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09289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xStyles>
    <p:titleStyle>
      <a:lvl1pPr algn="l" defTabSz="6858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Inter" panose="020B0502030000000004" pitchFamily="34" charset="0"/>
          <a:ea typeface="+mj-ea"/>
          <a:cs typeface="+mj-cs"/>
        </a:defRPr>
      </a:lvl1pPr>
    </p:titleStyle>
    <p:bodyStyle>
      <a:lvl1pPr marL="384048" indent="-384048" algn="l" defTabSz="6858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Inter" panose="020B0502030000000004" pitchFamily="34" charset="0"/>
          <a:ea typeface="+mn-ea"/>
          <a:cs typeface="+mn-cs"/>
        </a:defRPr>
      </a:lvl1pPr>
      <a:lvl2pPr marL="914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Inter" panose="020B0502030000000004" pitchFamily="34" charset="0"/>
          <a:ea typeface="+mn-ea"/>
          <a:cs typeface="+mn-cs"/>
        </a:defRPr>
      </a:lvl2pPr>
      <a:lvl3pPr marL="1371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Inter" panose="020B0502030000000004" pitchFamily="34" charset="0"/>
          <a:ea typeface="+mn-ea"/>
          <a:cs typeface="+mn-cs"/>
        </a:defRPr>
      </a:lvl3pPr>
      <a:lvl4pPr marL="1828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Inter" panose="020B0502030000000004" pitchFamily="34" charset="0"/>
          <a:ea typeface="+mn-ea"/>
          <a:cs typeface="+mn-cs"/>
        </a:defRPr>
      </a:lvl4pPr>
      <a:lvl5pPr marL="22860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Inter" panose="020B0502030000000004" pitchFamily="34" charset="0"/>
          <a:ea typeface="+mn-ea"/>
          <a:cs typeface="+mn-cs"/>
        </a:defRPr>
      </a:lvl5pPr>
      <a:lvl6pPr marL="27432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9216" userDrawn="1">
          <p15:clr>
            <a:srgbClr val="F26B43"/>
          </p15:clr>
        </p15:guide>
        <p15:guide id="2" pos="1248" userDrawn="1">
          <p15:clr>
            <a:srgbClr val="F26B43"/>
          </p15:clr>
        </p15:guide>
        <p15:guide id="3" pos="1152" userDrawn="1">
          <p15:clr>
            <a:srgbClr val="F26B43"/>
          </p15:clr>
        </p15:guide>
        <p15:guide id="11" orient="horz" pos="1368" userDrawn="1">
          <p15:clr>
            <a:srgbClr val="F26B43"/>
          </p15:clr>
        </p15:guide>
        <p15:guide id="12" orient="horz" pos="1440" userDrawn="1">
          <p15:clr>
            <a:srgbClr val="F26B43"/>
          </p15:clr>
        </p15:guide>
        <p15:guide id="13" orient="horz" pos="3696" userDrawn="1">
          <p15:clr>
            <a:srgbClr val="F26B43"/>
          </p15:clr>
        </p15:guide>
        <p15:guide id="14" orient="horz" pos="432" userDrawn="1">
          <p15:clr>
            <a:srgbClr val="F26B43"/>
          </p15:clr>
        </p15:guide>
        <p15:guide id="15" orient="horz" pos="1512" userDrawn="1">
          <p15:clr>
            <a:srgbClr val="F26B43"/>
          </p15:clr>
        </p15:guide>
        <p15:guide id="16" pos="6912" userDrawn="1">
          <p15:clr>
            <a:srgbClr val="F26B43"/>
          </p15:clr>
        </p15:guide>
        <p15:guide id="17" pos="936" userDrawn="1">
          <p15:clr>
            <a:srgbClr val="F26B43"/>
          </p15:clr>
        </p15:guide>
        <p15:guide id="18" pos="864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E99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Gisha" panose="020B0502040204020203" pitchFamily="34" charset="-79"/>
                <a:cs typeface="Calibri" panose="020F0502020204030204" pitchFamily="34" charset="0"/>
              </a:defRPr>
            </a:lvl1pPr>
          </a:lstStyle>
          <a:p>
            <a:pPr>
              <a:defRPr/>
            </a:pPr>
            <a:endParaRPr lang="en-US" dirty="0">
              <a:ea typeface="ＭＳ Ｐゴシック" charset="-128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Gisha" panose="020B0502040204020203" pitchFamily="34" charset="-79"/>
                <a:cs typeface="Calibri" panose="020F0502020204030204" pitchFamily="34" charset="0"/>
              </a:defRPr>
            </a:lvl1pPr>
          </a:lstStyle>
          <a:p>
            <a:pPr>
              <a:defRPr/>
            </a:pPr>
            <a:endParaRPr lang="en-US" dirty="0">
              <a:ea typeface="ＭＳ Ｐゴシック" charset="-128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  <a:latin typeface="Gisha" panose="020B0502040204020203" pitchFamily="34" charset="-79"/>
                <a:cs typeface="Calibri" panose="020F0502020204030204" pitchFamily="34" charset="0"/>
              </a:defRPr>
            </a:lvl1pPr>
          </a:lstStyle>
          <a:p>
            <a:pPr>
              <a:defRPr/>
            </a:pPr>
            <a:fld id="{AE627C4E-E71E-432B-9B54-075C1269A5DD}" type="slidenum">
              <a:rPr lang="en-US" smtClean="0">
                <a:ea typeface="ＭＳ Ｐゴシック" charset="-128"/>
              </a:rPr>
              <a:pPr>
                <a:defRPr/>
              </a:pPr>
              <a:t>‹#›</a:t>
            </a:fld>
            <a:endParaRPr lang="en-US" dirty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85080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isha" panose="020B0502040204020203" pitchFamily="34" charset="-79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Gisha" panose="020B0502040204020203" pitchFamily="34" charset="-79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Gisha" panose="020B0502040204020203" pitchFamily="34" charset="-79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Gisha" panose="020B0502040204020203" pitchFamily="34" charset="-79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Gisha" panose="020B0502040204020203" pitchFamily="34" charset="-79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Gisha" panose="020B0502040204020203" pitchFamily="34" charset="-79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lickr.com/photos/25793589@N03/4393488902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1328" y="1141983"/>
            <a:ext cx="9611670" cy="455426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6537" y="1241570"/>
            <a:ext cx="3005860" cy="2569593"/>
          </a:xfrm>
        </p:spPr>
        <p:txBody>
          <a:bodyPr/>
          <a:lstStyle/>
          <a:p>
            <a:r>
              <a:rPr lang="en-US" dirty="0">
                <a:ea typeface="Noto Sans" panose="020B0502040504020204" pitchFamily="34" charset="0"/>
                <a:cs typeface="Leelawadee UI" panose="020B0502040204020203" pitchFamily="34" charset="-34"/>
              </a:rPr>
              <a:t>The</a:t>
            </a:r>
            <a:br>
              <a:rPr lang="en-US" dirty="0">
                <a:ea typeface="Noto Sans" panose="020B0502040504020204" pitchFamily="34" charset="0"/>
                <a:cs typeface="Leelawadee UI" panose="020B0502040204020203" pitchFamily="34" charset="-34"/>
              </a:rPr>
            </a:br>
            <a:r>
              <a:rPr lang="en-US" dirty="0">
                <a:ea typeface="Noto Sans" panose="020B0502040504020204" pitchFamily="34" charset="0"/>
                <a:cs typeface="Leelawadee UI" panose="020B0502040204020203" pitchFamily="34" charset="-34"/>
              </a:rPr>
              <a:t>Solid </a:t>
            </a:r>
            <a:r>
              <a:rPr lang="en-US" b="1" dirty="0">
                <a:ea typeface="Noto Sans" panose="020B0502040504020204" pitchFamily="34" charset="0"/>
                <a:cs typeface="Leelawadee UI" panose="020B0502040204020203" pitchFamily="34" charset="-34"/>
              </a:rPr>
              <a:t>Rock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6551803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Inter" panose="020B0502030000000004" pitchFamily="34" charset="0"/>
              </a:rPr>
              <a:t>Richie Thetford											         	          				            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134606192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5C3BBD3E-CD85-40D8-A63E-F2C667F4F399}"/>
              </a:ext>
            </a:extLst>
          </p:cNvPr>
          <p:cNvSpPr txBox="1"/>
          <p:nvPr/>
        </p:nvSpPr>
        <p:spPr>
          <a:xfrm>
            <a:off x="0" y="6551803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Inter" panose="020B0502030000000004" pitchFamily="34" charset="0"/>
              </a:rPr>
              <a:t>Richie Thetford											         	          				            www.thetfordcountry.com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F625EDE-0062-402E-B205-92D24B9AEC90}"/>
              </a:ext>
            </a:extLst>
          </p:cNvPr>
          <p:cNvSpPr/>
          <p:nvPr/>
        </p:nvSpPr>
        <p:spPr>
          <a:xfrm>
            <a:off x="2334" y="-1"/>
            <a:ext cx="528505" cy="6551803"/>
          </a:xfrm>
          <a:prstGeom prst="rect">
            <a:avLst/>
          </a:prstGeom>
          <a:solidFill>
            <a:srgbClr val="182B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Inter" panose="020B05020300000000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04769FC-8707-4090-BFAE-E4D261F4BD6A}"/>
              </a:ext>
            </a:extLst>
          </p:cNvPr>
          <p:cNvSpPr/>
          <p:nvPr/>
        </p:nvSpPr>
        <p:spPr>
          <a:xfrm>
            <a:off x="684055" y="-1"/>
            <a:ext cx="11505611" cy="1417739"/>
          </a:xfrm>
          <a:prstGeom prst="rect">
            <a:avLst/>
          </a:prstGeom>
          <a:solidFill>
            <a:srgbClr val="69A1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Inter" panose="020B05020300000000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A91B8F0-1C0C-4530-A3E7-E98AD062AEDD}"/>
              </a:ext>
            </a:extLst>
          </p:cNvPr>
          <p:cNvSpPr txBox="1"/>
          <p:nvPr/>
        </p:nvSpPr>
        <p:spPr>
          <a:xfrm>
            <a:off x="2576840" y="343949"/>
            <a:ext cx="70383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" panose="020B0502030000000004" pitchFamily="34" charset="0"/>
              </a:rPr>
              <a:t>THE SOLID </a:t>
            </a:r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" panose="020B0502030000000004" pitchFamily="34" charset="0"/>
              </a:rPr>
              <a:t>ROCK</a:t>
            </a:r>
            <a:endParaRPr lang="en-US" sz="48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ter" panose="020B0502030000000004" pitchFamily="34" charset="0"/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5A531701-D623-4CBD-89A6-3BE4DDC44A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3989" y="117446"/>
            <a:ext cx="1854000" cy="1174459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5CF25DE6-0A6B-4FEC-85CC-53E5F42DF6A2}"/>
              </a:ext>
            </a:extLst>
          </p:cNvPr>
          <p:cNvSpPr txBox="1"/>
          <p:nvPr/>
        </p:nvSpPr>
        <p:spPr>
          <a:xfrm>
            <a:off x="0" y="1417740"/>
            <a:ext cx="12192000" cy="584775"/>
          </a:xfrm>
          <a:prstGeom prst="rect">
            <a:avLst/>
          </a:prstGeom>
          <a:solidFill>
            <a:srgbClr val="182B3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Inter" panose="020B0502030000000004" pitchFamily="34" charset="0"/>
                <a:ea typeface="Noto Sans" panose="020B0502040504020204" pitchFamily="34" charset="0"/>
              </a:rPr>
              <a:t>INVITATION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2010735"/>
            <a:ext cx="12189666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br>
              <a:rPr lang="en-US" sz="3200" dirty="0">
                <a:solidFill>
                  <a:srgbClr val="C00000"/>
                </a:solidFill>
                <a:latin typeface="Inter" panose="020B0502030000000004" pitchFamily="34" charset="0"/>
              </a:rPr>
            </a:br>
            <a:r>
              <a:rPr lang="en-US" sz="3000" dirty="0">
                <a:latin typeface="Inter" panose="020B0502030000000004" pitchFamily="34" charset="0"/>
              </a:rPr>
              <a:t>Invitation Song #</a:t>
            </a:r>
            <a:r>
              <a:rPr lang="en-US" sz="3000" b="1" dirty="0">
                <a:latin typeface="Inter" panose="020B0502030000000004" pitchFamily="34" charset="0"/>
              </a:rPr>
              <a:t>284: </a:t>
            </a:r>
            <a:r>
              <a:rPr lang="en-US" sz="3000" dirty="0">
                <a:latin typeface="Inter" panose="020B0502030000000004" pitchFamily="34" charset="0"/>
                <a:ea typeface="Noto Sans" panose="020B0502040504020204" pitchFamily="34" charset="0"/>
              </a:rPr>
              <a:t>“What Will Your Answer Be?”</a:t>
            </a:r>
          </a:p>
          <a:p>
            <a:pPr algn="ctr"/>
            <a:endParaRPr lang="en-US" sz="3000" dirty="0">
              <a:latin typeface="Inter" panose="020B0502030000000004" pitchFamily="34" charset="0"/>
            </a:endParaRPr>
          </a:p>
          <a:p>
            <a:pPr algn="ctr"/>
            <a:r>
              <a:rPr lang="en-US" sz="3000" dirty="0">
                <a:latin typeface="Inter" panose="020B0502030000000004" pitchFamily="34" charset="0"/>
              </a:rPr>
              <a:t>Closing Song #</a:t>
            </a:r>
            <a:r>
              <a:rPr lang="en-US" sz="3000" b="1" dirty="0">
                <a:latin typeface="Inter" panose="020B0502030000000004" pitchFamily="34" charset="0"/>
              </a:rPr>
              <a:t>194: </a:t>
            </a:r>
            <a:r>
              <a:rPr lang="en-US" sz="3000" dirty="0">
                <a:latin typeface="Inter" panose="020B0502030000000004" pitchFamily="34" charset="0"/>
                <a:ea typeface="Noto Sans" panose="020B0502040504020204" pitchFamily="34" charset="0"/>
              </a:rPr>
              <a:t>“When We All Get To Heaven”</a:t>
            </a:r>
          </a:p>
          <a:p>
            <a:pPr algn="ctr"/>
            <a:endParaRPr lang="en-US" sz="3000" dirty="0">
              <a:latin typeface="Inter" panose="020B0502030000000004" pitchFamily="34" charset="0"/>
            </a:endParaRPr>
          </a:p>
          <a:p>
            <a:pPr algn="ctr"/>
            <a:r>
              <a:rPr lang="en-US" sz="3000" b="1" dirty="0">
                <a:latin typeface="Inter" panose="020B0502030000000004" pitchFamily="34" charset="0"/>
              </a:rPr>
              <a:t>Closing Prayer</a:t>
            </a:r>
          </a:p>
        </p:txBody>
      </p:sp>
    </p:spTree>
    <p:extLst>
      <p:ext uri="{BB962C8B-B14F-4D97-AF65-F5344CB8AC3E}">
        <p14:creationId xmlns:p14="http://schemas.microsoft.com/office/powerpoint/2010/main" val="419149584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84055" y="-1"/>
            <a:ext cx="11505611" cy="1417739"/>
          </a:xfrm>
          <a:prstGeom prst="rect">
            <a:avLst/>
          </a:prstGeom>
          <a:solidFill>
            <a:srgbClr val="69A1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Inter" panose="020B05020300000000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76840" y="343949"/>
            <a:ext cx="70383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" panose="020B0502030000000004" pitchFamily="34" charset="0"/>
              </a:rPr>
              <a:t>THE SOLID </a:t>
            </a:r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" panose="020B0502030000000004" pitchFamily="34" charset="0"/>
              </a:rPr>
              <a:t>ROCK</a:t>
            </a:r>
            <a:endParaRPr lang="en-US" sz="48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ter" panose="020B05020300000000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3989" y="117446"/>
            <a:ext cx="1854000" cy="117445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0" y="1417740"/>
            <a:ext cx="12192000" cy="584775"/>
          </a:xfrm>
          <a:prstGeom prst="rect">
            <a:avLst/>
          </a:prstGeom>
          <a:solidFill>
            <a:srgbClr val="182B3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Inter" panose="020B0502030000000004" pitchFamily="34" charset="0"/>
                <a:ea typeface="Noto Sans" panose="020B0502040504020204" pitchFamily="34" charset="0"/>
              </a:rPr>
              <a:t>Introduction</a:t>
            </a:r>
          </a:p>
        </p:txBody>
      </p:sp>
      <p:sp>
        <p:nvSpPr>
          <p:cNvPr id="9" name="Rectangle 8"/>
          <p:cNvSpPr/>
          <p:nvPr/>
        </p:nvSpPr>
        <p:spPr>
          <a:xfrm>
            <a:off x="2334" y="-1"/>
            <a:ext cx="528505" cy="6551803"/>
          </a:xfrm>
          <a:prstGeom prst="rect">
            <a:avLst/>
          </a:prstGeom>
          <a:solidFill>
            <a:srgbClr val="182B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Inter" panose="020B05020300000000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2273417"/>
            <a:ext cx="12191999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C00000"/>
                </a:solidFill>
                <a:latin typeface="Inter" panose="020B0502030000000004" pitchFamily="34" charset="0"/>
              </a:rPr>
              <a:t>1 Corinthians 10:1-4</a:t>
            </a:r>
            <a:br>
              <a:rPr lang="en-US" sz="2800" dirty="0">
                <a:latin typeface="Inter" panose="020B0502030000000004" pitchFamily="34" charset="0"/>
              </a:rPr>
            </a:br>
            <a:r>
              <a:rPr lang="en-US" sz="3000" dirty="0">
                <a:latin typeface="Inter" panose="020B0502030000000004" pitchFamily="34" charset="0"/>
              </a:rPr>
              <a:t>Song #</a:t>
            </a:r>
            <a:r>
              <a:rPr lang="en-US" sz="3000" b="1" dirty="0">
                <a:latin typeface="Inter" panose="020B0502030000000004" pitchFamily="34" charset="0"/>
              </a:rPr>
              <a:t>363: </a:t>
            </a:r>
            <a:r>
              <a:rPr lang="en-US" sz="3000" dirty="0">
                <a:latin typeface="Inter" panose="020B0502030000000004" pitchFamily="34" charset="0"/>
                <a:ea typeface="Noto Sans" panose="020B0502040504020204" pitchFamily="34" charset="0"/>
              </a:rPr>
              <a:t>“He </a:t>
            </a:r>
            <a:r>
              <a:rPr lang="en-US" sz="3000" dirty="0" err="1">
                <a:latin typeface="Inter" panose="020B0502030000000004" pitchFamily="34" charset="0"/>
                <a:ea typeface="Noto Sans" panose="020B0502040504020204" pitchFamily="34" charset="0"/>
              </a:rPr>
              <a:t>Hideth</a:t>
            </a:r>
            <a:r>
              <a:rPr lang="en-US" sz="3000" dirty="0">
                <a:latin typeface="Inter" panose="020B0502030000000004" pitchFamily="34" charset="0"/>
                <a:ea typeface="Noto Sans" panose="020B0502040504020204" pitchFamily="34" charset="0"/>
              </a:rPr>
              <a:t> My Soul”</a:t>
            </a:r>
            <a:br>
              <a:rPr lang="en-US" sz="3000" dirty="0">
                <a:latin typeface="Inter" panose="020B0502030000000004" pitchFamily="34" charset="0"/>
                <a:ea typeface="Noto Sans" panose="020B0502040504020204" pitchFamily="34" charset="0"/>
              </a:rPr>
            </a:br>
            <a:br>
              <a:rPr lang="en-US" sz="2800" b="1" dirty="0">
                <a:latin typeface="Inter" panose="020B0502030000000004" pitchFamily="34" charset="0"/>
              </a:rPr>
            </a:br>
            <a:r>
              <a:rPr lang="en-US" sz="3200" b="1" dirty="0">
                <a:latin typeface="Inter" panose="020B0502030000000004" pitchFamily="34" charset="0"/>
              </a:rPr>
              <a:t>Opening Prayer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C178051-9793-4155-9CE2-6F51CA24ADE1}"/>
              </a:ext>
            </a:extLst>
          </p:cNvPr>
          <p:cNvSpPr txBox="1"/>
          <p:nvPr/>
        </p:nvSpPr>
        <p:spPr>
          <a:xfrm>
            <a:off x="0" y="6551803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Inter" panose="020B0502030000000004" pitchFamily="34" charset="0"/>
              </a:rPr>
              <a:t>Richie Thetford											         	          				            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165023838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: Rounded Corners 9"/>
          <p:cNvSpPr/>
          <p:nvPr/>
        </p:nvSpPr>
        <p:spPr>
          <a:xfrm>
            <a:off x="833989" y="2157315"/>
            <a:ext cx="11234695" cy="478172"/>
          </a:xfrm>
          <a:prstGeom prst="roundRect">
            <a:avLst/>
          </a:prstGeom>
          <a:solidFill>
            <a:srgbClr val="93BC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Inter" panose="020B05020300000000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108456"/>
            <a:ext cx="1218966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>
                <a:latin typeface="Inter" panose="020B0502030000000004" pitchFamily="34" charset="0"/>
              </a:rPr>
              <a:t>Song #</a:t>
            </a:r>
            <a:r>
              <a:rPr lang="en-US" sz="3000" b="1" dirty="0">
                <a:latin typeface="Inter" panose="020B0502030000000004" pitchFamily="34" charset="0"/>
              </a:rPr>
              <a:t>378</a:t>
            </a:r>
            <a:r>
              <a:rPr lang="en-US" sz="3000" dirty="0">
                <a:latin typeface="Inter" panose="020B0502030000000004" pitchFamily="34" charset="0"/>
              </a:rPr>
              <a:t>: The Solid Rock (1</a:t>
            </a:r>
            <a:r>
              <a:rPr lang="en-US" sz="3000" baseline="30000" dirty="0">
                <a:latin typeface="Inter" panose="020B0502030000000004" pitchFamily="34" charset="0"/>
              </a:rPr>
              <a:t>st</a:t>
            </a:r>
            <a:r>
              <a:rPr lang="en-US" sz="3000" dirty="0">
                <a:latin typeface="Inter" panose="020B0502030000000004" pitchFamily="34" charset="0"/>
              </a:rPr>
              <a:t> Verse Only)</a:t>
            </a:r>
            <a:br>
              <a:rPr lang="en-US" sz="3000" dirty="0">
                <a:latin typeface="Inter" panose="020B0502030000000004" pitchFamily="34" charset="0"/>
              </a:rPr>
            </a:br>
            <a:br>
              <a:rPr lang="en-US" sz="3200" dirty="0">
                <a:solidFill>
                  <a:srgbClr val="C00000"/>
                </a:solidFill>
                <a:latin typeface="Inter" panose="020B0502030000000004" pitchFamily="34" charset="0"/>
              </a:rPr>
            </a:br>
            <a:r>
              <a:rPr lang="en-US" sz="3200" b="1" dirty="0">
                <a:solidFill>
                  <a:srgbClr val="C00000"/>
                </a:solidFill>
                <a:latin typeface="Inter" panose="020B0502030000000004" pitchFamily="34" charset="0"/>
              </a:rPr>
              <a:t>Matthew 7:21-28</a:t>
            </a:r>
            <a:br>
              <a:rPr lang="en-US" sz="3200" dirty="0">
                <a:latin typeface="Inter" panose="020B0502030000000004" pitchFamily="34" charset="0"/>
              </a:rPr>
            </a:br>
            <a:r>
              <a:rPr lang="en-US" sz="3000" dirty="0">
                <a:latin typeface="Inter" panose="020B0502030000000004" pitchFamily="34" charset="0"/>
              </a:rPr>
              <a:t>Song #</a:t>
            </a:r>
            <a:r>
              <a:rPr lang="en-US" sz="3000" b="1" dirty="0">
                <a:latin typeface="Inter" panose="020B0502030000000004" pitchFamily="34" charset="0"/>
              </a:rPr>
              <a:t>188: </a:t>
            </a:r>
            <a:r>
              <a:rPr lang="en-US" sz="3000" dirty="0">
                <a:latin typeface="Inter" panose="020B0502030000000004" pitchFamily="34" charset="0"/>
                <a:ea typeface="Noto Sans" panose="020B0502040504020204" pitchFamily="34" charset="0"/>
              </a:rPr>
              <a:t>“There Stands A Rock”</a:t>
            </a:r>
            <a:br>
              <a:rPr lang="en-US" sz="3000" dirty="0">
                <a:latin typeface="Inter" panose="020B0502030000000004" pitchFamily="34" charset="0"/>
                <a:ea typeface="Noto Sans" panose="020B0502040504020204" pitchFamily="34" charset="0"/>
              </a:rPr>
            </a:br>
            <a:br>
              <a:rPr lang="en-US" sz="3200" b="1" dirty="0">
                <a:solidFill>
                  <a:srgbClr val="3C656C"/>
                </a:solidFill>
                <a:latin typeface="Inter" panose="020B0502030000000004" pitchFamily="34" charset="0"/>
              </a:rPr>
            </a:br>
            <a:r>
              <a:rPr lang="en-US" sz="3200" b="1" dirty="0">
                <a:solidFill>
                  <a:srgbClr val="C00000"/>
                </a:solidFill>
                <a:latin typeface="Inter" panose="020B0502030000000004" pitchFamily="34" charset="0"/>
              </a:rPr>
              <a:t>Acts 4:1-12</a:t>
            </a:r>
            <a:br>
              <a:rPr lang="en-US" sz="3200" dirty="0">
                <a:latin typeface="Inter" panose="020B0502030000000004" pitchFamily="34" charset="0"/>
              </a:rPr>
            </a:br>
            <a:r>
              <a:rPr lang="en-US" sz="3000" dirty="0">
                <a:latin typeface="Inter" panose="020B0502030000000004" pitchFamily="34" charset="0"/>
              </a:rPr>
              <a:t>Song #</a:t>
            </a:r>
            <a:r>
              <a:rPr lang="en-US" sz="3000" b="1" dirty="0">
                <a:latin typeface="Inter" panose="020B0502030000000004" pitchFamily="34" charset="0"/>
              </a:rPr>
              <a:t>109: </a:t>
            </a:r>
            <a:r>
              <a:rPr lang="en-US" sz="3000" dirty="0">
                <a:latin typeface="Inter" panose="020B0502030000000004" pitchFamily="34" charset="0"/>
                <a:ea typeface="Noto Sans" panose="020B0502040504020204" pitchFamily="34" charset="0"/>
              </a:rPr>
              <a:t>“Higher Ground”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D247E7C-1D3D-4DA7-84A9-E2B53169BFA4}"/>
              </a:ext>
            </a:extLst>
          </p:cNvPr>
          <p:cNvSpPr txBox="1"/>
          <p:nvPr/>
        </p:nvSpPr>
        <p:spPr>
          <a:xfrm>
            <a:off x="0" y="6551803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Inter" panose="020B0502030000000004" pitchFamily="34" charset="0"/>
              </a:rPr>
              <a:t>Richie Thetford											         	          				            www.thetfordcountry.com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89E211-0DF4-4B88-8BD2-3EBAF4C0CB28}"/>
              </a:ext>
            </a:extLst>
          </p:cNvPr>
          <p:cNvSpPr/>
          <p:nvPr/>
        </p:nvSpPr>
        <p:spPr>
          <a:xfrm>
            <a:off x="2334" y="-1"/>
            <a:ext cx="528505" cy="6551803"/>
          </a:xfrm>
          <a:prstGeom prst="rect">
            <a:avLst/>
          </a:prstGeom>
          <a:solidFill>
            <a:srgbClr val="182B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Inter" panose="020B05020300000000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735FDF9-DFFD-4C2B-A43A-E9A472C6A813}"/>
              </a:ext>
            </a:extLst>
          </p:cNvPr>
          <p:cNvSpPr/>
          <p:nvPr/>
        </p:nvSpPr>
        <p:spPr>
          <a:xfrm>
            <a:off x="684055" y="-1"/>
            <a:ext cx="11505611" cy="1417739"/>
          </a:xfrm>
          <a:prstGeom prst="rect">
            <a:avLst/>
          </a:prstGeom>
          <a:solidFill>
            <a:srgbClr val="69A1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Inter" panose="020B05020300000000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F1A8A12-B6AB-4500-B639-853C132CE658}"/>
              </a:ext>
            </a:extLst>
          </p:cNvPr>
          <p:cNvSpPr txBox="1"/>
          <p:nvPr/>
        </p:nvSpPr>
        <p:spPr>
          <a:xfrm>
            <a:off x="2576840" y="343949"/>
            <a:ext cx="70383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" panose="020B0502030000000004" pitchFamily="34" charset="0"/>
              </a:rPr>
              <a:t>THE SOLID </a:t>
            </a:r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" panose="020B0502030000000004" pitchFamily="34" charset="0"/>
              </a:rPr>
              <a:t>ROCK</a:t>
            </a:r>
            <a:endParaRPr lang="en-US" sz="48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ter" panose="020B0502030000000004" pitchFamily="34" charset="0"/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658DAFA2-994D-42BD-BD35-02354D315F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3989" y="117446"/>
            <a:ext cx="1854000" cy="1174459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1CE59112-C1CE-4920-9E17-C25FC21017E5}"/>
              </a:ext>
            </a:extLst>
          </p:cNvPr>
          <p:cNvSpPr txBox="1"/>
          <p:nvPr/>
        </p:nvSpPr>
        <p:spPr>
          <a:xfrm>
            <a:off x="0" y="1417740"/>
            <a:ext cx="12192000" cy="584775"/>
          </a:xfrm>
          <a:prstGeom prst="rect">
            <a:avLst/>
          </a:prstGeom>
          <a:solidFill>
            <a:srgbClr val="182B3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Inter" panose="020B0502030000000004" pitchFamily="34" charset="0"/>
                <a:ea typeface="Noto Sans" panose="020B0502040504020204" pitchFamily="34" charset="0"/>
              </a:rPr>
              <a:t>My Hope Is Built on Nothing Less</a:t>
            </a:r>
          </a:p>
        </p:txBody>
      </p:sp>
    </p:spTree>
    <p:extLst>
      <p:ext uri="{BB962C8B-B14F-4D97-AF65-F5344CB8AC3E}">
        <p14:creationId xmlns:p14="http://schemas.microsoft.com/office/powerpoint/2010/main" val="366132080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2942D664-7FC9-4408-A96F-CF46ACE8E2D1}"/>
              </a:ext>
            </a:extLst>
          </p:cNvPr>
          <p:cNvSpPr txBox="1"/>
          <p:nvPr/>
        </p:nvSpPr>
        <p:spPr>
          <a:xfrm>
            <a:off x="0" y="6551803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Inter" panose="020B0502030000000004" pitchFamily="34" charset="0"/>
              </a:rPr>
              <a:t>Richie Thetford											         	          				            www.thetfordcountry.com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4962DE3-08B3-42A1-BEF6-41FCE9E1CFC1}"/>
              </a:ext>
            </a:extLst>
          </p:cNvPr>
          <p:cNvSpPr/>
          <p:nvPr/>
        </p:nvSpPr>
        <p:spPr>
          <a:xfrm>
            <a:off x="2334" y="-1"/>
            <a:ext cx="528505" cy="6551803"/>
          </a:xfrm>
          <a:prstGeom prst="rect">
            <a:avLst/>
          </a:prstGeom>
          <a:solidFill>
            <a:srgbClr val="182B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Inter" panose="020B05020300000000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7952576-FF24-432B-887E-F286473724E7}"/>
              </a:ext>
            </a:extLst>
          </p:cNvPr>
          <p:cNvSpPr/>
          <p:nvPr/>
        </p:nvSpPr>
        <p:spPr>
          <a:xfrm>
            <a:off x="684055" y="-1"/>
            <a:ext cx="11505611" cy="1417739"/>
          </a:xfrm>
          <a:prstGeom prst="rect">
            <a:avLst/>
          </a:prstGeom>
          <a:solidFill>
            <a:srgbClr val="69A1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Inter" panose="020B05020300000000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1B0320F-FAE7-4FD1-A5F7-A0A6FF4CAAB2}"/>
              </a:ext>
            </a:extLst>
          </p:cNvPr>
          <p:cNvSpPr txBox="1"/>
          <p:nvPr/>
        </p:nvSpPr>
        <p:spPr>
          <a:xfrm>
            <a:off x="2576840" y="343949"/>
            <a:ext cx="70383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" panose="020B0502030000000004" pitchFamily="34" charset="0"/>
              </a:rPr>
              <a:t>THE SOLID </a:t>
            </a:r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" panose="020B0502030000000004" pitchFamily="34" charset="0"/>
              </a:rPr>
              <a:t>ROCK</a:t>
            </a:r>
            <a:endParaRPr lang="en-US" sz="48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ter" panose="020B0502030000000004" pitchFamily="34" charset="0"/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CC30DE10-575B-4E54-8728-B1A67F4750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3989" y="117446"/>
            <a:ext cx="1854000" cy="1174459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97FA6FDF-3327-46CA-871F-624CDED1772D}"/>
              </a:ext>
            </a:extLst>
          </p:cNvPr>
          <p:cNvSpPr txBox="1"/>
          <p:nvPr/>
        </p:nvSpPr>
        <p:spPr>
          <a:xfrm>
            <a:off x="0" y="1417740"/>
            <a:ext cx="12192000" cy="584775"/>
          </a:xfrm>
          <a:prstGeom prst="rect">
            <a:avLst/>
          </a:prstGeom>
          <a:solidFill>
            <a:srgbClr val="182B3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Inter" panose="020B0502030000000004" pitchFamily="34" charset="0"/>
                <a:ea typeface="Noto Sans" panose="020B0502040504020204" pitchFamily="34" charset="0"/>
              </a:rPr>
              <a:t>I Rest On His Unchanging Grace</a:t>
            </a: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00FFCE72-E17B-4972-8259-8C6142A97194}"/>
              </a:ext>
            </a:extLst>
          </p:cNvPr>
          <p:cNvSpPr/>
          <p:nvPr/>
        </p:nvSpPr>
        <p:spPr>
          <a:xfrm>
            <a:off x="833989" y="2157315"/>
            <a:ext cx="11234695" cy="478172"/>
          </a:xfrm>
          <a:prstGeom prst="roundRect">
            <a:avLst/>
          </a:prstGeom>
          <a:solidFill>
            <a:srgbClr val="93BC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Inter" panose="020B05020300000000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101477"/>
            <a:ext cx="12192000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>
                <a:latin typeface="Inter" panose="020B0502030000000004" pitchFamily="34" charset="0"/>
              </a:rPr>
              <a:t>Song #</a:t>
            </a:r>
            <a:r>
              <a:rPr lang="en-US" sz="3000" b="1" dirty="0">
                <a:latin typeface="Inter" panose="020B0502030000000004" pitchFamily="34" charset="0"/>
              </a:rPr>
              <a:t>378</a:t>
            </a:r>
            <a:r>
              <a:rPr lang="en-US" sz="3000" dirty="0">
                <a:latin typeface="Inter" panose="020B0502030000000004" pitchFamily="34" charset="0"/>
              </a:rPr>
              <a:t>: The Solid Rock (2</a:t>
            </a:r>
            <a:r>
              <a:rPr lang="en-US" sz="3000" baseline="30000" dirty="0">
                <a:latin typeface="Inter" panose="020B0502030000000004" pitchFamily="34" charset="0"/>
              </a:rPr>
              <a:t>nd </a:t>
            </a:r>
            <a:r>
              <a:rPr lang="en-US" sz="3000" dirty="0">
                <a:latin typeface="Inter" panose="020B0502030000000004" pitchFamily="34" charset="0"/>
              </a:rPr>
              <a:t>Verse Only)</a:t>
            </a:r>
            <a:br>
              <a:rPr lang="en-US" sz="3000" dirty="0">
                <a:latin typeface="Inter" panose="020B0502030000000004" pitchFamily="34" charset="0"/>
              </a:rPr>
            </a:br>
            <a:br>
              <a:rPr lang="en-US" sz="3000" dirty="0">
                <a:solidFill>
                  <a:srgbClr val="C00000"/>
                </a:solidFill>
                <a:latin typeface="Inter" panose="020B0502030000000004" pitchFamily="34" charset="0"/>
              </a:rPr>
            </a:br>
            <a:r>
              <a:rPr lang="en-US" sz="3200" b="1" dirty="0">
                <a:solidFill>
                  <a:srgbClr val="C00000"/>
                </a:solidFill>
                <a:latin typeface="Inter" panose="020B0502030000000004" pitchFamily="34" charset="0"/>
              </a:rPr>
              <a:t>Titus 2:11-14</a:t>
            </a:r>
            <a:br>
              <a:rPr lang="en-US" sz="3000" dirty="0">
                <a:latin typeface="Inter" panose="020B0502030000000004" pitchFamily="34" charset="0"/>
              </a:rPr>
            </a:br>
            <a:r>
              <a:rPr lang="en-US" sz="3000" dirty="0">
                <a:latin typeface="Inter" panose="020B0502030000000004" pitchFamily="34" charset="0"/>
                <a:ea typeface="Inter" panose="020B0502030000000004" pitchFamily="34" charset="0"/>
              </a:rPr>
              <a:t>Song #</a:t>
            </a:r>
            <a:r>
              <a:rPr lang="en-US" sz="3000" b="1" dirty="0">
                <a:latin typeface="Inter" panose="020B0502030000000004" pitchFamily="34" charset="0"/>
                <a:ea typeface="Inter" panose="020B0502030000000004" pitchFamily="34" charset="0"/>
              </a:rPr>
              <a:t>420: </a:t>
            </a:r>
            <a:r>
              <a:rPr lang="en-US" sz="3000" dirty="0">
                <a:latin typeface="Inter" panose="020B0502030000000004" pitchFamily="34" charset="0"/>
                <a:ea typeface="Inter" panose="020B0502030000000004" pitchFamily="34" charset="0"/>
              </a:rPr>
              <a:t>“O Thou Fount Of Every Blessing”</a:t>
            </a:r>
            <a:br>
              <a:rPr lang="en-US" sz="3000" dirty="0">
                <a:latin typeface="Inter" panose="020B0502030000000004" pitchFamily="34" charset="0"/>
                <a:ea typeface="Inter" panose="020B0502030000000004" pitchFamily="34" charset="0"/>
              </a:rPr>
            </a:br>
            <a:br>
              <a:rPr lang="en-US" sz="3000" b="1" dirty="0">
                <a:solidFill>
                  <a:srgbClr val="3C656C"/>
                </a:solidFill>
                <a:latin typeface="Inter" panose="020B0502030000000004" pitchFamily="34" charset="0"/>
                <a:ea typeface="Inter" panose="020B0502030000000004" pitchFamily="34" charset="0"/>
              </a:rPr>
            </a:br>
            <a:r>
              <a:rPr lang="en-US" sz="3200" b="1" dirty="0">
                <a:solidFill>
                  <a:srgbClr val="C00000"/>
                </a:solidFill>
                <a:latin typeface="Inter" panose="020B0502030000000004" pitchFamily="34" charset="0"/>
              </a:rPr>
              <a:t>Romans 5:6-8; Philippians 2:5-11; Mark 16:15-16</a:t>
            </a:r>
            <a:br>
              <a:rPr lang="en-US" sz="3000" dirty="0">
                <a:latin typeface="Inter" panose="020B0502030000000004" pitchFamily="34" charset="0"/>
              </a:rPr>
            </a:br>
            <a:r>
              <a:rPr lang="en-US" sz="3000" dirty="0">
                <a:latin typeface="Inter" panose="020B0502030000000004" pitchFamily="34" charset="0"/>
              </a:rPr>
              <a:t>Song #</a:t>
            </a:r>
            <a:r>
              <a:rPr lang="en-US" sz="3000" b="1" dirty="0">
                <a:latin typeface="Inter" panose="020B0502030000000004" pitchFamily="34" charset="0"/>
              </a:rPr>
              <a:t>164: </a:t>
            </a:r>
            <a:r>
              <a:rPr lang="en-US" sz="3000" dirty="0">
                <a:latin typeface="Inter" panose="020B0502030000000004" pitchFamily="34" charset="0"/>
                <a:ea typeface="Noto Sans" panose="020B0502040504020204" pitchFamily="34" charset="0"/>
              </a:rPr>
              <a:t>“The Depth Of God’s Love”</a:t>
            </a:r>
          </a:p>
        </p:txBody>
      </p:sp>
    </p:spTree>
    <p:extLst>
      <p:ext uri="{BB962C8B-B14F-4D97-AF65-F5344CB8AC3E}">
        <p14:creationId xmlns:p14="http://schemas.microsoft.com/office/powerpoint/2010/main" val="182318992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79894891-160B-47F7-84B6-4627A2E7F540}"/>
              </a:ext>
            </a:extLst>
          </p:cNvPr>
          <p:cNvSpPr txBox="1"/>
          <p:nvPr/>
        </p:nvSpPr>
        <p:spPr>
          <a:xfrm>
            <a:off x="0" y="6551803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Inter" panose="020B0502030000000004" pitchFamily="34" charset="0"/>
              </a:rPr>
              <a:t>Richie Thetford											         	          				            www.thetfordcountry.com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AC46C98-B450-41E6-B747-6D6EDCEEC202}"/>
              </a:ext>
            </a:extLst>
          </p:cNvPr>
          <p:cNvSpPr/>
          <p:nvPr/>
        </p:nvSpPr>
        <p:spPr>
          <a:xfrm>
            <a:off x="2334" y="-1"/>
            <a:ext cx="528505" cy="6551803"/>
          </a:xfrm>
          <a:prstGeom prst="rect">
            <a:avLst/>
          </a:prstGeom>
          <a:solidFill>
            <a:srgbClr val="182B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Inter" panose="020B05020300000000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ADB81E0-13B3-47FE-A7C5-FBFDC8F6BCB1}"/>
              </a:ext>
            </a:extLst>
          </p:cNvPr>
          <p:cNvSpPr/>
          <p:nvPr/>
        </p:nvSpPr>
        <p:spPr>
          <a:xfrm>
            <a:off x="684055" y="-1"/>
            <a:ext cx="11505611" cy="1417739"/>
          </a:xfrm>
          <a:prstGeom prst="rect">
            <a:avLst/>
          </a:prstGeom>
          <a:solidFill>
            <a:srgbClr val="69A1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Inter" panose="020B05020300000000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0CB8A08-2089-48D2-9FD9-92C46883ACDB}"/>
              </a:ext>
            </a:extLst>
          </p:cNvPr>
          <p:cNvSpPr txBox="1"/>
          <p:nvPr/>
        </p:nvSpPr>
        <p:spPr>
          <a:xfrm>
            <a:off x="2576840" y="343949"/>
            <a:ext cx="70383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" panose="020B0502030000000004" pitchFamily="34" charset="0"/>
              </a:rPr>
              <a:t>THE SOLID </a:t>
            </a:r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" panose="020B0502030000000004" pitchFamily="34" charset="0"/>
              </a:rPr>
              <a:t>ROCK</a:t>
            </a:r>
            <a:endParaRPr lang="en-US" sz="48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ter" panose="020B0502030000000004" pitchFamily="34" charset="0"/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F8CF1160-DF0E-43BA-AE7D-7059724932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3989" y="117446"/>
            <a:ext cx="1854000" cy="1174459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01C64B71-1BE7-47FF-A68A-480D26907440}"/>
              </a:ext>
            </a:extLst>
          </p:cNvPr>
          <p:cNvSpPr txBox="1"/>
          <p:nvPr/>
        </p:nvSpPr>
        <p:spPr>
          <a:xfrm>
            <a:off x="0" y="1417740"/>
            <a:ext cx="12192000" cy="584775"/>
          </a:xfrm>
          <a:prstGeom prst="rect">
            <a:avLst/>
          </a:prstGeom>
          <a:solidFill>
            <a:srgbClr val="182B3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Inter" panose="020B0502030000000004" pitchFamily="34" charset="0"/>
                <a:ea typeface="Noto Sans" panose="020B0502040504020204" pitchFamily="34" charset="0"/>
              </a:rPr>
              <a:t>His Oath, His Covenant, His Blood</a:t>
            </a: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892C0607-4AE9-4773-AB37-0D53695522D9}"/>
              </a:ext>
            </a:extLst>
          </p:cNvPr>
          <p:cNvSpPr/>
          <p:nvPr/>
        </p:nvSpPr>
        <p:spPr>
          <a:xfrm>
            <a:off x="833989" y="2157315"/>
            <a:ext cx="11234695" cy="478172"/>
          </a:xfrm>
          <a:prstGeom prst="roundRect">
            <a:avLst/>
          </a:prstGeom>
          <a:solidFill>
            <a:srgbClr val="93BC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Inter" panose="020B05020300000000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108458"/>
            <a:ext cx="121920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>
                <a:latin typeface="Inter" panose="020B0502030000000004" pitchFamily="34" charset="0"/>
              </a:rPr>
              <a:t>Song #</a:t>
            </a:r>
            <a:r>
              <a:rPr lang="en-US" sz="3000" b="1" dirty="0">
                <a:latin typeface="Inter" panose="020B0502030000000004" pitchFamily="34" charset="0"/>
              </a:rPr>
              <a:t>378</a:t>
            </a:r>
            <a:r>
              <a:rPr lang="en-US" sz="3000" dirty="0">
                <a:latin typeface="Inter" panose="020B0502030000000004" pitchFamily="34" charset="0"/>
              </a:rPr>
              <a:t>: The Solid Rock (3</a:t>
            </a:r>
            <a:r>
              <a:rPr lang="en-US" sz="3000" baseline="30000" dirty="0">
                <a:latin typeface="Inter" panose="020B0502030000000004" pitchFamily="34" charset="0"/>
              </a:rPr>
              <a:t>rd </a:t>
            </a:r>
            <a:r>
              <a:rPr lang="en-US" sz="3000" dirty="0">
                <a:latin typeface="Inter" panose="020B0502030000000004" pitchFamily="34" charset="0"/>
              </a:rPr>
              <a:t>Verse Only)</a:t>
            </a:r>
            <a:br>
              <a:rPr lang="en-US" sz="3000" dirty="0">
                <a:latin typeface="Inter" panose="020B0502030000000004" pitchFamily="34" charset="0"/>
              </a:rPr>
            </a:br>
            <a:br>
              <a:rPr lang="en-US" sz="3000" dirty="0">
                <a:solidFill>
                  <a:srgbClr val="C00000"/>
                </a:solidFill>
                <a:latin typeface="Inter" panose="020B0502030000000004" pitchFamily="34" charset="0"/>
              </a:rPr>
            </a:br>
            <a:r>
              <a:rPr lang="en-US" sz="3000" b="1" dirty="0">
                <a:solidFill>
                  <a:srgbClr val="C00000"/>
                </a:solidFill>
                <a:latin typeface="Inter" panose="020B0502030000000004" pitchFamily="34" charset="0"/>
              </a:rPr>
              <a:t>Hebrews 6:13-20</a:t>
            </a:r>
            <a:br>
              <a:rPr lang="en-US" sz="3000" dirty="0">
                <a:latin typeface="Inter" panose="020B0502030000000004" pitchFamily="34" charset="0"/>
              </a:rPr>
            </a:br>
            <a:r>
              <a:rPr lang="en-US" sz="3000" dirty="0">
                <a:latin typeface="Inter" panose="020B0502030000000004" pitchFamily="34" charset="0"/>
              </a:rPr>
              <a:t>Song #</a:t>
            </a:r>
            <a:r>
              <a:rPr lang="en-US" sz="3000" b="1" dirty="0">
                <a:latin typeface="Inter" panose="020B0502030000000004" pitchFamily="34" charset="0"/>
              </a:rPr>
              <a:t>496: </a:t>
            </a:r>
            <a:r>
              <a:rPr lang="en-US" sz="3000" dirty="0">
                <a:latin typeface="Inter" panose="020B0502030000000004" pitchFamily="34" charset="0"/>
                <a:ea typeface="Noto Sans" panose="020B0502040504020204" pitchFamily="34" charset="0"/>
              </a:rPr>
              <a:t>“We Have An Anchor”</a:t>
            </a:r>
          </a:p>
          <a:p>
            <a:pPr algn="ctr"/>
            <a:br>
              <a:rPr lang="en-US" sz="1600" dirty="0">
                <a:solidFill>
                  <a:srgbClr val="3C656C"/>
                </a:solidFill>
                <a:latin typeface="Inter" panose="020B0502030000000004" pitchFamily="34" charset="0"/>
                <a:ea typeface="Noto Sans" panose="020B0502040504020204" pitchFamily="34" charset="0"/>
              </a:rPr>
            </a:br>
            <a:r>
              <a:rPr lang="en-US" sz="3000" b="1" dirty="0">
                <a:solidFill>
                  <a:srgbClr val="C00000"/>
                </a:solidFill>
                <a:latin typeface="Inter" panose="020B0502030000000004" pitchFamily="34" charset="0"/>
              </a:rPr>
              <a:t>Hebrews 8:1-13</a:t>
            </a:r>
            <a:br>
              <a:rPr lang="en-US" sz="3000" dirty="0">
                <a:latin typeface="Inter" panose="020B0502030000000004" pitchFamily="34" charset="0"/>
              </a:rPr>
            </a:br>
            <a:r>
              <a:rPr lang="en-US" sz="3000" dirty="0">
                <a:latin typeface="Inter" panose="020B0502030000000004" pitchFamily="34" charset="0"/>
              </a:rPr>
              <a:t>Song #</a:t>
            </a:r>
            <a:r>
              <a:rPr lang="en-US" sz="3000" b="1" dirty="0">
                <a:latin typeface="Inter" panose="020B0502030000000004" pitchFamily="34" charset="0"/>
              </a:rPr>
              <a:t>360: </a:t>
            </a:r>
            <a:r>
              <a:rPr lang="en-US" sz="3000" dirty="0">
                <a:latin typeface="Inter" panose="020B0502030000000004" pitchFamily="34" charset="0"/>
                <a:ea typeface="Noto Sans" panose="020B0502040504020204" pitchFamily="34" charset="0"/>
              </a:rPr>
              <a:t>“Standing On The Promises”</a:t>
            </a:r>
          </a:p>
          <a:p>
            <a:pPr algn="ctr"/>
            <a:endParaRPr lang="en-US" sz="1600" dirty="0">
              <a:solidFill>
                <a:srgbClr val="3C656C"/>
              </a:solidFill>
              <a:latin typeface="Inter" panose="020B0502030000000004" pitchFamily="34" charset="0"/>
              <a:ea typeface="Noto Sans" panose="020B0502040504020204" pitchFamily="34" charset="0"/>
            </a:endParaRPr>
          </a:p>
          <a:p>
            <a:pPr algn="ctr"/>
            <a:r>
              <a:rPr lang="en-US" sz="3000" b="1" dirty="0">
                <a:solidFill>
                  <a:srgbClr val="C00000"/>
                </a:solidFill>
                <a:latin typeface="Inter" panose="020B0502030000000004" pitchFamily="34" charset="0"/>
              </a:rPr>
              <a:t>Hebrews 10:1-10</a:t>
            </a:r>
            <a:br>
              <a:rPr lang="en-US" sz="3000" dirty="0">
                <a:latin typeface="Inter" panose="020B0502030000000004" pitchFamily="34" charset="0"/>
              </a:rPr>
            </a:br>
            <a:r>
              <a:rPr lang="en-US" sz="3000" dirty="0">
                <a:latin typeface="Inter" panose="020B0502030000000004" pitchFamily="34" charset="0"/>
              </a:rPr>
              <a:t>Song #</a:t>
            </a:r>
            <a:r>
              <a:rPr lang="en-US" sz="3000" b="1" dirty="0">
                <a:latin typeface="Inter" panose="020B0502030000000004" pitchFamily="34" charset="0"/>
              </a:rPr>
              <a:t>269: </a:t>
            </a:r>
            <a:r>
              <a:rPr lang="en-US" sz="3000" dirty="0">
                <a:latin typeface="Inter" panose="020B0502030000000004" pitchFamily="34" charset="0"/>
                <a:ea typeface="Noto Sans" panose="020B0502040504020204" pitchFamily="34" charset="0"/>
              </a:rPr>
              <a:t>“Nothing But The Blood”</a:t>
            </a:r>
          </a:p>
        </p:txBody>
      </p:sp>
    </p:spTree>
    <p:extLst>
      <p:ext uri="{BB962C8B-B14F-4D97-AF65-F5344CB8AC3E}">
        <p14:creationId xmlns:p14="http://schemas.microsoft.com/office/powerpoint/2010/main" val="233026518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0" y="2273417"/>
            <a:ext cx="12189666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C00000"/>
                </a:solidFill>
                <a:latin typeface="Inter" panose="020B0502030000000004" pitchFamily="34" charset="0"/>
              </a:rPr>
              <a:t>John 19:1-18</a:t>
            </a:r>
            <a:br>
              <a:rPr lang="en-US" sz="2800" dirty="0">
                <a:latin typeface="Inter" panose="020B0502030000000004" pitchFamily="34" charset="0"/>
              </a:rPr>
            </a:br>
            <a:r>
              <a:rPr lang="en-US" sz="3000" dirty="0">
                <a:latin typeface="Inter" panose="020B0502030000000004" pitchFamily="34" charset="0"/>
              </a:rPr>
              <a:t>Song #</a:t>
            </a:r>
            <a:r>
              <a:rPr lang="en-US" sz="3000" b="1" dirty="0">
                <a:latin typeface="Inter" panose="020B0502030000000004" pitchFamily="34" charset="0"/>
              </a:rPr>
              <a:t>158: </a:t>
            </a:r>
            <a:r>
              <a:rPr lang="en-US" sz="3000" dirty="0">
                <a:latin typeface="Inter" panose="020B0502030000000004" pitchFamily="34" charset="0"/>
                <a:ea typeface="Noto Sans" panose="020B0502040504020204" pitchFamily="34" charset="0"/>
              </a:rPr>
              <a:t>“Nailed To The Cross”</a:t>
            </a:r>
          </a:p>
          <a:p>
            <a:pPr algn="ctr"/>
            <a:endParaRPr lang="en-US" sz="3000" dirty="0">
              <a:latin typeface="Inter" panose="020B0502030000000004" pitchFamily="34" charset="0"/>
              <a:ea typeface="Noto Sans" panose="020B0502040504020204" pitchFamily="34" charset="0"/>
            </a:endParaRPr>
          </a:p>
          <a:p>
            <a:pPr algn="ctr"/>
            <a:r>
              <a:rPr lang="en-US" sz="3200" b="1" dirty="0">
                <a:solidFill>
                  <a:srgbClr val="C00000"/>
                </a:solidFill>
                <a:latin typeface="Inter" panose="020B0502030000000004" pitchFamily="34" charset="0"/>
              </a:rPr>
              <a:t>1 Corinthians 11:23-29</a:t>
            </a:r>
            <a:endParaRPr lang="en-US" sz="3000" dirty="0">
              <a:latin typeface="Inter" panose="020B05020300000000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1793015-2A71-4475-968A-AE781A3CCE1E}"/>
              </a:ext>
            </a:extLst>
          </p:cNvPr>
          <p:cNvSpPr txBox="1"/>
          <p:nvPr/>
        </p:nvSpPr>
        <p:spPr>
          <a:xfrm>
            <a:off x="0" y="6551803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Inter" panose="020B0502030000000004" pitchFamily="34" charset="0"/>
              </a:rPr>
              <a:t>Richie Thetford											         	          				            www.thetfordcountry.com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E88D445-40D6-4AEE-8560-02206E89C030}"/>
              </a:ext>
            </a:extLst>
          </p:cNvPr>
          <p:cNvSpPr/>
          <p:nvPr/>
        </p:nvSpPr>
        <p:spPr>
          <a:xfrm>
            <a:off x="2334" y="-1"/>
            <a:ext cx="528505" cy="6551803"/>
          </a:xfrm>
          <a:prstGeom prst="rect">
            <a:avLst/>
          </a:prstGeom>
          <a:solidFill>
            <a:srgbClr val="182B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Inter" panose="020B05020300000000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C1E80C6-D3DD-4CAC-83EC-8D10BE102F94}"/>
              </a:ext>
            </a:extLst>
          </p:cNvPr>
          <p:cNvSpPr/>
          <p:nvPr/>
        </p:nvSpPr>
        <p:spPr>
          <a:xfrm>
            <a:off x="684055" y="-1"/>
            <a:ext cx="11505611" cy="1417739"/>
          </a:xfrm>
          <a:prstGeom prst="rect">
            <a:avLst/>
          </a:prstGeom>
          <a:solidFill>
            <a:srgbClr val="69A1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Inter" panose="020B05020300000000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80B36BC-1BE6-4F15-BF1F-AC159BA4A14D}"/>
              </a:ext>
            </a:extLst>
          </p:cNvPr>
          <p:cNvSpPr txBox="1"/>
          <p:nvPr/>
        </p:nvSpPr>
        <p:spPr>
          <a:xfrm>
            <a:off x="2576840" y="343949"/>
            <a:ext cx="70383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" panose="020B0502030000000004" pitchFamily="34" charset="0"/>
              </a:rPr>
              <a:t>THE SOLID </a:t>
            </a:r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" panose="020B0502030000000004" pitchFamily="34" charset="0"/>
              </a:rPr>
              <a:t>ROCK</a:t>
            </a:r>
            <a:endParaRPr lang="en-US" sz="48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ter" panose="020B0502030000000004" pitchFamily="34" charset="0"/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27A87DA8-85CE-4459-88B7-D72512C4F4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3989" y="117446"/>
            <a:ext cx="1854000" cy="1174459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4284C054-24BC-470D-BE05-B491D0F58712}"/>
              </a:ext>
            </a:extLst>
          </p:cNvPr>
          <p:cNvSpPr txBox="1"/>
          <p:nvPr/>
        </p:nvSpPr>
        <p:spPr>
          <a:xfrm>
            <a:off x="0" y="1417740"/>
            <a:ext cx="12192000" cy="584775"/>
          </a:xfrm>
          <a:prstGeom prst="rect">
            <a:avLst/>
          </a:prstGeom>
          <a:solidFill>
            <a:srgbClr val="182B3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Inter" panose="020B0502030000000004" pitchFamily="34" charset="0"/>
                <a:ea typeface="Noto Sans" panose="020B0502040504020204" pitchFamily="34" charset="0"/>
              </a:rPr>
              <a:t>Lord’s Supper</a:t>
            </a:r>
          </a:p>
        </p:txBody>
      </p:sp>
    </p:spTree>
    <p:extLst>
      <p:ext uri="{BB962C8B-B14F-4D97-AF65-F5344CB8AC3E}">
        <p14:creationId xmlns:p14="http://schemas.microsoft.com/office/powerpoint/2010/main" val="133898334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10B8A15-D2FC-4916-8EE5-812A459D8483}"/>
              </a:ext>
            </a:extLst>
          </p:cNvPr>
          <p:cNvSpPr txBox="1"/>
          <p:nvPr/>
        </p:nvSpPr>
        <p:spPr>
          <a:xfrm>
            <a:off x="2921194" y="26075"/>
            <a:ext cx="634961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6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" panose="020B0502030000000004" pitchFamily="34" charset="0"/>
                <a:ea typeface="Inter" panose="020B0502030000000004" pitchFamily="34" charset="0"/>
                <a:cs typeface="Segoe UI" panose="020B0502040204020203" pitchFamily="34" charset="0"/>
              </a:rPr>
              <a:t>Lord’s Supper</a:t>
            </a:r>
            <a:endParaRPr kumimoji="0" lang="en-US" sz="66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Inter" panose="020B0502030000000004" pitchFamily="34" charset="0"/>
              <a:ea typeface="Inter" panose="020B0502030000000004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805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late with food on it&#10;&#10;Description automatically generated with low confidence">
            <a:extLst>
              <a:ext uri="{FF2B5EF4-FFF2-40B4-BE49-F238E27FC236}">
                <a16:creationId xmlns:a16="http://schemas.microsoft.com/office/drawing/2014/main" id="{8C8951DD-3B8C-4674-A0D6-06E4149201D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039" y="0"/>
            <a:ext cx="12219039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B847C1D-A44C-4747-AC6C-BF73535F7987}"/>
              </a:ext>
            </a:extLst>
          </p:cNvPr>
          <p:cNvSpPr txBox="1"/>
          <p:nvPr/>
        </p:nvSpPr>
        <p:spPr>
          <a:xfrm>
            <a:off x="3657600" y="26075"/>
            <a:ext cx="4876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Inter" panose="020B0502030000000004" pitchFamily="34" charset="0"/>
                <a:ea typeface="Inter" panose="020B0502030000000004" pitchFamily="34" charset="0"/>
                <a:cs typeface="Segoe UI" panose="020B0502040204020203" pitchFamily="34" charset="0"/>
              </a:rPr>
              <a:t>Collection</a:t>
            </a:r>
          </a:p>
        </p:txBody>
      </p:sp>
    </p:spTree>
    <p:extLst>
      <p:ext uri="{BB962C8B-B14F-4D97-AF65-F5344CB8AC3E}">
        <p14:creationId xmlns:p14="http://schemas.microsoft.com/office/powerpoint/2010/main" val="1734510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5C3BBD3E-CD85-40D8-A63E-F2C667F4F399}"/>
              </a:ext>
            </a:extLst>
          </p:cNvPr>
          <p:cNvSpPr txBox="1"/>
          <p:nvPr/>
        </p:nvSpPr>
        <p:spPr>
          <a:xfrm>
            <a:off x="0" y="6551803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Inter" panose="020B0502030000000004" pitchFamily="34" charset="0"/>
              </a:rPr>
              <a:t>Richie Thetford											         	          				            www.thetfordcountry.com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F625EDE-0062-402E-B205-92D24B9AEC90}"/>
              </a:ext>
            </a:extLst>
          </p:cNvPr>
          <p:cNvSpPr/>
          <p:nvPr/>
        </p:nvSpPr>
        <p:spPr>
          <a:xfrm>
            <a:off x="2334" y="-1"/>
            <a:ext cx="528505" cy="6551803"/>
          </a:xfrm>
          <a:prstGeom prst="rect">
            <a:avLst/>
          </a:prstGeom>
          <a:solidFill>
            <a:srgbClr val="182B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Inter" panose="020B05020300000000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04769FC-8707-4090-BFAE-E4D261F4BD6A}"/>
              </a:ext>
            </a:extLst>
          </p:cNvPr>
          <p:cNvSpPr/>
          <p:nvPr/>
        </p:nvSpPr>
        <p:spPr>
          <a:xfrm>
            <a:off x="684055" y="-1"/>
            <a:ext cx="11505611" cy="1417739"/>
          </a:xfrm>
          <a:prstGeom prst="rect">
            <a:avLst/>
          </a:prstGeom>
          <a:solidFill>
            <a:srgbClr val="69A1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Inter" panose="020B05020300000000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A91B8F0-1C0C-4530-A3E7-E98AD062AEDD}"/>
              </a:ext>
            </a:extLst>
          </p:cNvPr>
          <p:cNvSpPr txBox="1"/>
          <p:nvPr/>
        </p:nvSpPr>
        <p:spPr>
          <a:xfrm>
            <a:off x="2576840" y="343949"/>
            <a:ext cx="70383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" panose="020B0502030000000004" pitchFamily="34" charset="0"/>
              </a:rPr>
              <a:t>THE SOLID </a:t>
            </a:r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" panose="020B0502030000000004" pitchFamily="34" charset="0"/>
              </a:rPr>
              <a:t>ROCK</a:t>
            </a:r>
            <a:endParaRPr lang="en-US" sz="48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ter" panose="020B0502030000000004" pitchFamily="34" charset="0"/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5A531701-D623-4CBD-89A6-3BE4DDC44A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3989" y="117446"/>
            <a:ext cx="1854000" cy="1174459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5CF25DE6-0A6B-4FEC-85CC-53E5F42DF6A2}"/>
              </a:ext>
            </a:extLst>
          </p:cNvPr>
          <p:cNvSpPr txBox="1"/>
          <p:nvPr/>
        </p:nvSpPr>
        <p:spPr>
          <a:xfrm>
            <a:off x="0" y="1417740"/>
            <a:ext cx="12192000" cy="584775"/>
          </a:xfrm>
          <a:prstGeom prst="rect">
            <a:avLst/>
          </a:prstGeom>
          <a:solidFill>
            <a:srgbClr val="182B3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Inter" panose="020B0502030000000004" pitchFamily="34" charset="0"/>
                <a:ea typeface="Noto Sans" panose="020B0502040504020204" pitchFamily="34" charset="0"/>
              </a:rPr>
              <a:t>Faultless to Stand Before His Throne</a:t>
            </a: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C264438C-D0EA-41A5-BB49-A5FC188CC9C5}"/>
              </a:ext>
            </a:extLst>
          </p:cNvPr>
          <p:cNvSpPr/>
          <p:nvPr/>
        </p:nvSpPr>
        <p:spPr>
          <a:xfrm>
            <a:off x="833989" y="2157315"/>
            <a:ext cx="11234695" cy="478172"/>
          </a:xfrm>
          <a:prstGeom prst="roundRect">
            <a:avLst/>
          </a:prstGeom>
          <a:solidFill>
            <a:srgbClr val="93BC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Inter" panose="020B05020300000000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094496"/>
            <a:ext cx="1218966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Inter" panose="020B0502030000000004" pitchFamily="34" charset="0"/>
              </a:rPr>
              <a:t>Song #</a:t>
            </a:r>
            <a:r>
              <a:rPr lang="en-US" sz="3200" b="1" dirty="0">
                <a:latin typeface="Inter" panose="020B0502030000000004" pitchFamily="34" charset="0"/>
              </a:rPr>
              <a:t>378</a:t>
            </a:r>
            <a:r>
              <a:rPr lang="en-US" sz="3200" dirty="0">
                <a:latin typeface="Inter" panose="020B0502030000000004" pitchFamily="34" charset="0"/>
              </a:rPr>
              <a:t>: The Solid Rock (4</a:t>
            </a:r>
            <a:r>
              <a:rPr lang="en-US" sz="3200" baseline="30000" dirty="0">
                <a:latin typeface="Inter" panose="020B0502030000000004" pitchFamily="34" charset="0"/>
              </a:rPr>
              <a:t>th</a:t>
            </a:r>
            <a:r>
              <a:rPr lang="en-US" sz="3200" dirty="0">
                <a:latin typeface="Inter" panose="020B0502030000000004" pitchFamily="34" charset="0"/>
              </a:rPr>
              <a:t> Verse Only)</a:t>
            </a:r>
            <a:br>
              <a:rPr lang="en-US" sz="3200" dirty="0">
                <a:latin typeface="Inter" panose="020B0502030000000004" pitchFamily="34" charset="0"/>
              </a:rPr>
            </a:br>
            <a:br>
              <a:rPr lang="en-US" sz="3200" dirty="0">
                <a:solidFill>
                  <a:srgbClr val="C00000"/>
                </a:solidFill>
                <a:latin typeface="Inter" panose="020B0502030000000004" pitchFamily="34" charset="0"/>
              </a:rPr>
            </a:br>
            <a:r>
              <a:rPr lang="en-US" sz="3200" b="1" dirty="0">
                <a:solidFill>
                  <a:srgbClr val="C00000"/>
                </a:solidFill>
                <a:latin typeface="Inter" panose="020B0502030000000004" pitchFamily="34" charset="0"/>
              </a:rPr>
              <a:t>Revelation 20:1-15</a:t>
            </a:r>
            <a:br>
              <a:rPr lang="en-US" sz="3200" dirty="0">
                <a:latin typeface="Inter" panose="020B0502030000000004" pitchFamily="34" charset="0"/>
              </a:rPr>
            </a:br>
            <a:r>
              <a:rPr lang="en-US" sz="3200" dirty="0">
                <a:latin typeface="Inter" panose="020B0502030000000004" pitchFamily="34" charset="0"/>
              </a:rPr>
              <a:t>Song #</a:t>
            </a:r>
            <a:r>
              <a:rPr lang="en-US" sz="3200" b="1" dirty="0">
                <a:latin typeface="Inter" panose="020B0502030000000004" pitchFamily="34" charset="0"/>
              </a:rPr>
              <a:t>68: </a:t>
            </a:r>
            <a:r>
              <a:rPr lang="en-US" sz="3200" dirty="0">
                <a:latin typeface="Inter" panose="020B0502030000000004" pitchFamily="34" charset="0"/>
                <a:ea typeface="Noto Sans" panose="020B0502040504020204" pitchFamily="34" charset="0"/>
              </a:rPr>
              <a:t>“Lord, We Come Before Thee Now”</a:t>
            </a:r>
            <a:endParaRPr lang="en-US" sz="2800" dirty="0">
              <a:latin typeface="Inter" panose="020B05020300000000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73289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A2E40"/>
      </a:dk2>
      <a:lt2>
        <a:srgbClr val="EBE7DD"/>
      </a:lt2>
      <a:accent1>
        <a:srgbClr val="69A1AB"/>
      </a:accent1>
      <a:accent2>
        <a:srgbClr val="F2C418"/>
      </a:accent2>
      <a:accent3>
        <a:srgbClr val="87492C"/>
      </a:accent3>
      <a:accent4>
        <a:srgbClr val="4A845E"/>
      </a:accent4>
      <a:accent5>
        <a:srgbClr val="DC9528"/>
      </a:accent5>
      <a:accent6>
        <a:srgbClr val="9A5D78"/>
      </a:accent6>
      <a:hlink>
        <a:srgbClr val="77A1AB"/>
      </a:hlink>
      <a:folHlink>
        <a:srgbClr val="9A5D78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17F9D331-421E-442F-B033-AF5B21A44854}"/>
    </a:ext>
  </a:extLst>
</a:theme>
</file>

<file path=ppt/theme/theme2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136</TotalTime>
  <Words>504</Words>
  <Application>Microsoft Office PowerPoint</Application>
  <PresentationFormat>Widescreen</PresentationFormat>
  <Paragraphs>41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Franklin Gothic Book</vt:lpstr>
      <vt:lpstr>Gisha</vt:lpstr>
      <vt:lpstr>Inter</vt:lpstr>
      <vt:lpstr>Inter Medium</vt:lpstr>
      <vt:lpstr>Crop</vt:lpstr>
      <vt:lpstr>2_Default Design</vt:lpstr>
      <vt:lpstr>The Solid Rock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Solid Rock</dc:title>
  <dc:creator>Richard Thetford</dc:creator>
  <cp:lastModifiedBy>Richard Thetford</cp:lastModifiedBy>
  <cp:revision>18</cp:revision>
  <cp:lastPrinted>2023-07-11T22:41:41Z</cp:lastPrinted>
  <dcterms:created xsi:type="dcterms:W3CDTF">2017-01-16T22:51:25Z</dcterms:created>
  <dcterms:modified xsi:type="dcterms:W3CDTF">2023-07-18T15:41:42Z</dcterms:modified>
</cp:coreProperties>
</file>