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BA03-097C-4A68-A2B1-A7ED4A3B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D18D-DB80-49E7-B309-1DD087E3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4FF9F-0E35-4D50-B113-AC990288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CC9967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5302-FC06-406B-8795-D4A2C395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CC996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EBD7D-060E-4F2E-8005-BBBBCB89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96C4DE-145C-4679-857B-5E96972056DE}" type="slidenum">
              <a:rPr lang="en-US" altLang="en-US" smtClean="0">
                <a:solidFill>
                  <a:srgbClr val="CC9967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CC9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BA01-CC2A-4ABB-AC2E-413B9A75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F082-D0E5-426D-AD8F-80829A2820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746D-6CAD-4A22-A067-269757EC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D4B55-E2DC-446C-B115-9DAD41C5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CC9967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98679-B14D-4E29-BB46-6A19481C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CC996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7B4AC-C4E3-4FBF-96C6-DE624C26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9AFAFF-F1E9-48AF-A73A-60595D114BBB}" type="slidenum">
              <a:rPr lang="en-US" altLang="en-US" smtClean="0">
                <a:solidFill>
                  <a:srgbClr val="CC9967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CC9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CAB60A08-2D69-470D-A450-9F8CEC72BF0E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F1604E44-E9A0-4951-A05F-41D75546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7" cy="431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A47D492C-E0D1-45BD-BEE5-B3E6CEB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0"/>
              <a:ext cx="287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1509" name="AutoShape 5">
              <a:extLst>
                <a:ext uri="{FF2B5EF4-FFF2-40B4-BE49-F238E27FC236}">
                  <a16:creationId xmlns:a16="http://schemas.microsoft.com/office/drawing/2014/main" id="{711869B4-68BF-4650-8664-F23D472FD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0" y="0"/>
              <a:ext cx="5759" cy="240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1510" name="AutoShape 6">
              <a:extLst>
                <a:ext uri="{FF2B5EF4-FFF2-40B4-BE49-F238E27FC236}">
                  <a16:creationId xmlns:a16="http://schemas.microsoft.com/office/drawing/2014/main" id="{49E7D9AC-9A60-47E6-BA77-E19A9E38F4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984"/>
              <a:ext cx="5759" cy="335"/>
            </a:xfrm>
            <a:custGeom>
              <a:avLst/>
              <a:gdLst>
                <a:gd name="G0" fmla="+- 1165 0 0"/>
                <a:gd name="G1" fmla="+- 21600 0 1165"/>
                <a:gd name="G2" fmla="*/ 1165 1 2"/>
                <a:gd name="G3" fmla="+- 21600 0 G2"/>
                <a:gd name="G4" fmla="+/ 1165 21600 2"/>
                <a:gd name="G5" fmla="+/ G1 0 2"/>
                <a:gd name="G6" fmla="*/ 21600 21600 1165"/>
                <a:gd name="G7" fmla="*/ G6 1 2"/>
                <a:gd name="G8" fmla="+- 21600 0 G7"/>
                <a:gd name="G9" fmla="*/ 21600 1 2"/>
                <a:gd name="G10" fmla="+- 1165 0 G9"/>
                <a:gd name="G11" fmla="?: G10 G8 0"/>
                <a:gd name="G12" fmla="?: G10 G7 21600"/>
                <a:gd name="T0" fmla="*/ 21017 w 21600"/>
                <a:gd name="T1" fmla="*/ 10800 h 21600"/>
                <a:gd name="T2" fmla="*/ 10800 w 21600"/>
                <a:gd name="T3" fmla="*/ 21600 h 21600"/>
                <a:gd name="T4" fmla="*/ 583 w 21600"/>
                <a:gd name="T5" fmla="*/ 10800 h 21600"/>
                <a:gd name="T6" fmla="*/ 10800 w 21600"/>
                <a:gd name="T7" fmla="*/ 0 h 21600"/>
                <a:gd name="T8" fmla="*/ 2383 w 21600"/>
                <a:gd name="T9" fmla="*/ 2383 h 21600"/>
                <a:gd name="T10" fmla="*/ 19217 w 21600"/>
                <a:gd name="T11" fmla="*/ 192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65" y="21600"/>
                  </a:lnTo>
                  <a:lnTo>
                    <a:pt x="2043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167198B9-CC6B-4003-8880-A4C3DD8E8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2"/>
              <a:ext cx="5184" cy="379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512" name="Rectangle 8">
            <a:extLst>
              <a:ext uri="{FF2B5EF4-FFF2-40B4-BE49-F238E27FC236}">
                <a16:creationId xmlns:a16="http://schemas.microsoft.com/office/drawing/2014/main" id="{E0E2E220-1FE4-4711-9BA7-0C806ED16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0BCBC97F-4431-4B5D-A1BB-4BDF0563C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342AA890-DA9B-4940-8139-39B215DE10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folHlink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8226BDB6-6F81-4578-9D5A-CFD305130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folHlink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21217E8A-45C9-4E07-8466-824CEE1221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folHlink"/>
                </a:solidFill>
                <a:latin typeface="Calibri" panose="020F0502020204030204" pitchFamily="34" charset="0"/>
              </a:defRPr>
            </a:lvl1pPr>
          </a:lstStyle>
          <a:p>
            <a:fld id="{1F52BAC2-FC4C-4940-AB27-4CAF8F69B9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1988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sz="32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on fire with a lid&#10;&#10;Description automatically generated">
            <a:extLst>
              <a:ext uri="{FF2B5EF4-FFF2-40B4-BE49-F238E27FC236}">
                <a16:creationId xmlns:a16="http://schemas.microsoft.com/office/drawing/2014/main" id="{2BE164D7-5DDF-4679-8BD2-16F5BDCCD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7" y="314927"/>
            <a:ext cx="10980510" cy="6009673"/>
          </a:xfrm>
          <a:prstGeom prst="rect">
            <a:avLst/>
          </a:prstGeom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571FF23B-4E4D-441E-8A18-E4BA9FB0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43" y="1338942"/>
            <a:ext cx="109805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algn="ctr"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 IN THE POT!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75AC04E3-6143-4A43-A41B-96967A9D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2" y="2661559"/>
            <a:ext cx="10980509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EAEAEA"/>
                </a:solidFill>
                <a:latin typeface="Calibri" panose="020F0502020204030204" pitchFamily="34" charset="0"/>
              </a:rPr>
              <a:t>2 Kings 4:40</a:t>
            </a:r>
          </a:p>
        </p:txBody>
      </p:sp>
    </p:spTree>
    <p:extLst>
      <p:ext uri="{BB962C8B-B14F-4D97-AF65-F5344CB8AC3E}">
        <p14:creationId xmlns:p14="http://schemas.microsoft.com/office/powerpoint/2010/main" val="158074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8FE31FE-BCB8-43E9-9B9A-FF0BD0948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6176" y="304800"/>
            <a:ext cx="8509420" cy="1143000"/>
          </a:xfrm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r>
              <a:rPr lang="en-US" altLang="en-US" sz="5400" b="1" dirty="0">
                <a:latin typeface="Calibri" panose="020F0502020204030204" pitchFamily="34" charset="0"/>
              </a:rPr>
              <a:t>Practical Lessons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8398002-E2EF-42B8-BD8C-674E4AD06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971" y="2111829"/>
            <a:ext cx="10755086" cy="2446800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All herbs were good except one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Wild gourds poisoned all the good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1 Corinthians 5:6; Matthew 15:7-14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BF094CB-378B-45BA-8B20-993EA532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29" y="4640938"/>
            <a:ext cx="10515600" cy="1302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B9BB349A-723D-41FD-AD06-1FFA27B2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43" y="4691739"/>
            <a:ext cx="1078411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“Do not be deceived: Evil company corrupts good habits.”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 Corinthians 15:33</a:t>
            </a: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9FEC8D03-9C1B-4971-BED4-B89FAF58A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A pot on fire with a lid&#10;&#10;Description automatically generated">
            <a:extLst>
              <a:ext uri="{FF2B5EF4-FFF2-40B4-BE49-F238E27FC236}">
                <a16:creationId xmlns:a16="http://schemas.microsoft.com/office/drawing/2014/main" id="{D3E79BA9-DE66-4665-8591-BF77707D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375A0-04E2-4D72-92C3-591A57988EEE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pic>
        <p:nvPicPr>
          <p:cNvPr id="7" name="Picture 6" descr="A close-up of a gourd&#10;&#10;Description automatically generated">
            <a:extLst>
              <a:ext uri="{FF2B5EF4-FFF2-40B4-BE49-F238E27FC236}">
                <a16:creationId xmlns:a16="http://schemas.microsoft.com/office/drawing/2014/main" id="{CB452A45-BCA0-4436-BC39-FFA7B0206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77" y="2029519"/>
            <a:ext cx="3156852" cy="24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948D309-15CC-40CD-A2D6-E412A1F8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115459"/>
            <a:ext cx="10515600" cy="2971799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Bad reading literature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Parents have a responsibility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Some books need to be burned!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Acts 19:19</a:t>
            </a:r>
          </a:p>
          <a:p>
            <a:pPr lvl="1"/>
            <a:endParaRPr lang="en-US" altLang="en-US" sz="2800" i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29F446-921D-45CC-902D-FF07663B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76" y="304800"/>
            <a:ext cx="850942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 dirty="0"/>
              <a:t>Poison Gourds of Today</a:t>
            </a:r>
          </a:p>
        </p:txBody>
      </p:sp>
      <p:pic>
        <p:nvPicPr>
          <p:cNvPr id="9" name="Picture 8" descr="A pot on fire with a lid&#10;&#10;Description automatically generated">
            <a:extLst>
              <a:ext uri="{FF2B5EF4-FFF2-40B4-BE49-F238E27FC236}">
                <a16:creationId xmlns:a16="http://schemas.microsoft.com/office/drawing/2014/main" id="{7D6EDC6C-426D-49A8-9695-A90084888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pic>
        <p:nvPicPr>
          <p:cNvPr id="4" name="Picture 3" descr="A person reading a book on a couch&#10;&#10;Description automatically generated">
            <a:extLst>
              <a:ext uri="{FF2B5EF4-FFF2-40B4-BE49-F238E27FC236}">
                <a16:creationId xmlns:a16="http://schemas.microsoft.com/office/drawing/2014/main" id="{49F2119B-AE4B-4CBA-8319-991B3898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37" y="3429000"/>
            <a:ext cx="4292669" cy="28438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32A9BD-FEB1-4A47-9077-82C06640455F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31AB53DC-4A9E-445B-B58D-C34AC5959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6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E430667-5A8C-499D-B52A-049AF331E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485" y="2064654"/>
            <a:ext cx="10667995" cy="4114800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Social Poison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Social drinking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1 </a:t>
            </a:r>
            <a:r>
              <a:rPr lang="en-US" altLang="en-US" dirty="0" err="1"/>
              <a:t>Thes</a:t>
            </a:r>
            <a:r>
              <a:rPr lang="en-US" altLang="en-US" dirty="0"/>
              <a:t> 5:21-22; Isaiah 5:11, 22; Proverbs 23:29-30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Evil movies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1 Timothy 4:12-16; 1 Peter 5:8; Philippians 4:8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Modern dance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Galatians 5:19-21; 1 Corinthians 15:33; 1 </a:t>
            </a:r>
            <a:r>
              <a:rPr lang="en-US" altLang="en-US" dirty="0" err="1"/>
              <a:t>Thes</a:t>
            </a:r>
            <a:r>
              <a:rPr lang="en-US" altLang="en-US" dirty="0"/>
              <a:t> 5:21-22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17E13-3771-4B81-B7FF-867A820EEE97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39F7A40-48F0-4C4F-BE6E-1CF553F0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76" y="304800"/>
            <a:ext cx="850942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 dirty="0"/>
              <a:t>Poison Gourds of Today</a:t>
            </a:r>
          </a:p>
        </p:txBody>
      </p:sp>
      <p:pic>
        <p:nvPicPr>
          <p:cNvPr id="12" name="Picture 11" descr="A pot on fire with a lid&#10;&#10;Description automatically generated">
            <a:extLst>
              <a:ext uri="{FF2B5EF4-FFF2-40B4-BE49-F238E27FC236}">
                <a16:creationId xmlns:a16="http://schemas.microsoft.com/office/drawing/2014/main" id="{60315BFF-14DF-4A9F-ABF8-BF4EC392A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FA367335-3FD4-4211-BE95-E107CEEC9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7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FD771E06-8A4F-47CF-A58F-1453E30D3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1999" y="1973944"/>
            <a:ext cx="10653481" cy="4354282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Religious Poison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AD09"/>
                </a:solidFill>
              </a:rPr>
              <a:t>Changed the truth into a lie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/>
              <a:t>Romans 1:24-25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FFAD09"/>
                </a:solidFill>
              </a:rPr>
              <a:t>Denominationalism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All will be saved</a:t>
            </a:r>
            <a:r>
              <a:rPr lang="en-US" altLang="en-US" sz="2800" dirty="0"/>
              <a:t> (Hebrews 5:9)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Baptism not essential</a:t>
            </a:r>
            <a:r>
              <a:rPr lang="en-US" altLang="en-US" sz="2800" dirty="0"/>
              <a:t> (Romans 6:3-5; Acts 2:38)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Church membership not essential</a:t>
            </a:r>
            <a:r>
              <a:rPr lang="en-US" altLang="en-US" sz="2800" dirty="0"/>
              <a:t> (Ephesians 5:23)</a:t>
            </a:r>
          </a:p>
          <a:p>
            <a:pPr lvl="2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Can’t fall from grace</a:t>
            </a:r>
            <a:r>
              <a:rPr lang="en-US" altLang="en-US" sz="2800" dirty="0"/>
              <a:t> (Galatians 5:4; Romans 11:22)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455DB-560D-4C91-BF46-D3CEC738350A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AAEFF9A-BB75-40AB-B76F-F8EFF61E4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76" y="304800"/>
            <a:ext cx="850942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 dirty="0"/>
              <a:t>Poison Gourds of Today</a:t>
            </a:r>
          </a:p>
        </p:txBody>
      </p:sp>
      <p:pic>
        <p:nvPicPr>
          <p:cNvPr id="10" name="Picture 9" descr="A pot on fire with a lid&#10;&#10;Description automatically generated">
            <a:extLst>
              <a:ext uri="{FF2B5EF4-FFF2-40B4-BE49-F238E27FC236}">
                <a16:creationId xmlns:a16="http://schemas.microsoft.com/office/drawing/2014/main" id="{5D643491-7FCC-4A44-BFEA-AF4F6E9F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sp>
        <p:nvSpPr>
          <p:cNvPr id="11" name="Line 7">
            <a:extLst>
              <a:ext uri="{FF2B5EF4-FFF2-40B4-BE49-F238E27FC236}">
                <a16:creationId xmlns:a16="http://schemas.microsoft.com/office/drawing/2014/main" id="{35D9189E-B0FD-4B75-B3B1-00C996A98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A burnt paper with text on it&#10;&#10;Description automatically generated">
            <a:extLst>
              <a:ext uri="{FF2B5EF4-FFF2-40B4-BE49-F238E27FC236}">
                <a16:creationId xmlns:a16="http://schemas.microsoft.com/office/drawing/2014/main" id="{4E8A1355-34AD-4CF2-A46B-0CB93443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042885"/>
            <a:ext cx="4245430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7C6545D-E875-406F-9DC9-2F34207642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8285" y="1963056"/>
            <a:ext cx="10617195" cy="4343400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Religious Poison in the church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Hypocrites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1 Peter 2:1-2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Disinterest or Indifference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Heb 5:12-14; Rom 12:11; Rev 3:16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Worldliness</a:t>
            </a:r>
          </a:p>
          <a:p>
            <a:pPr lvl="2">
              <a:spcBef>
                <a:spcPts val="600"/>
              </a:spcBef>
            </a:pPr>
            <a:r>
              <a:rPr lang="en-US" altLang="en-US" dirty="0"/>
              <a:t>1 John 2:15-17; Romans 12:1-2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4F22A-4C2C-4C95-B210-52E3F0F873F9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105508C-99AA-4F81-A455-A0000F9AF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76" y="304800"/>
            <a:ext cx="850942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 dirty="0"/>
              <a:t>Poison Gourds of Today</a:t>
            </a:r>
          </a:p>
        </p:txBody>
      </p:sp>
      <p:pic>
        <p:nvPicPr>
          <p:cNvPr id="10" name="Picture 9" descr="A pot on fire with a lid&#10;&#10;Description automatically generated">
            <a:extLst>
              <a:ext uri="{FF2B5EF4-FFF2-40B4-BE49-F238E27FC236}">
                <a16:creationId xmlns:a16="http://schemas.microsoft.com/office/drawing/2014/main" id="{E29E053A-C0F8-4F63-9B2B-7DC9E3C0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sp>
        <p:nvSpPr>
          <p:cNvPr id="11" name="Line 7">
            <a:extLst>
              <a:ext uri="{FF2B5EF4-FFF2-40B4-BE49-F238E27FC236}">
                <a16:creationId xmlns:a16="http://schemas.microsoft.com/office/drawing/2014/main" id="{EA858D1E-4FA7-4CC3-A324-67C5742A9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A wood paneled wall with white text&#10;&#10;Description automatically generated">
            <a:extLst>
              <a:ext uri="{FF2B5EF4-FFF2-40B4-BE49-F238E27FC236}">
                <a16:creationId xmlns:a16="http://schemas.microsoft.com/office/drawing/2014/main" id="{A6235093-A3FE-4CE8-A5F6-8E640D335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50" y="2064656"/>
            <a:ext cx="3610430" cy="41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E84A5E16-ACC1-4AE2-A9DA-A0D6C298DE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1999" y="2097313"/>
            <a:ext cx="10653481" cy="3465287"/>
          </a:xfrm>
          <a:effectLst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600" dirty="0"/>
              <a:t>Be content with only the truth!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1 Peter 4:11; John 8:32</a:t>
            </a:r>
          </a:p>
          <a:p>
            <a:pPr>
              <a:spcBef>
                <a:spcPts val="600"/>
              </a:spcBef>
            </a:pPr>
            <a:r>
              <a:rPr lang="en-US" altLang="en-US" sz="3600" dirty="0"/>
              <a:t>Our lives should harmonize with truth</a:t>
            </a:r>
          </a:p>
          <a:p>
            <a:pPr lvl="1">
              <a:spcBef>
                <a:spcPts val="600"/>
              </a:spcBef>
            </a:pPr>
            <a:r>
              <a:rPr lang="en-US" altLang="en-US" sz="3400" dirty="0">
                <a:solidFill>
                  <a:srgbClr val="FFAD09"/>
                </a:solidFill>
              </a:rPr>
              <a:t>1 Peter 2:12; Matthew 5:16</a:t>
            </a:r>
          </a:p>
          <a:p>
            <a:pPr>
              <a:spcBef>
                <a:spcPts val="600"/>
              </a:spcBef>
            </a:pPr>
            <a:r>
              <a:rPr lang="en-US" altLang="en-US" sz="3600" dirty="0"/>
              <a:t>Purge out the leaven of poison!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C386E307-B9FB-49B4-98B9-9B6ACA81CCE6}"/>
              </a:ext>
            </a:extLst>
          </p:cNvPr>
          <p:cNvSpPr txBox="1">
            <a:spLocks noChangeArrowheads="1"/>
          </p:cNvSpPr>
          <p:nvPr/>
        </p:nvSpPr>
        <p:spPr bwMode="auto">
          <a:xfrm rot="20602190">
            <a:off x="9448800" y="5407353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EAEAEA"/>
                </a:solidFill>
                <a:latin typeface="Calibri" panose="020F0502020204030204" pitchFamily="34" charset="0"/>
              </a:rPr>
              <a:t>Holy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EAEAEA"/>
                </a:solidFill>
                <a:latin typeface="Calibri" panose="020F0502020204030204" pitchFamily="34" charset="0"/>
              </a:rPr>
              <a:t>Bible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85F0B-94EA-4E2F-812F-F820500A7888}"/>
              </a:ext>
            </a:extLst>
          </p:cNvPr>
          <p:cNvSpPr txBox="1"/>
          <p:nvPr/>
        </p:nvSpPr>
        <p:spPr>
          <a:xfrm>
            <a:off x="0" y="651691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080C0B-B00F-41B3-8E58-1C8ED238F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176" y="304800"/>
            <a:ext cx="850942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 b="1" dirty="0"/>
              <a:t>Conclusion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D61A2E0-D501-49A3-BBF6-AB16013EC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0681" y="1854198"/>
            <a:ext cx="7924800" cy="0"/>
          </a:xfrm>
          <a:prstGeom prst="line">
            <a:avLst/>
          </a:prstGeom>
          <a:noFill/>
          <a:ln w="53975">
            <a:solidFill>
              <a:srgbClr val="CC3300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AEAEA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 descr="A pot on fire with a lid&#10;&#10;Description automatically generated">
            <a:extLst>
              <a:ext uri="{FF2B5EF4-FFF2-40B4-BE49-F238E27FC236}">
                <a16:creationId xmlns:a16="http://schemas.microsoft.com/office/drawing/2014/main" id="{2AD28E93-AE17-4C37-A071-83ECA2F3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4" y="287322"/>
            <a:ext cx="2750908" cy="1617678"/>
          </a:xfrm>
          <a:prstGeom prst="rect">
            <a:avLst/>
          </a:prstGeom>
        </p:spPr>
      </p:pic>
      <p:pic>
        <p:nvPicPr>
          <p:cNvPr id="4" name="Picture 3" descr="A person sitting on a porch reading a book&#10;&#10;Description automatically generated">
            <a:extLst>
              <a:ext uri="{FF2B5EF4-FFF2-40B4-BE49-F238E27FC236}">
                <a16:creationId xmlns:a16="http://schemas.microsoft.com/office/drawing/2014/main" id="{D8D5AC76-0E04-4B6E-B677-C69527F6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44" y="2046512"/>
            <a:ext cx="2801258" cy="41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uiExpand="1" build="allAtOnce"/>
    </p:bldLst>
  </p:timing>
</p:sld>
</file>

<file path=ppt/theme/theme1.xml><?xml version="1.0" encoding="utf-8"?>
<a:theme xmlns:a="http://schemas.openxmlformats.org/drawingml/2006/main" name="BRNMRBL">
  <a:themeElements>
    <a:clrScheme name="BRNMRBL 1">
      <a:dk1>
        <a:srgbClr val="000000"/>
      </a:dk1>
      <a:lt1>
        <a:srgbClr val="EAEAEA"/>
      </a:lt1>
      <a:dk2>
        <a:srgbClr val="996633"/>
      </a:dk2>
      <a:lt2>
        <a:srgbClr val="FFCC66"/>
      </a:lt2>
      <a:accent1>
        <a:srgbClr val="3366FF"/>
      </a:accent1>
      <a:accent2>
        <a:srgbClr val="60371C"/>
      </a:accent2>
      <a:accent3>
        <a:srgbClr val="CAB8AD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BRNMRBL">
      <a:majorFont>
        <a:latin typeface="Times New Roman"/>
        <a:ea typeface=""/>
        <a:cs typeface=""/>
      </a:majorFont>
      <a:minorFont>
        <a:latin typeface="Souvenir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RNMRBL 1">
        <a:dk1>
          <a:srgbClr val="000000"/>
        </a:dk1>
        <a:lt1>
          <a:srgbClr val="EAEAEA"/>
        </a:lt1>
        <a:dk2>
          <a:srgbClr val="996633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CAB8AD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NMRBL 2">
        <a:dk1>
          <a:srgbClr val="000000"/>
        </a:dk1>
        <a:lt1>
          <a:srgbClr val="EAEAEA"/>
        </a:lt1>
        <a:dk2>
          <a:srgbClr val="CC9900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E2CAA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NMRBL 3">
        <a:dk1>
          <a:srgbClr val="5F5F5F"/>
        </a:dk1>
        <a:lt1>
          <a:srgbClr val="FFFFFF"/>
        </a:lt1>
        <a:dk2>
          <a:srgbClr val="B2B2B2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326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BRNMRBL</vt:lpstr>
      <vt:lpstr>PowerPoint Presentation</vt:lpstr>
      <vt:lpstr>Practical Lessons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7</cp:revision>
  <dcterms:created xsi:type="dcterms:W3CDTF">2024-08-05T21:05:54Z</dcterms:created>
  <dcterms:modified xsi:type="dcterms:W3CDTF">2025-11-01T21:01:18Z</dcterms:modified>
</cp:coreProperties>
</file>