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00CC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8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89071-163C-4B1A-B905-B3A235127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72FCF-C6BB-43B3-9583-108D12435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1AB09-A836-493D-A2BB-552A81E7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E2403-3517-4A1A-A7F1-A4E59943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43804-339F-4586-B3E9-4FCAB1E1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98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BF1C-7837-472A-B7AD-76C06D12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3DC95-61E1-4A17-B8D5-7C647ABD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3E1E3-7D52-4DFF-8482-26829DA56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5CF7E-05CF-4EE0-960E-6781017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8D503-2C95-4959-9B56-0EB97D65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5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8B10-E21A-4B0A-A8E2-E445FFF58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5BE9B-44B2-401C-990D-7DAB02903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4154E-E63B-4144-808E-26F54ED18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21D62-88EB-4AAC-BE23-A04A87FD0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1B270-43FA-4F22-88EF-BBD8D9C1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58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91DE0-25AD-43A5-9C8A-CA208667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CA357-6B7E-4346-BC49-88D5224FB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79CE4-1256-4F40-9F98-F0D4441C2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80924-0CDA-4CA7-B354-61D7DB680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24CF8-042F-4A32-98BA-6D1D015E4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E37E9-4E7A-4693-9D68-5F465DF7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76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0F2E9-61E8-4E8B-B7B3-4F8BD77F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13323-ACF5-4584-88D8-F03FCD5DF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EF0C0-4E35-427F-B0D7-9E5E5DE6D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1ADCFC-C27B-42FC-83D4-31F062EBE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28C2AD-FB0E-40A3-B380-7A4CD2209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1E95A0-7802-4323-AB0F-7C70C5AEB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2F47F8-6B54-47B2-A6E6-64B1075CE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386BE-F917-419C-8A1A-69368CC45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21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36060-940F-4E8D-8792-886E2182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077D2-F099-4EC8-B237-EA9E015ED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0D65AF-B4F5-427A-A99E-F26EE3EF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CB05F-59FF-4746-8A25-153727BE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655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021CA1-70EE-44C5-A7DD-513FB4A12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C34D3-5831-401E-B4DB-BF3950EF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B78DF-F2AB-4830-970B-5CB42C6D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50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2339-3E02-4628-AD43-1C7CFF14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3A2D0-9C3E-4BBB-8C54-7FDDDDB7D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F2BB0-AA22-410D-AB8C-AC659A53C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CE3B5-60AA-4018-BEBF-3ADC5F00A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CFE9E2-B74E-4BA6-A896-EEA77571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043F6-ED37-4440-B9F7-AA155E5A2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49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2DB4E-9901-454E-9F37-D1376433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8C9D9-93E5-4782-B971-1A0D672DC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BA94F-4F98-428E-9BA5-8A6A42D09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7A531-CC47-41E8-9BD8-9BECCB25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83B8A-3714-4ED9-895D-E9465E91D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204D2-FF11-4B01-B949-C979E79D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44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96001-512E-49B4-96EE-3F269341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41722-0794-4EC9-9A80-DC94DAE0B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18A90-6C9B-49EB-9FDB-646CEC54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2FC18-85E6-4D8B-B354-CE7EB4235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76DF4-DB82-4B70-AE8A-3E20CC8E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918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07F0C-C38E-4C75-AE01-FE9042556D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20510-86B8-4E39-8208-DE7AE96B9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3CBFA-8D2F-4FB6-8540-644D0881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BBAB-BDC1-4125-B13A-46F3532DE854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12F00-ACC0-44BC-A012-8809DA82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10DE6-A30B-4890-BBCC-9D9E7115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F1DB3-6D03-48F3-AF39-F69003CF35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23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7C1986-B870-45BC-A3D6-07D89D37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63315-69F0-4738-AE8F-4C16ED1CC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7C9B9-D619-4FE0-86B2-1E9AA9DF6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DCF6BBAB-BDC1-4125-B13A-46F3532DE854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AE143-38FB-457F-920F-401529825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478F2-DF61-49B7-9A7E-74773509C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804F1DB3-6D03-48F3-AF39-F69003CF3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erson holding a person's hand&#10;&#10;Description automatically generated">
            <a:extLst>
              <a:ext uri="{FF2B5EF4-FFF2-40B4-BE49-F238E27FC236}">
                <a16:creationId xmlns:a16="http://schemas.microsoft.com/office/drawing/2014/main" id="{C6AD9779-8CC3-4A76-B693-C4262590D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210456"/>
            <a:ext cx="11749315" cy="6139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DB188D-CFF0-4614-8C1D-2CAD247B1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8" y="1260246"/>
            <a:ext cx="5050971" cy="895123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rgbClr val="FAB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Esau’s Tears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DF61F-0C08-486F-B372-FE26DC98D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6229" y="5680522"/>
            <a:ext cx="3860800" cy="5334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ptos SemiBold" panose="020B0004020202020204" pitchFamily="34" charset="0"/>
                <a:ea typeface="Inter Semi Bold" panose="020B0702030000000004" pitchFamily="34" charset="0"/>
              </a:rPr>
              <a:t>Genesis 25:23-34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9BA39-0F6F-45BB-871A-B30120C92A91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B73CD7-3E77-49E7-BDF5-A090D41ED0D7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BA287D-68A5-4F37-A2CF-03A0D6AD430C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A9CEFC-9E71-44A3-86D8-0C25F14ACC5B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A9C0BE-290C-483A-A8A0-ADA688EBA323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91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9900CC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Birthright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3"/>
            <a:ext cx="11371943" cy="45375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ptos SemiBold" panose="020B0004020202020204" pitchFamily="34" charset="0"/>
                <a:ea typeface="Inter Semi Bold" panose="020B0702030000000004" pitchFamily="34" charset="0"/>
              </a:rPr>
              <a:t>The right which naturally belonged to the firstborn son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ptos SemiBold" panose="020B0004020202020204" pitchFamily="34" charset="0"/>
                <a:ea typeface="Inter Semi Bold" panose="020B0702030000000004" pitchFamily="34" charset="0"/>
              </a:rPr>
              <a:t>Consisted of a double portion of what the father left behind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ptos SemiBold" panose="020B0004020202020204" pitchFamily="34" charset="0"/>
                <a:ea typeface="Inter Semi Bold" panose="020B0702030000000004" pitchFamily="34" charset="0"/>
              </a:rPr>
              <a:t>Became head of the family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ea typeface="Inter" panose="020B0502030000000004" pitchFamily="34" charset="0"/>
              </a:rPr>
              <a:t>Responsible for younger sons, widow or widows, unmarried daughters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ptos SemiBold" panose="020B0004020202020204" pitchFamily="34" charset="0"/>
                <a:ea typeface="Inter Semi Bold" panose="020B0702030000000004" pitchFamily="34" charset="0"/>
              </a:rPr>
              <a:t>Consider amount of authority over other members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ptos SemiBold" panose="020B0004020202020204" pitchFamily="34" charset="0"/>
                <a:ea typeface="Inter Semi Bold" panose="020B0702030000000004" pitchFamily="34" charset="0"/>
              </a:rPr>
              <a:t>Placed him in close and favored covenant relationship with God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D59C69-FEF2-4C9C-AE15-107513DE5626}"/>
              </a:ext>
            </a:extLst>
          </p:cNvPr>
          <p:cNvSpPr/>
          <p:nvPr/>
        </p:nvSpPr>
        <p:spPr>
          <a:xfrm>
            <a:off x="471715" y="4659087"/>
            <a:ext cx="11248570" cy="1464578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5F8FF2-F7E4-4CDF-8142-AD93D5622C3D}"/>
              </a:ext>
            </a:extLst>
          </p:cNvPr>
          <p:cNvSpPr txBox="1"/>
          <p:nvPr/>
        </p:nvSpPr>
        <p:spPr>
          <a:xfrm>
            <a:off x="471714" y="4695374"/>
            <a:ext cx="11248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All these gifts and privileges could be diverted from the</a:t>
            </a:r>
            <a:b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firstborn son. This could happen with his own consent,</a:t>
            </a:r>
            <a:b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Aptos" panose="020B0004020202020204" pitchFamily="34" charset="0"/>
              </a:rPr>
              <a:t>as in the case with Esau. </a:t>
            </a:r>
            <a:r>
              <a:rPr lang="en-US" sz="2800" b="1" dirty="0">
                <a:solidFill>
                  <a:schemeClr val="bg1"/>
                </a:solidFill>
                <a:latin typeface="Aptos" panose="020B0004020202020204" pitchFamily="34" charset="0"/>
              </a:rPr>
              <a:t>He sold his birthright to Jacob</a:t>
            </a:r>
          </a:p>
        </p:txBody>
      </p:sp>
    </p:spTree>
    <p:extLst>
      <p:ext uri="{BB962C8B-B14F-4D97-AF65-F5344CB8AC3E}">
        <p14:creationId xmlns:p14="http://schemas.microsoft.com/office/powerpoint/2010/main" val="4243157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9900CC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D59C69-FEF2-4C9C-AE15-107513DE5626}"/>
              </a:ext>
            </a:extLst>
          </p:cNvPr>
          <p:cNvSpPr/>
          <p:nvPr/>
        </p:nvSpPr>
        <p:spPr>
          <a:xfrm>
            <a:off x="471715" y="4201886"/>
            <a:ext cx="11248570" cy="192177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5F8FF2-F7E4-4CDF-8142-AD93D5622C3D}"/>
              </a:ext>
            </a:extLst>
          </p:cNvPr>
          <p:cNvSpPr txBox="1"/>
          <p:nvPr/>
        </p:nvSpPr>
        <p:spPr>
          <a:xfrm>
            <a:off x="471714" y="4397832"/>
            <a:ext cx="112485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9900CC"/>
                </a:solidFill>
                <a:latin typeface="Aptos" panose="020B0004020202020204" pitchFamily="34" charset="0"/>
              </a:rPr>
              <a:t>“Esau’s tears”</a:t>
            </a:r>
            <a:br>
              <a:rPr lang="en-US" sz="4400" b="1" dirty="0">
                <a:solidFill>
                  <a:srgbClr val="9900CC"/>
                </a:solidFill>
                <a:latin typeface="Aptos" panose="020B00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3200" dirty="0">
                <a:latin typeface="Aptos" panose="020B0004020202020204" pitchFamily="34" charset="0"/>
              </a:rPr>
              <a:t>in a sense, represents lost things, things not </a:t>
            </a:r>
            <a:r>
              <a:rPr lang="en-US" sz="3200" dirty="0" err="1">
                <a:latin typeface="Aptos" panose="020B0004020202020204" pitchFamily="34" charset="0"/>
              </a:rPr>
              <a:t>regainable</a:t>
            </a:r>
            <a:endParaRPr lang="en-US" sz="3200" b="1" dirty="0">
              <a:latin typeface="Aptos" panose="020B0004020202020204" pitchFamily="34" charset="0"/>
            </a:endParaRPr>
          </a:p>
        </p:txBody>
      </p:sp>
      <p:pic>
        <p:nvPicPr>
          <p:cNvPr id="16" name="Picture 15" descr="A cartoon of a person holding a person's hand&#10;&#10;Description automatically generated">
            <a:extLst>
              <a:ext uri="{FF2B5EF4-FFF2-40B4-BE49-F238E27FC236}">
                <a16:creationId xmlns:a16="http://schemas.microsoft.com/office/drawing/2014/main" id="{3EB9A4D9-FCA9-4D75-944E-79AB3C767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086" y="1366943"/>
            <a:ext cx="6045199" cy="27636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7"/>
            <a:ext cx="11248569" cy="45375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Jacob receives his father’s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Inter" panose="020B0502030000000004" pitchFamily="34" charset="0"/>
              </a:rPr>
              <a:t>blessing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Genesis 27:1-17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“Esau’s Tears”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Genesis 27:38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Hebrews 12:14-17</a:t>
            </a:r>
          </a:p>
        </p:txBody>
      </p:sp>
    </p:spTree>
    <p:extLst>
      <p:ext uri="{BB962C8B-B14F-4D97-AF65-F5344CB8AC3E}">
        <p14:creationId xmlns:p14="http://schemas.microsoft.com/office/powerpoint/2010/main" val="2332768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  <a:solidFill>
            <a:srgbClr val="9900CC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Bible Examples of Esau’s Tears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6"/>
            <a:ext cx="11371943" cy="4813974"/>
          </a:xfrm>
        </p:spPr>
        <p:txBody>
          <a:bodyPr>
            <a:normAutofit/>
          </a:bodyPr>
          <a:lstStyle/>
          <a:p>
            <a:r>
              <a:rPr lang="en-US" sz="3200" b="1" dirty="0">
                <a:ea typeface="Inter" panose="020B0502030000000004" pitchFamily="34" charset="0"/>
              </a:rPr>
              <a:t>Adam and Eve</a:t>
            </a:r>
          </a:p>
          <a:p>
            <a:r>
              <a:rPr lang="en-US" sz="3200" b="1" dirty="0">
                <a:ea typeface="Inter" panose="020B0502030000000004" pitchFamily="34" charset="0"/>
              </a:rPr>
              <a:t>Cain</a:t>
            </a:r>
          </a:p>
          <a:p>
            <a:pPr lvl="1"/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Genesis 4:9-13</a:t>
            </a:r>
          </a:p>
          <a:p>
            <a:r>
              <a:rPr lang="en-US" sz="3200" b="1" dirty="0">
                <a:ea typeface="Inter Medium" panose="020B0602030000000004" pitchFamily="34" charset="0"/>
              </a:rPr>
              <a:t>Samson</a:t>
            </a:r>
          </a:p>
          <a:p>
            <a:r>
              <a:rPr lang="en-US" sz="3200" b="1" dirty="0">
                <a:ea typeface="Inter Medium" panose="020B0602030000000004" pitchFamily="34" charset="0"/>
              </a:rPr>
              <a:t>Prodigal Son</a:t>
            </a:r>
          </a:p>
          <a:p>
            <a:r>
              <a:rPr lang="en-US" sz="3200" b="1" dirty="0">
                <a:ea typeface="Inter Medium" panose="020B0602030000000004" pitchFamily="34" charset="0"/>
              </a:rPr>
              <a:t>Judas Iscariot</a:t>
            </a:r>
          </a:p>
          <a:p>
            <a:pPr lvl="1"/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Matthew 27:3-5</a:t>
            </a:r>
          </a:p>
          <a:p>
            <a:pPr lvl="1"/>
            <a:endParaRPr lang="en-US" sz="3000" dirty="0">
              <a:solidFill>
                <a:srgbClr val="C00000"/>
              </a:solidFill>
              <a:latin typeface="Aptos SemiBold" panose="020B0004020202020204" pitchFamily="34" charset="0"/>
              <a:ea typeface="Inter Medium" panose="020B0602030000000004" pitchFamily="34" charset="0"/>
            </a:endParaRPr>
          </a:p>
          <a:p>
            <a:pPr lvl="1"/>
            <a:endParaRPr lang="en-US" sz="3000" dirty="0">
              <a:solidFill>
                <a:srgbClr val="C00000"/>
              </a:solidFill>
              <a:latin typeface="Aptos SemiBold" panose="020B0004020202020204" pitchFamily="34" charset="0"/>
              <a:ea typeface="Inter Medium" panose="020B060203000000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8EA3B6-3C9C-3593-C8C0-47AA6FA6B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403" y="1500685"/>
            <a:ext cx="6657882" cy="457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0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  <a:solidFill>
            <a:srgbClr val="9900CC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Esau’s Tears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(Physical Realm)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6"/>
            <a:ext cx="11371943" cy="48139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Many things cannot be regained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Money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Health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1 Corinthians 6:19-20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Job opportunities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 Medium" panose="020B0602030000000004" pitchFamily="34" charset="0"/>
              </a:rPr>
              <a:t>Parents missing out on their</a:t>
            </a:r>
            <a:br>
              <a:rPr lang="en-US" sz="3200" b="1" dirty="0">
                <a:ea typeface="Inter Medium" panose="020B0602030000000004" pitchFamily="34" charset="0"/>
              </a:rPr>
            </a:br>
            <a:r>
              <a:rPr lang="en-US" sz="3200" b="1" dirty="0">
                <a:ea typeface="Inter Medium" panose="020B0602030000000004" pitchFamily="34" charset="0"/>
              </a:rPr>
              <a:t>child’s childhood</a:t>
            </a:r>
            <a:endParaRPr lang="en-US" sz="3000" dirty="0">
              <a:solidFill>
                <a:srgbClr val="C00000"/>
              </a:solidFill>
              <a:latin typeface="Aptos SemiBold" panose="020B0004020202020204" pitchFamily="34" charset="0"/>
              <a:ea typeface="Inter Medium" panose="020B060203000000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14" name="Picture 13" descr="A person holding his head&#10;&#10;Description automatically generated">
            <a:extLst>
              <a:ext uri="{FF2B5EF4-FFF2-40B4-BE49-F238E27FC236}">
                <a16:creationId xmlns:a16="http://schemas.microsoft.com/office/drawing/2014/main" id="{7642F473-6235-485B-89B4-0B2E3FA09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068287"/>
            <a:ext cx="5217884" cy="357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54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  <a:solidFill>
            <a:srgbClr val="9900CC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Esau’s Tears 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(Spiritual Realm)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6"/>
            <a:ext cx="11371943" cy="48139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Church gets on the wrong track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Doing things without Authority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Colossians 3:17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Membership without</a:t>
            </a:r>
            <a:br>
              <a:rPr lang="en-US" sz="3200" b="1" dirty="0">
                <a:ea typeface="Inter" panose="020B0502030000000004" pitchFamily="34" charset="0"/>
              </a:rPr>
            </a:br>
            <a:r>
              <a:rPr lang="en-US" sz="3200" b="1" dirty="0">
                <a:ea typeface="Inter" panose="020B0502030000000004" pitchFamily="34" charset="0"/>
              </a:rPr>
              <a:t>repentance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2 John 9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 Medium" panose="020B0602030000000004" pitchFamily="34" charset="0"/>
              </a:rPr>
              <a:t>Lack of church discipline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1 Corinthians 5:6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14" name="Picture 13" descr="A group of people sitting in a church&#10;&#10;Description automatically generated">
            <a:extLst>
              <a:ext uri="{FF2B5EF4-FFF2-40B4-BE49-F238E27FC236}">
                <a16:creationId xmlns:a16="http://schemas.microsoft.com/office/drawing/2014/main" id="{0D86AED6-5165-4AF0-B62A-2CA861004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2642701"/>
            <a:ext cx="5725884" cy="346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99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  <a:solidFill>
            <a:srgbClr val="9900CC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Esau’s Tears – Our Greatest Loss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Inter" panose="020B05020300000000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6"/>
            <a:ext cx="11371943" cy="48139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Some spiritual things can never be regained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Name, influence, reputation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Proverbs 22:1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Matthew 5:13-16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" panose="020B0502030000000004" pitchFamily="34" charset="0"/>
              </a:rPr>
              <a:t>Wrong choice for a mate</a:t>
            </a:r>
          </a:p>
          <a:p>
            <a:pPr lvl="1">
              <a:lnSpc>
                <a:spcPct val="100000"/>
              </a:lnSpc>
            </a:pPr>
            <a:r>
              <a:rPr lang="en-US" sz="3000" dirty="0">
                <a:solidFill>
                  <a:srgbClr val="C00000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Matthew 6:33</a:t>
            </a:r>
          </a:p>
          <a:p>
            <a:pPr>
              <a:lnSpc>
                <a:spcPct val="100000"/>
              </a:lnSpc>
            </a:pPr>
            <a:r>
              <a:rPr lang="en-US" sz="3200" b="1" dirty="0">
                <a:ea typeface="Inter Medium" panose="020B0602030000000004" pitchFamily="34" charset="0"/>
              </a:rPr>
              <a:t>Opportunity to teach others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B6E8B-EAF7-49D1-83DD-94A5E7B94FD8}"/>
              </a:ext>
            </a:extLst>
          </p:cNvPr>
          <p:cNvSpPr/>
          <p:nvPr/>
        </p:nvSpPr>
        <p:spPr>
          <a:xfrm>
            <a:off x="6894287" y="2032000"/>
            <a:ext cx="4724400" cy="39755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16" name="Picture 15" descr="A finger touching a drop of water&#10;&#10;Description automatically generated">
            <a:extLst>
              <a:ext uri="{FF2B5EF4-FFF2-40B4-BE49-F238E27FC236}">
                <a16:creationId xmlns:a16="http://schemas.microsoft.com/office/drawing/2014/main" id="{6F3B6EB9-E95D-4092-B156-405AA1439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825" y="3599543"/>
            <a:ext cx="4229317" cy="21626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D719D4-DB3E-4828-8B04-A88A545037B2}"/>
              </a:ext>
            </a:extLst>
          </p:cNvPr>
          <p:cNvSpPr txBox="1"/>
          <p:nvPr/>
        </p:nvSpPr>
        <p:spPr>
          <a:xfrm>
            <a:off x="7249887" y="2675734"/>
            <a:ext cx="3998685" cy="153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Opportunity to obey the gospel of Christ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Aptos SemiBold" panose="020B0004020202020204" pitchFamily="34" charset="0"/>
                <a:ea typeface="Inter Medium" panose="020B0602030000000004" pitchFamily="34" charset="0"/>
              </a:rPr>
              <a:t>Luke 16:24-26</a:t>
            </a:r>
          </a:p>
        </p:txBody>
      </p:sp>
    </p:spTree>
    <p:extLst>
      <p:ext uri="{BB962C8B-B14F-4D97-AF65-F5344CB8AC3E}">
        <p14:creationId xmlns:p14="http://schemas.microsoft.com/office/powerpoint/2010/main" val="3495808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B124-E818-4659-9554-F788155D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5" y="461508"/>
            <a:ext cx="11248569" cy="902835"/>
          </a:xfrm>
          <a:solidFill>
            <a:srgbClr val="9900CC"/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Conclusion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Inter" panose="020B05020300000000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809E-9D5F-4592-BDE6-14049884B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714" y="1404716"/>
            <a:ext cx="11371943" cy="481397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b="1" dirty="0">
                <a:ea typeface="Inter" panose="020B0502030000000004" pitchFamily="34" charset="0"/>
              </a:rPr>
              <a:t>Make sure your life is</a:t>
            </a:r>
            <a:br>
              <a:rPr lang="en-US" sz="3200" b="1" dirty="0">
                <a:ea typeface="Inter" panose="020B0502030000000004" pitchFamily="34" charset="0"/>
              </a:rPr>
            </a:br>
            <a:r>
              <a:rPr lang="en-US" sz="3200" b="1" dirty="0">
                <a:highlight>
                  <a:srgbClr val="FFFF00"/>
                </a:highlight>
                <a:ea typeface="Inter" panose="020B0502030000000004" pitchFamily="34" charset="0"/>
              </a:rPr>
              <a:t>“right with God”</a:t>
            </a:r>
            <a:endParaRPr lang="en-US" sz="3200" b="1" dirty="0">
              <a:highlight>
                <a:srgbClr val="FFFF00"/>
              </a:highlight>
              <a:ea typeface="Inter Medium" panose="020B060203000000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AB0AF4-AF22-4E65-8F52-DCA18DABFA9F}"/>
              </a:ext>
            </a:extLst>
          </p:cNvPr>
          <p:cNvSpPr txBox="1"/>
          <p:nvPr/>
        </p:nvSpPr>
        <p:spPr>
          <a:xfrm>
            <a:off x="0" y="6553196"/>
            <a:ext cx="12192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  <a:ea typeface="Inter" panose="020B0502030000000004" pitchFamily="34" charset="0"/>
              </a:rPr>
              <a:t>Richie Thetford									                       www.thetfordcountry.com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26F17-8EB5-4A31-8F29-D885D5B4FB1B}"/>
              </a:ext>
            </a:extLst>
          </p:cNvPr>
          <p:cNvSpPr/>
          <p:nvPr/>
        </p:nvSpPr>
        <p:spPr>
          <a:xfrm>
            <a:off x="0" y="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4D3F1-50AA-4BF4-8ABE-A69256DCDA97}"/>
              </a:ext>
            </a:extLst>
          </p:cNvPr>
          <p:cNvSpPr/>
          <p:nvPr/>
        </p:nvSpPr>
        <p:spPr>
          <a:xfrm>
            <a:off x="0" y="6346370"/>
            <a:ext cx="12192000" cy="210456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7B20F-6983-4A1E-B8A9-D55166D3BC02}"/>
              </a:ext>
            </a:extLst>
          </p:cNvPr>
          <p:cNvSpPr/>
          <p:nvPr/>
        </p:nvSpPr>
        <p:spPr>
          <a:xfrm>
            <a:off x="0" y="0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F8FCA-84EE-4984-AB33-1FB5099EDFC0}"/>
              </a:ext>
            </a:extLst>
          </p:cNvPr>
          <p:cNvSpPr/>
          <p:nvPr/>
        </p:nvSpPr>
        <p:spPr>
          <a:xfrm>
            <a:off x="11967029" y="87082"/>
            <a:ext cx="224971" cy="6349999"/>
          </a:xfrm>
          <a:prstGeom prst="rect">
            <a:avLst/>
          </a:prstGeom>
          <a:solidFill>
            <a:srgbClr val="FA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14CA8-98E5-4632-B9B1-45F0671D7D83}"/>
              </a:ext>
            </a:extLst>
          </p:cNvPr>
          <p:cNvSpPr/>
          <p:nvPr/>
        </p:nvSpPr>
        <p:spPr>
          <a:xfrm>
            <a:off x="224971" y="210456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CDCD3-3DB4-498D-BD42-027E7D26905B}"/>
              </a:ext>
            </a:extLst>
          </p:cNvPr>
          <p:cNvSpPr/>
          <p:nvPr/>
        </p:nvSpPr>
        <p:spPr>
          <a:xfrm>
            <a:off x="224971" y="6212904"/>
            <a:ext cx="11742058" cy="13493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D65B3-7201-4765-909A-F704F9B57A33}"/>
              </a:ext>
            </a:extLst>
          </p:cNvPr>
          <p:cNvSpPr/>
          <p:nvPr/>
        </p:nvSpPr>
        <p:spPr>
          <a:xfrm>
            <a:off x="224971" y="217713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7F168-4E00-41D4-B5BA-45D47F146686}"/>
              </a:ext>
            </a:extLst>
          </p:cNvPr>
          <p:cNvSpPr/>
          <p:nvPr/>
        </p:nvSpPr>
        <p:spPr>
          <a:xfrm>
            <a:off x="11843657" y="257968"/>
            <a:ext cx="123372" cy="6000977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B6E8B-EAF7-49D1-83DD-94A5E7B94FD8}"/>
              </a:ext>
            </a:extLst>
          </p:cNvPr>
          <p:cNvSpPr/>
          <p:nvPr/>
        </p:nvSpPr>
        <p:spPr>
          <a:xfrm>
            <a:off x="3766457" y="1625600"/>
            <a:ext cx="7852230" cy="4381949"/>
          </a:xfrm>
          <a:prstGeom prst="ellipse">
            <a:avLst/>
          </a:prstGeom>
          <a:solidFill>
            <a:srgbClr val="9900CC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719D4-DB3E-4828-8B04-A88A545037B2}"/>
              </a:ext>
            </a:extLst>
          </p:cNvPr>
          <p:cNvSpPr txBox="1"/>
          <p:nvPr/>
        </p:nvSpPr>
        <p:spPr>
          <a:xfrm>
            <a:off x="3766458" y="1935502"/>
            <a:ext cx="7830456" cy="3742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For He says: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“IN AN ACCEPTABLE TIME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 HAVE HEARD YOU,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AND IN THE DAY OF SALVATION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 HAVE HELPED YOU.”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Behold, now is the accepted time;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behold, now is the day of salvation.</a:t>
            </a:r>
          </a:p>
          <a:p>
            <a:pPr algn="ctr">
              <a:lnSpc>
                <a:spcPct val="125000"/>
              </a:lnSpc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Inter" panose="020B0502030000000004" pitchFamily="34" charset="0"/>
              </a:rPr>
              <a:t>2 Corinthians 6:2</a:t>
            </a:r>
            <a:endParaRPr lang="en-US" sz="2400" b="1" dirty="0">
              <a:solidFill>
                <a:srgbClr val="FFFF00"/>
              </a:solidFill>
              <a:latin typeface="Aptos" panose="020B0004020202020204" pitchFamily="34" charset="0"/>
              <a:ea typeface="Inter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865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nter Font">
      <a:majorFont>
        <a:latin typeface="Inter Medium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444</Words>
  <Application>Microsoft Office PowerPoint</Application>
  <PresentationFormat>Widescreen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SemiBold</vt:lpstr>
      <vt:lpstr>Arial</vt:lpstr>
      <vt:lpstr>Inter</vt:lpstr>
      <vt:lpstr>Inter Medium</vt:lpstr>
      <vt:lpstr>Wingdings</vt:lpstr>
      <vt:lpstr>Office Theme</vt:lpstr>
      <vt:lpstr>Esau’s Tears</vt:lpstr>
      <vt:lpstr>Birthright</vt:lpstr>
      <vt:lpstr>Overview</vt:lpstr>
      <vt:lpstr>Bible Examples of Esau’s Tears</vt:lpstr>
      <vt:lpstr>Esau’s Tears (Physical Realm)</vt:lpstr>
      <vt:lpstr>Esau’s Tears (Spiritual Realm)</vt:lpstr>
      <vt:lpstr>Esau’s Tears – Our Greatest Loss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Esau’s Tears</dc:title>
  <dc:creator>Richard Thetford</dc:creator>
  <cp:lastModifiedBy>Richard Thetford</cp:lastModifiedBy>
  <cp:revision>10</cp:revision>
  <dcterms:created xsi:type="dcterms:W3CDTF">2025-02-07T22:34:57Z</dcterms:created>
  <dcterms:modified xsi:type="dcterms:W3CDTF">2026-10-04T20:35:38Z</dcterms:modified>
</cp:coreProperties>
</file>