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F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A5C71-B631-4EEE-948C-35E70BF6A57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C4F83-2CAC-4F5B-A206-A0276C1EB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88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C4F83-2CAC-4F5B-A206-A0276C1EBC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93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C7BF1-358B-A006-1818-4F2EE7057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5FB2D9-C957-A557-97DF-2E218C6C19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C99D73-712A-2B86-2630-348610A30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F16091-CFAB-4F2B-3576-E87D7FFE52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C4F83-2CAC-4F5B-A206-A0276C1EBC3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27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9CB8E-4CA1-49DD-6B76-DF7D874C3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F75ED9-28BC-7D96-7196-E86164ED1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8D7A2-0025-58F4-D8C9-DBB3C9912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3849A-BCD0-2B3F-088A-3F638C3B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4ECB4-6434-B419-1B96-97F8148BD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390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8AC81-75E9-5303-BB07-6476FBF21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0063A-2253-D87A-D649-6FED493D50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F89E9-1387-ED75-D387-179538434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C7F6-1244-CB47-15C7-544F85BC2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51796-ABF7-F413-EB54-C3BC85131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524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8154D5-EE75-B1CC-D1F5-1B165934E5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14F5F7-E432-95DD-B3AD-82254EAC1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E102D-6FD9-2FBB-DFD8-C6CE73960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66247-64A7-62E0-5349-9A3C274C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23970-43D3-2A55-94C9-5FE93BDE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76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4E9A2-6534-5FA5-C3BE-8488AA87E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0A026-2060-A2DF-1E5C-FDC561A0A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CCB33-5BB3-6464-16EC-7DDD01FD6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2505C-C495-815C-C0EB-E9AAF3E0B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1B0BF-A73F-F38F-62DA-36BBED7A7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184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502E2-D3D2-349A-1C00-FD91111B6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52072-4A1A-241E-21E7-9FB49A652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D89DF-CCB3-66DE-A461-DFA805FBB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C4A0E-8069-6CA0-9BAA-D63166E1B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90D60-5F48-FB9E-B197-177091A3F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053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23C36-383E-D141-50D0-33D0E68B4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2270C-8851-71C1-6CC1-73E050C31F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0946D7-174D-6265-3BD4-B2C90326F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AC78C-9492-5C3D-669C-2DFE95B60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630B7-2EC4-A9AA-02BC-C96F3357F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4F269-6E97-0522-248C-C3E7DAC1A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345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CB2A-EE6F-EFF8-C299-670073BD8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F9561-CC3B-CAC0-31A5-25ED9A953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486608-0CAA-E393-584A-FB95BC2C1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57C44B-F240-AC2F-2961-C9CF675001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05FE98-3056-D899-74C4-5EACD6235A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2C6F5C-606F-1D15-67BF-16EC4175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1186E2-B878-04E7-3FB1-CFA815316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D7D08F-8D78-9CB2-57D2-FA02CD1F7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955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4136A-D32F-2D81-9245-0855E6AF5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DCB74F-EB7E-8112-DE06-FCEE9AA59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54AB5B-5069-99ED-04E8-783CBADBC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4098A3-0F3D-0C10-C401-286B6964B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489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117071-7F32-9881-0225-1B86CD0D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20931D-AFF6-9D39-83C2-B8F9C910B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AA8AF-937C-E0F5-6874-B9654AFDA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074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9E604-8AFA-061C-55CC-3B3F56D71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D7FCD-FD22-E126-081B-238C0F176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B6136-FA91-BB39-5375-B7EC5F131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7A0A29-BA79-A989-6FED-7D609B73F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59E365-EAF1-9742-B367-6D116C260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279560-BEE7-8DF1-F9B0-14F931989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856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FB69B-CC68-E589-7B49-6D27A567E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D68B4D-8E4A-4545-AD30-96F281AB12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D02928-D03D-20C2-F3A8-87FEAB70D5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0E08A-C9B2-3CB9-23C8-AFDEB44BE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A2243-21D3-8198-1C8A-6D6B773D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C779AC-5E88-1ED5-2665-2D43D57B8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239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A73402-705E-AB51-05AC-029D79BF4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12908-82E9-495E-C966-ED3B9C6E2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150D5-2CC2-228A-F062-A777FFD04F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9AD00-9F15-401B-B602-9E8DD73B6DD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A1AB0-EFAB-8E1F-C014-C9322086D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A9796-B4E0-C513-AEA9-E26A03A410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50A83-D0BB-42B4-8186-C8DDF5AA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86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A196E15-F098-D9C0-C55B-E637C0D569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E204F5-3E3D-922F-9F21-9C5AA7AC9A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22363"/>
            <a:ext cx="7203688" cy="238760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Segoe UI" panose="020B0502040204020203" pitchFamily="34" charset="0"/>
              </a:rPr>
              <a:t>Galatians 5:22-23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ECF25-2499-5E30-5AA3-CE1B16694E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483093"/>
            <a:ext cx="7203688" cy="1655762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C00000"/>
                </a:solidFill>
                <a:latin typeface="Segoe UI Semibold" panose="020B0702040204020203" pitchFamily="34" charset="0"/>
              </a:rPr>
              <a:t>Galatians 5:16, 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EE072B-9664-2E38-03E3-707F8A81974E}"/>
              </a:ext>
            </a:extLst>
          </p:cNvPr>
          <p:cNvSpPr txBox="1"/>
          <p:nvPr/>
        </p:nvSpPr>
        <p:spPr>
          <a:xfrm>
            <a:off x="0" y="6556915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</a:rPr>
              <a:t>Richard Thetford							                                                      www.thetfordcountry.com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612534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12508-EBFA-EC90-DCE9-CA3F21BC5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A6FB6FD-A6A4-3895-7BC1-635AAD1BDA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9474284-92F0-9C22-00FA-7909795691B0}"/>
              </a:ext>
            </a:extLst>
          </p:cNvPr>
          <p:cNvSpPr/>
          <p:nvPr/>
        </p:nvSpPr>
        <p:spPr>
          <a:xfrm>
            <a:off x="498088" y="735981"/>
            <a:ext cx="6200078" cy="2829411"/>
          </a:xfrm>
          <a:prstGeom prst="rect">
            <a:avLst/>
          </a:prstGeom>
          <a:solidFill>
            <a:srgbClr val="B9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2F0A36-206D-A3BB-02DE-1EE02E7A4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39" y="929454"/>
            <a:ext cx="5800301" cy="42688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Segoe UI" panose="020B0502040204020203" pitchFamily="34" charset="0"/>
              </a:rPr>
              <a:t>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A6A80-AA71-E80C-F5E7-47F331DA6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20" y="1609106"/>
            <a:ext cx="5798820" cy="19562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Segoe UI" panose="020B0502040204020203" pitchFamily="34" charset="0"/>
              </a:rPr>
              <a:t>“Behaving well”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Proverbs 29:11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Titus 2:11-12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23E38D-CDE2-78B0-677D-80C036185C74}"/>
              </a:ext>
            </a:extLst>
          </p:cNvPr>
          <p:cNvSpPr txBox="1"/>
          <p:nvPr/>
        </p:nvSpPr>
        <p:spPr>
          <a:xfrm>
            <a:off x="0" y="6556915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</a:rPr>
              <a:t>Richard Thetford							                                                      www.thetfordcountry.com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104941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83ED9-0B42-3598-1348-8B04A0E14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C22637-A8AB-FCDA-75DB-43BB0EB98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B2AA825-A052-99C6-9FBC-C61807081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721" y="1561174"/>
            <a:ext cx="7374673" cy="156860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Segoe UI" panose="020B0502040204020203" pitchFamily="34" charset="0"/>
              </a:rPr>
              <a:t>May we all strive to add the qualities of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6B2028-881C-69BB-5BFA-12151AFE3408}"/>
              </a:ext>
            </a:extLst>
          </p:cNvPr>
          <p:cNvSpPr txBox="1"/>
          <p:nvPr/>
        </p:nvSpPr>
        <p:spPr>
          <a:xfrm>
            <a:off x="0" y="6556915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</a:rPr>
              <a:t>Richard Thetford							                                                      www.thetfordcountry.com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705529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3081FE-6460-67DD-C565-342036CBDE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A836B4E-6331-1A16-ABA6-8278DD27CB29}"/>
              </a:ext>
            </a:extLst>
          </p:cNvPr>
          <p:cNvSpPr/>
          <p:nvPr/>
        </p:nvSpPr>
        <p:spPr>
          <a:xfrm>
            <a:off x="498088" y="735981"/>
            <a:ext cx="6200078" cy="2631687"/>
          </a:xfrm>
          <a:prstGeom prst="rect">
            <a:avLst/>
          </a:prstGeom>
          <a:solidFill>
            <a:srgbClr val="B9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7340D1-9D2C-9B34-5593-83C0F9D4D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39" y="929454"/>
            <a:ext cx="5800301" cy="42688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Segoe UI" panose="020B0502040204020203" pitchFamily="34" charset="0"/>
              </a:rPr>
              <a:t>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ACD16-EE37-0A5C-4646-5AC3F50EB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19" y="1609106"/>
            <a:ext cx="5945585" cy="1758562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sz="3200" dirty="0">
                <a:latin typeface="Segoe UI" panose="020B0502040204020203" pitchFamily="34" charset="0"/>
              </a:rPr>
              <a:t>“Seeks the highest good</a:t>
            </a:r>
            <a:br>
              <a:rPr lang="en-US" sz="3200" dirty="0">
                <a:latin typeface="Segoe UI" panose="020B0502040204020203" pitchFamily="34" charset="0"/>
              </a:rPr>
            </a:br>
            <a:r>
              <a:rPr lang="en-US" sz="3200" dirty="0">
                <a:latin typeface="Segoe UI" panose="020B0502040204020203" pitchFamily="34" charset="0"/>
              </a:rPr>
              <a:t>of others”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1 John 4:7-12</a:t>
            </a:r>
          </a:p>
          <a:p>
            <a:pPr lvl="1"/>
            <a:endParaRPr lang="en-US" dirty="0">
              <a:latin typeface="Segoe UI" panose="020B0502040204020203" pitchFamily="34" charset="0"/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B5B801-61F7-1128-4A65-3449E1DE3668}"/>
              </a:ext>
            </a:extLst>
          </p:cNvPr>
          <p:cNvSpPr txBox="1"/>
          <p:nvPr/>
        </p:nvSpPr>
        <p:spPr>
          <a:xfrm>
            <a:off x="0" y="6556915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</a:rPr>
              <a:t>Richard Thetford							                                                      www.thetfordcountry.com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746262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3B7E3-0D16-B9F6-381E-50CE1ACDA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652EE1A-00A4-79C9-9EC5-B67EDA5A4D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6FC2CA3-F3B5-6DC7-634B-70F7DDFD7CDC}"/>
              </a:ext>
            </a:extLst>
          </p:cNvPr>
          <p:cNvSpPr/>
          <p:nvPr/>
        </p:nvSpPr>
        <p:spPr>
          <a:xfrm>
            <a:off x="498088" y="735981"/>
            <a:ext cx="6200078" cy="2631687"/>
          </a:xfrm>
          <a:prstGeom prst="rect">
            <a:avLst/>
          </a:prstGeom>
          <a:solidFill>
            <a:srgbClr val="B9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3CE566-9EF8-DE47-6E6A-444575433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39" y="929454"/>
            <a:ext cx="5800301" cy="42688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Segoe UI" panose="020B0502040204020203" pitchFamily="34" charset="0"/>
              </a:rPr>
              <a:t>Joy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C2CC5-24C1-EC00-D22B-F03690193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20" y="1609105"/>
            <a:ext cx="5798820" cy="16873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Segoe UI" panose="020B0502040204020203" pitchFamily="34" charset="0"/>
              </a:rPr>
              <a:t>“Gladness not based on circumstances”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1 Peter 1:8-9</a:t>
            </a:r>
            <a:endParaRPr lang="en-US" sz="3200" dirty="0">
              <a:latin typeface="Segoe UI" panose="020B0502040204020203" pitchFamily="34" charset="0"/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D5DFCB-A5CC-D17F-BE94-FC38EDA3FE6C}"/>
              </a:ext>
            </a:extLst>
          </p:cNvPr>
          <p:cNvSpPr txBox="1"/>
          <p:nvPr/>
        </p:nvSpPr>
        <p:spPr>
          <a:xfrm>
            <a:off x="0" y="6556915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</a:rPr>
              <a:t>Richard Thetford							                                                      www.thetfordcountry.com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224809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E1959-5F81-1DF4-0D3B-394A66738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E8E2027-8C86-E8CA-B2AB-1EA415B5F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6782FE4-DDAA-5FEB-4CBD-943DF745FA52}"/>
              </a:ext>
            </a:extLst>
          </p:cNvPr>
          <p:cNvSpPr/>
          <p:nvPr/>
        </p:nvSpPr>
        <p:spPr>
          <a:xfrm>
            <a:off x="498088" y="735981"/>
            <a:ext cx="6200078" cy="2609385"/>
          </a:xfrm>
          <a:prstGeom prst="rect">
            <a:avLst/>
          </a:prstGeom>
          <a:solidFill>
            <a:srgbClr val="B9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FBC1AE-F838-4291-B876-03CA50912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39" y="929454"/>
            <a:ext cx="5800301" cy="42688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Segoe UI" panose="020B0502040204020203" pitchFamily="34" charset="0"/>
              </a:rPr>
              <a:t>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97BFF-746C-BD50-8A3E-9A8C4D891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20" y="1609105"/>
            <a:ext cx="5798820" cy="173626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Segoe UI" panose="020B0502040204020203" pitchFamily="34" charset="0"/>
              </a:rPr>
              <a:t>“Contentment, unity between people”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Philippians 4:6-7</a:t>
            </a:r>
            <a:endParaRPr lang="en-US" sz="3200" dirty="0">
              <a:latin typeface="Segoe UI" panose="020B0502040204020203" pitchFamily="34" charset="0"/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B4BE0D-6BAC-C176-CB55-697DB7B05D2F}"/>
              </a:ext>
            </a:extLst>
          </p:cNvPr>
          <p:cNvSpPr txBox="1"/>
          <p:nvPr/>
        </p:nvSpPr>
        <p:spPr>
          <a:xfrm>
            <a:off x="0" y="6556915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</a:rPr>
              <a:t>Richard Thetford							                                                      www.thetfordcountry.com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88510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AA49A-A01A-E3D4-84FB-8479AA6BC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0B3AC8-DF47-567A-B639-D9B6A8EB02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A1F3FE3-2FCB-26CF-39E8-71E1F8D3185F}"/>
              </a:ext>
            </a:extLst>
          </p:cNvPr>
          <p:cNvSpPr/>
          <p:nvPr/>
        </p:nvSpPr>
        <p:spPr>
          <a:xfrm>
            <a:off x="498088" y="735981"/>
            <a:ext cx="6200078" cy="2624253"/>
          </a:xfrm>
          <a:prstGeom prst="rect">
            <a:avLst/>
          </a:prstGeom>
          <a:solidFill>
            <a:srgbClr val="B9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65FF94-34F1-9578-9A74-9BE0580D5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39" y="929454"/>
            <a:ext cx="5800301" cy="42688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Segoe UI" panose="020B0502040204020203" pitchFamily="34" charset="0"/>
              </a:rPr>
              <a:t>Patience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2B359-9392-D25F-17C5-E6A8B112B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20" y="1609106"/>
            <a:ext cx="5798820" cy="17511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Segoe UI" panose="020B0502040204020203" pitchFamily="34" charset="0"/>
              </a:rPr>
              <a:t>“Slow to speak and slow to anger”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James 5:8-9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326DB0-C1A7-7BDB-A40B-5381E62A8B87}"/>
              </a:ext>
            </a:extLst>
          </p:cNvPr>
          <p:cNvSpPr txBox="1"/>
          <p:nvPr/>
        </p:nvSpPr>
        <p:spPr>
          <a:xfrm>
            <a:off x="0" y="6556915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</a:rPr>
              <a:t>Richard Thetford							                                                      www.thetfordcountry.com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642208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ED38D-2817-A90A-A66B-808841DA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F77A133-A58F-37F9-D8FA-69A3CAAFEC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5FDCEF3-751A-A77B-4A17-10A1253CFB38}"/>
              </a:ext>
            </a:extLst>
          </p:cNvPr>
          <p:cNvSpPr/>
          <p:nvPr/>
        </p:nvSpPr>
        <p:spPr>
          <a:xfrm>
            <a:off x="498088" y="735981"/>
            <a:ext cx="6200078" cy="2624253"/>
          </a:xfrm>
          <a:prstGeom prst="rect">
            <a:avLst/>
          </a:prstGeom>
          <a:solidFill>
            <a:srgbClr val="B9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D608A-36BC-5757-5F7C-B01D87D41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39" y="929454"/>
            <a:ext cx="5800301" cy="42688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Segoe UI" panose="020B0502040204020203" pitchFamily="34" charset="0"/>
              </a:rPr>
              <a:t>Kindness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FCAC0-42A5-60FD-7DD0-206B01BFF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20" y="1609106"/>
            <a:ext cx="5798820" cy="17511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Segoe UI" panose="020B0502040204020203" pitchFamily="34" charset="0"/>
              </a:rPr>
              <a:t>“Merciful, sweet, and tender”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Proverbs 11:16-17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5617F0-2983-2A3B-941C-641A0754221A}"/>
              </a:ext>
            </a:extLst>
          </p:cNvPr>
          <p:cNvSpPr txBox="1"/>
          <p:nvPr/>
        </p:nvSpPr>
        <p:spPr>
          <a:xfrm>
            <a:off x="0" y="6556915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</a:rPr>
              <a:t>Richard Thetford							                                                      www.thetfordcountry.com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75858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AFF03-751C-2321-5FA3-6A9B13C0A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7157283-FBAD-68EB-0DE2-452B03228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5505E73-7287-832B-AA72-EAAB2666F27C}"/>
              </a:ext>
            </a:extLst>
          </p:cNvPr>
          <p:cNvSpPr/>
          <p:nvPr/>
        </p:nvSpPr>
        <p:spPr>
          <a:xfrm>
            <a:off x="498088" y="735981"/>
            <a:ext cx="6200078" cy="2624253"/>
          </a:xfrm>
          <a:prstGeom prst="rect">
            <a:avLst/>
          </a:prstGeom>
          <a:solidFill>
            <a:srgbClr val="B9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D35EAE-B3DE-6594-9B54-6ACFEDEB6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39" y="929454"/>
            <a:ext cx="5800301" cy="42688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Segoe UI" panose="020B0502040204020203" pitchFamily="34" charset="0"/>
              </a:rPr>
              <a:t>Goodness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82137-25C6-0BCD-0192-E03BDC459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20" y="1609106"/>
            <a:ext cx="5798820" cy="17511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Segoe UI" panose="020B0502040204020203" pitchFamily="34" charset="0"/>
              </a:rPr>
              <a:t>“Generous and openhearted”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Galatians 6:9-10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E87F10-E098-68B5-D83B-21A1CAB168AF}"/>
              </a:ext>
            </a:extLst>
          </p:cNvPr>
          <p:cNvSpPr txBox="1"/>
          <p:nvPr/>
        </p:nvSpPr>
        <p:spPr>
          <a:xfrm>
            <a:off x="0" y="6556915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</a:rPr>
              <a:t>Richard Thetford							                                                      www.thetfordcountry.com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77437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DC770-D49E-A858-A834-C0A4B1751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6FFC214-6715-099A-979F-D78C66B7E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7876196-7C5F-1BEE-2B22-BC30E14744BD}"/>
              </a:ext>
            </a:extLst>
          </p:cNvPr>
          <p:cNvSpPr/>
          <p:nvPr/>
        </p:nvSpPr>
        <p:spPr>
          <a:xfrm>
            <a:off x="498088" y="735981"/>
            <a:ext cx="6200078" cy="3897491"/>
          </a:xfrm>
          <a:prstGeom prst="rect">
            <a:avLst/>
          </a:prstGeom>
          <a:solidFill>
            <a:srgbClr val="B9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DF04A6-A5DC-EA32-D4E8-C041D5022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39" y="929454"/>
            <a:ext cx="5800301" cy="42688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Segoe UI" panose="020B0502040204020203" pitchFamily="34" charset="0"/>
              </a:rPr>
              <a:t>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D2D26-C650-5B03-914C-67D16EB4B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20" y="1609105"/>
            <a:ext cx="5798820" cy="310889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Segoe UI" panose="020B0502040204020203" pitchFamily="34" charset="0"/>
              </a:rPr>
              <a:t>“Dependable, loyal, and full of trust”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Psalms 101:6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Revelation 2:10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Hebrews 11:6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AD7A78-2E68-7F8F-DE02-BBB15EF9A40B}"/>
              </a:ext>
            </a:extLst>
          </p:cNvPr>
          <p:cNvSpPr txBox="1"/>
          <p:nvPr/>
        </p:nvSpPr>
        <p:spPr>
          <a:xfrm>
            <a:off x="0" y="6556915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</a:rPr>
              <a:t>Richard Thetford							                                                      www.thetfordcountry.com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128184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09309-417A-FFE1-7D51-33CE46DD0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2E9DAF3-77AB-F1D7-B382-EEBE7C7CC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20E61A5-3451-5272-8FCF-5F05B84DFF86}"/>
              </a:ext>
            </a:extLst>
          </p:cNvPr>
          <p:cNvSpPr/>
          <p:nvPr/>
        </p:nvSpPr>
        <p:spPr>
          <a:xfrm>
            <a:off x="498088" y="735981"/>
            <a:ext cx="6200078" cy="3190560"/>
          </a:xfrm>
          <a:prstGeom prst="rect">
            <a:avLst/>
          </a:prstGeom>
          <a:solidFill>
            <a:srgbClr val="B9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C4B18B-A9C1-24A7-5A19-FAEFB2365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39" y="929454"/>
            <a:ext cx="5800301" cy="42688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Segoe UI" panose="020B0502040204020203" pitchFamily="34" charset="0"/>
              </a:rPr>
              <a:t>Gentleness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85E3D-D07C-2AB8-F13E-6CA6A8DAF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20" y="1609105"/>
            <a:ext cx="5798820" cy="231743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Segoe UI" panose="020B0502040204020203" pitchFamily="34" charset="0"/>
              </a:rPr>
              <a:t>“Humble, calm,</a:t>
            </a:r>
            <a:br>
              <a:rPr lang="en-US" sz="3200" dirty="0">
                <a:latin typeface="Segoe UI" panose="020B0502040204020203" pitchFamily="34" charset="0"/>
              </a:rPr>
            </a:br>
            <a:r>
              <a:rPr lang="en-US" sz="3200" dirty="0">
                <a:latin typeface="Segoe UI" panose="020B0502040204020203" pitchFamily="34" charset="0"/>
              </a:rPr>
              <a:t>non-threatening”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Proverbs 15:1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accent2"/>
                </a:solidFill>
                <a:latin typeface="Segoe UI Semibold" panose="020B0702040204020203" pitchFamily="34" charset="0"/>
              </a:rPr>
              <a:t>1 Peter 3:15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9E8FAE-2311-72CA-0351-D6902FC4615C}"/>
              </a:ext>
            </a:extLst>
          </p:cNvPr>
          <p:cNvSpPr txBox="1"/>
          <p:nvPr/>
        </p:nvSpPr>
        <p:spPr>
          <a:xfrm>
            <a:off x="0" y="6556915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</a:rPr>
              <a:t>Richard Thetford							                                                      www.thetfordcountry.com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176469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287</Words>
  <Application>Microsoft Office PowerPoint</Application>
  <PresentationFormat>Widescreen</PresentationFormat>
  <Paragraphs>47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Segoe UI</vt:lpstr>
      <vt:lpstr>Segoe UI Semibold</vt:lpstr>
      <vt:lpstr>Office Theme</vt:lpstr>
      <vt:lpstr>Galatians 5:22-23</vt:lpstr>
      <vt:lpstr>Love</vt:lpstr>
      <vt:lpstr>Joy</vt:lpstr>
      <vt:lpstr>Peace</vt:lpstr>
      <vt:lpstr>Patience</vt:lpstr>
      <vt:lpstr>Kindness</vt:lpstr>
      <vt:lpstr>Goodness</vt:lpstr>
      <vt:lpstr>Faithfulness</vt:lpstr>
      <vt:lpstr>Gentleness</vt:lpstr>
      <vt:lpstr>Self-Control</vt:lpstr>
      <vt:lpstr>May we all strive to add the qualities of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Thetford</dc:creator>
  <cp:lastModifiedBy>Richard Thetford</cp:lastModifiedBy>
  <cp:revision>5</cp:revision>
  <dcterms:created xsi:type="dcterms:W3CDTF">2025-06-19T01:52:54Z</dcterms:created>
  <dcterms:modified xsi:type="dcterms:W3CDTF">2026-04-13T00:24:12Z</dcterms:modified>
</cp:coreProperties>
</file>