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4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B12DF-24D2-708B-388B-A8AAA7D2D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B81132-3862-99B5-40D6-AB60DBAB6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C668A-30CB-93F4-00C1-620E4E3AD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4F771-94E3-10DF-F28B-01B206598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443E8-FE0B-5197-1C3F-EB65FF44B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778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E510E-D942-614E-C39A-7738A03FA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DFCF9-CB55-4613-817B-28C4FA2C7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79488-C96E-B4E1-64C1-79B31F9D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79A30-196C-6705-661F-3A67654E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D25E3-CF4F-B818-E9FC-CDC64FC5E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4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A0022-0957-8FF1-90CD-EEB7B06D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B7822-1B03-E8AF-65EB-0065F12B6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9CC7-B4AB-BA58-D517-0236CAF60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F3180-9344-D674-A7AE-28C8ECD82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3EEEA-B8D2-0314-5069-0AA56C23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839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9743A-AA03-7252-4CCB-E20EF1DD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A1626-E5C0-C25E-D148-EC8698D74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743F5E-D250-F983-A550-60BBB21D2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6A21E0-27B2-BF5F-47DF-54257D97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E302D-DC56-ED87-E0D5-F95AF7442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BD4030-0357-4021-6BB9-EF7BB661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009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03013-80DF-7263-B6FA-25844B9B2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1F762-78AC-E79D-F720-B7DD4EE47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B5C2B-040F-59BC-842F-C82F356C6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4968B8-0569-5F7A-7AC4-394FDFEA62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96595A-90B0-E2D3-B657-A47EED3CFC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1D499-5D0E-998C-0A56-2FC70F554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DC0913-DA41-6205-B980-04C702058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3B9F55-5A86-9229-F863-9650DAD48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91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94F6F-673F-D5B9-B6C8-48E54C56B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190D2B-18E6-E64E-0F65-F0997CFE3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E01792-A4BE-0457-06CD-C1AE92CE4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002562-B6E1-A903-6281-0FB7A13B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36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10757C-A9DB-66D4-3019-FF0C32207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ACBBE2-B521-ED4C-3433-1BFD09C6A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A5FEB-631C-C247-8948-4A086622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168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685F6-C4AC-D156-7D9D-33FB28FBE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10775-4ACC-8FAE-4619-24C3204930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C063F-45B8-9CA6-06FD-498BF06A97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61CD44-7C8D-1320-6571-ECD6B5225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9A0DDF-0B65-2D62-9334-4B9E920A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A4ACA-9527-6C94-D7DB-CBACB5718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551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A335-AC58-B725-4C94-675C1A1D5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228D82-CE3D-1D99-7001-377A1F54AD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B652A-AF50-F7A0-2310-765936537E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0325D-85E6-44C1-6DDC-3B546B00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E86C4-5810-E49B-EA11-18B75A710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340504-64B3-F335-6AF6-CAFD84AC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3117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B4A67-A7C3-7B84-A98A-C57C86D2C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705D29-D0CA-89F9-CEAE-DFB6A9EA7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FDD49-2B64-53D1-C77A-DDBDC8470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6FA8A-48AE-2EEE-A99B-0439C743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981AC-F66C-942D-C151-B6840E395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28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99EF56-03D8-40EF-CE64-64E4EAE132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A00E9C-9C6A-E1DA-27EC-C9E1A28CE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052B-02BE-88F7-2DCB-CA4F2F59A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6440F-3F37-6AE3-BCA6-D5A88627C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C36F04-FEA5-FE9D-E81F-54C7EE942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880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22F30A-3DCC-3B57-A40D-2795FE876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91FCF-7A6C-43D1-60F4-874CAA0F0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05A06-8A27-E6A9-BA70-B0BF159D0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F6C0A-F502-4F63-BE4F-D280D454196D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46529-D03C-E9BB-7877-63E815A3B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69A9B-B714-E5A8-AB5A-1EC29E48E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52758-4A56-476D-98C9-0E0993777F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27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1A8E2D-65EA-DC94-CAC5-A5DDE65F5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52374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2058A85-F0C5-586E-8623-7A252FD16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6511" y="5832182"/>
            <a:ext cx="4758978" cy="691562"/>
          </a:xfrm>
        </p:spPr>
        <p:txBody>
          <a:bodyPr>
            <a:normAutofit lnSpcReduction="10000"/>
          </a:bodyPr>
          <a:lstStyle/>
          <a:p>
            <a:r>
              <a:rPr lang="en-US" sz="4400" b="1" dirty="0">
                <a:solidFill>
                  <a:srgbClr val="FF9999"/>
                </a:solidFill>
              </a:rPr>
              <a:t>Ephesians 2:1-10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EDDE77-9ECB-8DB0-9D88-2B199D21BA83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</p:spTree>
    <p:extLst>
      <p:ext uri="{BB962C8B-B14F-4D97-AF65-F5344CB8AC3E}">
        <p14:creationId xmlns:p14="http://schemas.microsoft.com/office/powerpoint/2010/main" val="765463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12DB96-A684-C44F-7327-4541E21C1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8DEC26-E8AA-880D-37FA-0DCCB6FB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What Is God’s Grace?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1CA4DB-634C-3127-B87B-59AD16F64FB5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35F569-DABD-2DB7-0DB8-C528CCBC4B02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0DB62B-8CBC-B678-B03F-111E82CF2EDC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3903CD-0F06-87D5-432D-CAC413A12761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ABC013-2D10-B163-FDF4-748BA4023D05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FB1D9DC-DB0C-BE97-C86A-C7D6EA772629}"/>
              </a:ext>
            </a:extLst>
          </p:cNvPr>
          <p:cNvSpPr txBox="1">
            <a:spLocks/>
          </p:cNvSpPr>
          <p:nvPr/>
        </p:nvSpPr>
        <p:spPr>
          <a:xfrm>
            <a:off x="350903" y="2205317"/>
            <a:ext cx="11482507" cy="39716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>
                <a:highlight>
                  <a:srgbClr val="FFFF00"/>
                </a:highlight>
              </a:rPr>
              <a:t>“unmerited favor”</a:t>
            </a:r>
            <a:r>
              <a:rPr lang="en-US" sz="3400" b="1" dirty="0"/>
              <a:t> – God giving us what we don’t deserve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Romans 3:23-24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Titus 2:11-14</a:t>
            </a:r>
            <a:r>
              <a:rPr lang="en-US" dirty="0">
                <a:solidFill>
                  <a:srgbClr val="9900CC"/>
                </a:solidFill>
              </a:rPr>
              <a:t>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D26AD88-BD5A-7AAC-461B-B2FE20F06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084" y="2855850"/>
            <a:ext cx="6347013" cy="332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095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FF9E5-127F-C91D-A79F-EC9FEC0D3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88D00C-A4E8-795E-8564-2174A6357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E22C57-7F53-11FD-76CF-FCEE1250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Source of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C2DE31-9244-6A82-AD66-BB29D26D3FFF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23ADB4-DA80-2783-DE22-A78DD66D3FA4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0C3E8C-7B93-DBD3-20A8-81E67F65BBF0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E8CD8A-0216-7D87-5983-B7646E064EAE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35400B-D8A1-6568-0F10-F918722EFD0B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2F5279E-E666-01A4-9DD8-C9414BC21412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Begins with God the Father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John 3:16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Continues with Jesus Christ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John 1:14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John 1:17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Included in the Holy Spirit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Titus 3:5-7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80DBC-AF56-CD9D-91ED-3F5B6AC51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550" y="2251420"/>
            <a:ext cx="5993547" cy="392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710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F8129-1F0E-7561-1674-F9A5DA89A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02CEDE-B3F6-5AED-ECE9-CA4FA7636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88DEA4-68D6-AE6D-DE36-8219F8ABD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Purpose of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F3693F-A9EE-B383-B0B5-C1C4D0B130EA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0C7A00-F536-CFC1-EDB0-079537A33757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E080C2-AF29-522D-2341-3046D7A0F5E5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21444F-8DA1-977F-D994-559FB1957176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6AA54F-5982-8610-E1BB-513ECD5018A6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17500BE-34C1-0098-7038-12BC8234014E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To save us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Titus 2:11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Ephesians 2:8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To justify us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Romans 3:24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To sanctify us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Titus 2:12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E8B935-E780-9E07-61FA-EC0588CCC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303" y="2274755"/>
            <a:ext cx="6685107" cy="388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64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A1574-D31E-83BD-644C-34B3882C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060DA0-7D0D-A7F7-0318-491EDCDFBE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311534-F7C8-6A8C-5BBA-0ED5A1A87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Purpose of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F719D3-6E7D-C6E5-90DB-8B29BD4A836B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6D96FF-C889-798E-4E24-838840D3EF89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AAC898-590B-A919-2F22-1CD3B821ED67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C70C4F-6948-E3D1-2D41-B9124F7C025B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F7CC33-CD09-A00C-0D90-0908CF79C266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0EFCE20-0FCD-04AF-C1CA-D5F83A68EB12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To strengthen us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2 Corinthians 12:9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To equip us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1 Peter 4:10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0FF79-1BB0-8B88-123A-A3AECDF80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584" y="2251420"/>
            <a:ext cx="7453514" cy="390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4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2587-4F11-8E3E-FDD1-C77337678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323309-C763-5551-B939-CF0E71499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2D358B-067A-A1B0-B171-F91E75AC5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Power and Character of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F55B1-77A6-7F48-A162-C6434573A3A6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8D5611-DE59-68D5-A9BE-18BDBCE34534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9B8C8-9EB0-02C3-8B81-F66C62BCA16D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50842A-16E3-76DE-25AE-3DC2D5B8C614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20A8BA-ACCA-2A34-0ECD-029F7C94A965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9EB1E53-D27E-61A5-CD55-BC71B8EA1563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Grace is unmerited – cannot be earned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Romans 11:6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Grace is abundant – it is greater than all sin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Romans 5:20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Grace is transforming – it changes</a:t>
            </a:r>
            <a:br>
              <a:rPr lang="en-US" sz="3400" b="1" dirty="0"/>
            </a:br>
            <a:r>
              <a:rPr lang="en-US" sz="3400" b="1" dirty="0"/>
              <a:t>who we are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2 Corinthians 5:17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15EDF6-5469-4E44-7B15-9EC1DDD63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279" y="2274755"/>
            <a:ext cx="3399132" cy="387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32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442E5-F86D-A7E5-7026-EBC16B5DA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B7B761-BCEF-1709-B9D6-6FE1B083E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036B56-5EB3-0A6C-7676-15B0C8E68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Power and Character of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81C607-9B83-46CF-27B4-B6331B351D29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A3BF00-C87D-CC55-B281-F27F1C0BADF8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542F4-81F0-03F8-193F-9859CEC8FDCE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F61386-822A-3EFC-3F62-8C4989070192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D2E7D7-6A7D-868E-8D28-C7908F20A0D5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B3E7A7-D4E7-26CC-D21C-11525E5F0BB7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Grace is sufficient – it meets every need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2 Corinthians 12:9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38C5BE-BF9C-154F-1E55-85F16C3FF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521" y="2795890"/>
            <a:ext cx="7038576" cy="336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51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D490D-3F46-347E-B91A-86E6A9917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45E9B8-138E-4655-189E-A6F06888A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CB6E3D-2D77-03C2-486A-5FE0C4E43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 Response to God’s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E1094D-36A9-0A48-6584-B02A4853BA9C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F61968-50EB-E3FD-3755-F069F26723FB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F897A7-EA44-3BCB-55AE-9A4508EF7F0F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F84CAE-8C0A-EE62-C839-83831CD0619E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DCC15-7732-990F-D615-4BE5740F00B0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65F1CD5-F585-80F3-17FA-661F6146524C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In our faith – receiving it through trust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Romans 5:1-2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In our obedience – living according to it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Romans 6:1-4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In our humility – acknowledging dependence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James 4:6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AE3D25D-5AE4-60E3-FA04-E5B518E70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473" y="2251420"/>
            <a:ext cx="2627938" cy="392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2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FC1E7-D771-9120-3BF6-FD32C73E3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9309C7-BF71-3044-221E-BEF29FA19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D537AD-B6E7-1C85-2B4A-1013036A4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 Response to God’s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FD0318-D584-633E-6952-5D6C8A736F0E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C31C4-B6A0-A82A-C84C-CBEF7B67B8C6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60EE43-B390-DA7A-7206-33C645AB696E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E5B2E4-8009-4CC1-41DE-7FC514C5F852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D8060-9744-0A9A-8C20-A0757B1A9CE5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B582F6A-459B-0AE9-ECC8-10D237F802A1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In our service – using grace to serve others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1 Corinthians 15:10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B73A52-8E7B-49A8-97A6-CEC514F1C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088" y="2816294"/>
            <a:ext cx="6493010" cy="334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175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BEA39-B55B-C9C4-CD99-D153C9D2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4CB7DD-5C68-F86D-9C76-CEE530A3C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FC1B25-EF12-BCD8-7628-258BA9802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Results of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27F481-BCDF-AE22-8547-6B046272138B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39FFC-85B3-3FB3-F123-21EF1B4613F4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883170-9EBA-7A82-F6DC-8C0105D6BDCE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FCD348-CF5E-3570-BC96-FA6F70FAE526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60CF49-C258-88DF-9038-D36EA6F61E20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B0A9B62-4517-87D0-3387-C29A71262660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A new life in Christ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2 Corinthians 5:17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Have peace with God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Romans 5:1-2</a:t>
            </a:r>
          </a:p>
          <a:p>
            <a:pPr>
              <a:lnSpc>
                <a:spcPct val="100000"/>
              </a:lnSpc>
            </a:pPr>
            <a:r>
              <a:rPr lang="en-US" sz="3400" b="1" dirty="0"/>
              <a:t>Eternal hope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2 Thessalonians 2:16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1A92E-ED75-A99E-EC87-7E3DBF624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928" y="2251420"/>
            <a:ext cx="6408483" cy="390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44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87F3A-D266-632A-D652-147F1818F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D96011-7288-2868-C65A-9F63F8B10B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4" y="376799"/>
            <a:ext cx="11482508" cy="17209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B6126A-09E6-81E5-6CFB-78D3FAF51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5" y="53047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Results of Grace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1227ED-3A6E-EC5E-D6B2-7F2584C5711F}"/>
              </a:ext>
            </a:extLst>
          </p:cNvPr>
          <p:cNvSpPr/>
          <p:nvPr/>
        </p:nvSpPr>
        <p:spPr>
          <a:xfrm>
            <a:off x="0" y="-1"/>
            <a:ext cx="176733" cy="658521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A7F6DD-9E8D-8A86-6762-F17F46FE38B7}"/>
              </a:ext>
            </a:extLst>
          </p:cNvPr>
          <p:cNvSpPr/>
          <p:nvPr/>
        </p:nvSpPr>
        <p:spPr>
          <a:xfrm>
            <a:off x="12015267" y="-1"/>
            <a:ext cx="176733" cy="65237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C34FF1-9601-86D8-96E5-920996EBA981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2135A9-2E87-DC00-B8D8-F4B573AFEC05}"/>
              </a:ext>
            </a:extLst>
          </p:cNvPr>
          <p:cNvSpPr/>
          <p:nvPr/>
        </p:nvSpPr>
        <p:spPr>
          <a:xfrm>
            <a:off x="0" y="0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D950A1-9A09-FCAB-3A54-B1CBA7704748}"/>
              </a:ext>
            </a:extLst>
          </p:cNvPr>
          <p:cNvSpPr/>
          <p:nvPr/>
        </p:nvSpPr>
        <p:spPr>
          <a:xfrm>
            <a:off x="-23052" y="6323959"/>
            <a:ext cx="12192000" cy="1997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DBC234A-02D4-50D2-CE78-104326CFEA8B}"/>
              </a:ext>
            </a:extLst>
          </p:cNvPr>
          <p:cNvSpPr txBox="1">
            <a:spLocks/>
          </p:cNvSpPr>
          <p:nvPr/>
        </p:nvSpPr>
        <p:spPr>
          <a:xfrm>
            <a:off x="350903" y="2151529"/>
            <a:ext cx="11482507" cy="4172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400" b="1" dirty="0"/>
              <a:t>Continue to gain spiritual growth</a:t>
            </a:r>
          </a:p>
          <a:p>
            <a:pPr lvl="1">
              <a:lnSpc>
                <a:spcPct val="100000"/>
              </a:lnSpc>
            </a:pPr>
            <a:r>
              <a:rPr lang="en-US" sz="3200" dirty="0">
                <a:solidFill>
                  <a:srgbClr val="9900CC"/>
                </a:solidFill>
              </a:rPr>
              <a:t>2 Peter 3:18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846A22-EA81-4497-A38F-BFDB439C2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407" y="2856217"/>
            <a:ext cx="6688791" cy="332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524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E8CC1-4234-3D4C-83F8-035CA1C6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AE2A97-8430-E3FE-E885-D22C7DFE6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52374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82E857E-5F68-22D5-8C07-C4A6425AE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6511" y="5832182"/>
            <a:ext cx="4758978" cy="691562"/>
          </a:xfrm>
        </p:spPr>
        <p:txBody>
          <a:bodyPr>
            <a:normAutofit lnSpcReduction="10000"/>
          </a:bodyPr>
          <a:lstStyle/>
          <a:p>
            <a:r>
              <a:rPr lang="en-US" sz="4400" b="1" dirty="0">
                <a:solidFill>
                  <a:srgbClr val="FF9999"/>
                </a:solidFill>
              </a:rPr>
              <a:t>Ephesians 2:1-10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892D5B-5B8E-C3A6-A9D0-3CFBA66CA7E8}"/>
              </a:ext>
            </a:extLst>
          </p:cNvPr>
          <p:cNvSpPr txBox="1"/>
          <p:nvPr/>
        </p:nvSpPr>
        <p:spPr>
          <a:xfrm>
            <a:off x="0" y="6523745"/>
            <a:ext cx="12192000" cy="33855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Richie Thetford									              www.thetfordcountry.com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33DA83-C04B-1BC2-F259-9BA3C99103AD}"/>
              </a:ext>
            </a:extLst>
          </p:cNvPr>
          <p:cNvSpPr txBox="1"/>
          <p:nvPr/>
        </p:nvSpPr>
        <p:spPr>
          <a:xfrm>
            <a:off x="0" y="3250346"/>
            <a:ext cx="12191999" cy="584775"/>
          </a:xfrm>
          <a:prstGeom prst="rect">
            <a:avLst/>
          </a:prstGeom>
          <a:solidFill>
            <a:srgbClr val="FF99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you received God’s grace through obedient faith in Jesus Christ?</a:t>
            </a:r>
          </a:p>
        </p:txBody>
      </p:sp>
    </p:spTree>
    <p:extLst>
      <p:ext uri="{BB962C8B-B14F-4D97-AF65-F5344CB8AC3E}">
        <p14:creationId xmlns:p14="http://schemas.microsoft.com/office/powerpoint/2010/main" val="123784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446</Words>
  <Application>Microsoft Office PowerPoint</Application>
  <PresentationFormat>Widescreen</PresentationFormat>
  <Paragraphs>70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What Is God’s Grace?</vt:lpstr>
      <vt:lpstr>The Source of Grace</vt:lpstr>
      <vt:lpstr>The Purpose of Grace</vt:lpstr>
      <vt:lpstr>The Purpose of Grace</vt:lpstr>
      <vt:lpstr>The Power and Character of Grace</vt:lpstr>
      <vt:lpstr>The Power and Character of Grace</vt:lpstr>
      <vt:lpstr>Our Response to God’s Grace</vt:lpstr>
      <vt:lpstr>Our Response to God’s Grace</vt:lpstr>
      <vt:lpstr>The Results of Grace</vt:lpstr>
      <vt:lpstr>The Results of Grace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Thetford</dc:creator>
  <cp:lastModifiedBy>Richard Thetford</cp:lastModifiedBy>
  <cp:revision>8</cp:revision>
  <dcterms:created xsi:type="dcterms:W3CDTF">2025-11-13T02:18:34Z</dcterms:created>
  <dcterms:modified xsi:type="dcterms:W3CDTF">2026-09-27T20:43:57Z</dcterms:modified>
</cp:coreProperties>
</file>