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33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94660"/>
  </p:normalViewPr>
  <p:slideViewPr>
    <p:cSldViewPr snapToGrid="0">
      <p:cViewPr varScale="1">
        <p:scale>
          <a:sx n="83" d="100"/>
          <a:sy n="83" d="100"/>
        </p:scale>
        <p:origin x="104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2D049-11D2-8DAA-B7F6-23FBB26469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3313D5-73E9-3D2A-2102-21190CB734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09C97B-D1CE-7603-C752-730E11A9F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AA3E9-B079-416A-B790-18C7CF793535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75576-DA1F-26CD-A7F9-0ED02AB40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3BB204-96EF-07BD-11F6-8BCE536C1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FC65C-3D68-4420-B4D9-63B101E43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7926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75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307E4-E40C-F47C-8780-E0215D020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F62978-E82F-664B-DB35-4BC92870C5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4DB13E-D514-AC64-2B92-ADAF05840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AA3E9-B079-416A-B790-18C7CF793535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CEF113-6E31-D80B-96FA-B63FEE51B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48F5A8-3BB4-362F-0ECE-0C4EEFEF9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FC65C-3D68-4420-B4D9-63B101E43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2827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75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5080CC4-511A-7447-3BE7-60DE972C84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67D553-B72D-E46B-D49C-5E72121710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36699C-FF9C-A666-EAC8-7F5F6A425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AA3E9-B079-416A-B790-18C7CF793535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24938C-C482-B3E4-B23F-444C00FDD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D93894-D3DE-FF5C-5D4A-25B7E0A6E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FC65C-3D68-4420-B4D9-63B101E43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3394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75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0DF3FC-C8D6-4038-BC71-B8002684B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58827C-0AEA-0255-0092-243B13F1E7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661606-9158-5A5D-B020-7AAC45E431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AA3E9-B079-416A-B790-18C7CF793535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6F0388-95C0-0FD3-A891-309034634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2E8268-DF74-6829-A390-354F8ACFB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FC65C-3D68-4420-B4D9-63B101E43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3520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75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17592-1FAA-82D0-1AFD-4C3CB1844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163B6B-448D-C87A-C9F9-9C6174EC7D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04EE06-C651-CAD4-C0D5-10435E1DC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AA3E9-B079-416A-B790-18C7CF793535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C1DED2-5B72-A7FC-1DC1-DFA84442B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380E35-B522-B368-3BC0-22976164C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FC65C-3D68-4420-B4D9-63B101E43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60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75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579E6-B465-93D8-EC7E-556076DC5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26497D-DDB4-FCAE-71A3-EEC9C9C286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7A7493-D0AB-2AB3-F86B-4955EC72CA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1AB1CF-0DFD-A721-F9DC-47A79D327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AA3E9-B079-416A-B790-18C7CF793535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116814-A3ED-9ECF-FD39-12C0F669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781AB7-217A-C2F0-A733-0B9174B55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FC65C-3D68-4420-B4D9-63B101E43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7342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75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1616EA-B1A4-74D2-0118-82BFF3CE6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600049-741E-ECAE-D47F-7365A2357B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282734-5307-D2D8-12EA-A6479C7763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A5A2A5-CF58-3F8C-611C-06B70C7DAA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20A3D2D-179F-5DAA-B28C-9EF11C99EC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EFEF25-C840-8BA9-8163-8C28B282C9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AA3E9-B079-416A-B790-18C7CF793535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89F8D82-EA48-302C-F9C1-853452B27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02B1A4-89B9-4265-C2CF-6A56B700E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FC65C-3D68-4420-B4D9-63B101E43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596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75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144F4E-88D7-CB9C-96D6-4791030F8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0D1FAD-F095-B8A7-483E-B5E93A816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AA3E9-B079-416A-B790-18C7CF793535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4BA89C-F344-A610-0F23-19BDF2A07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7FBF66-E7E1-BEF9-BD39-FC67A533B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FC65C-3D68-4420-B4D9-63B101E43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9226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75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343E67-C983-4011-BD36-62E59C6C82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AA3E9-B079-416A-B790-18C7CF793535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F2B804-00D5-C3C9-1524-C1ADEBD8B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28F793-0545-479F-4BFF-6250CDE641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FC65C-3D68-4420-B4D9-63B101E43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0021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75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D20A2C-2579-DB2E-9288-F5B817DB9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CE014-9F4A-A1C1-6D55-D18DD0F1F7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C85A50-EE51-71AF-4602-E846F9301C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17757F-8EFF-79C2-8075-F8FB6F441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AA3E9-B079-416A-B790-18C7CF793535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A2C9C5-4F25-7DE1-19E7-3799A1D9D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D4A71A-62C3-009F-6351-BE948F19F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FC65C-3D68-4420-B4D9-63B101E43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8745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75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3CA77-AF56-407C-160B-4FCC4D9C1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58D75D-8738-1D6B-1A56-FBC5A8E443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7B2843-E318-E2A1-708D-AAB325A4D3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426408-F656-0909-47A1-23B3FCBE9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AA3E9-B079-416A-B790-18C7CF793535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DB26EE-18C4-1FC8-7A26-780F09F64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5C604B-6E5D-B5DA-42D6-0FB81F76C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FC65C-3D68-4420-B4D9-63B101E43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4036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750">
        <p15:prstTrans prst="prestig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E5B04F-4AA4-5BF3-C250-BAA950F3A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D667DB-9BC4-1970-30E3-DEDB4AC855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9415DA-D799-1DC1-ABA6-AF1C2AAC2B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3AA3E9-B079-416A-B790-18C7CF793535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875ED7-4EBD-9803-E089-DF88F40776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580B41-A534-6612-648D-D39585D39C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6FC65C-3D68-4420-B4D9-63B101E43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295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750">
        <p15:prstTrans prst="prestig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A8726EA-B2ED-4BD9-8965-BC765F602E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FF3AE0-496D-6F2C-0A3B-84A589D52A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452775"/>
            <a:ext cx="12192000" cy="1036850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I Met a Friend of Mine Today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85D74B-552D-3B07-4E41-5AADE488AB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53082" y="3348465"/>
            <a:ext cx="4082783" cy="531972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rgbClr val="FFC000"/>
                </a:solidFill>
                <a:latin typeface="Aptos SemiBold" panose="020B0004020202020204" pitchFamily="34" charset="0"/>
              </a:rPr>
              <a:t>Matthew 27:45-54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D83A966-7168-ADB6-A732-C3261EFBAAF2}"/>
              </a:ext>
            </a:extLst>
          </p:cNvPr>
          <p:cNvSpPr txBox="1"/>
          <p:nvPr/>
        </p:nvSpPr>
        <p:spPr>
          <a:xfrm>
            <a:off x="0" y="6554480"/>
            <a:ext cx="1219200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Aptos" panose="020B0004020202020204" pitchFamily="34" charset="0"/>
              </a:rPr>
              <a:t>Richard Thetford									                       www.thetfordcountry.com</a:t>
            </a:r>
          </a:p>
        </p:txBody>
      </p:sp>
    </p:spTree>
    <p:extLst>
      <p:ext uri="{BB962C8B-B14F-4D97-AF65-F5344CB8AC3E}">
        <p14:creationId xmlns:p14="http://schemas.microsoft.com/office/powerpoint/2010/main" val="15870295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750">
        <p15:prstTrans prst="prestig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65ED3-720A-A732-B11A-8C2E02790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150" y="530198"/>
            <a:ext cx="11472262" cy="706931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ptos" panose="020B0004020202020204" pitchFamily="34" charset="0"/>
              </a:rPr>
              <a:t>In the Streets of Jerusalem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B2A5F2-E29F-6C30-BD31-718374B574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587" y="1333046"/>
            <a:ext cx="11472261" cy="517533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200" b="1" dirty="0">
                <a:latin typeface="Aptos" panose="020B0004020202020204" pitchFamily="34" charset="0"/>
              </a:rPr>
              <a:t>Saints raised from the grave</a:t>
            </a:r>
          </a:p>
          <a:p>
            <a:pPr lvl="1">
              <a:lnSpc>
                <a:spcPct val="100000"/>
              </a:lnSpc>
            </a:pPr>
            <a:r>
              <a:rPr lang="en-US" sz="3000" dirty="0">
                <a:solidFill>
                  <a:srgbClr val="996633"/>
                </a:solidFill>
                <a:latin typeface="Aptos SemiBold" panose="020B0004020202020204" pitchFamily="34" charset="0"/>
              </a:rPr>
              <a:t>Matthew 27:50-53</a:t>
            </a:r>
          </a:p>
          <a:p>
            <a:pPr>
              <a:lnSpc>
                <a:spcPct val="100000"/>
              </a:lnSpc>
            </a:pPr>
            <a:r>
              <a:rPr lang="en-US" sz="3200" b="1" dirty="0">
                <a:latin typeface="Aptos" panose="020B0004020202020204" pitchFamily="34" charset="0"/>
              </a:rPr>
              <a:t>Christ was first to rise</a:t>
            </a:r>
          </a:p>
          <a:p>
            <a:pPr lvl="1">
              <a:lnSpc>
                <a:spcPct val="100000"/>
              </a:lnSpc>
            </a:pPr>
            <a:r>
              <a:rPr lang="en-US" sz="3000" dirty="0">
                <a:solidFill>
                  <a:srgbClr val="996633"/>
                </a:solidFill>
                <a:latin typeface="Aptos SemiBold" panose="020B0004020202020204" pitchFamily="34" charset="0"/>
              </a:rPr>
              <a:t>1 Corinthians 15:20</a:t>
            </a:r>
          </a:p>
          <a:p>
            <a:pPr>
              <a:lnSpc>
                <a:spcPct val="100000"/>
              </a:lnSpc>
            </a:pPr>
            <a:r>
              <a:rPr lang="en-US" sz="3200" b="1" dirty="0">
                <a:latin typeface="Aptos" panose="020B0004020202020204" pitchFamily="34" charset="0"/>
              </a:rPr>
              <a:t>Rich man and Lazarus</a:t>
            </a:r>
          </a:p>
          <a:p>
            <a:pPr lvl="1">
              <a:lnSpc>
                <a:spcPct val="100000"/>
              </a:lnSpc>
            </a:pPr>
            <a:r>
              <a:rPr lang="en-US" sz="3000" dirty="0">
                <a:solidFill>
                  <a:srgbClr val="996633"/>
                </a:solidFill>
                <a:latin typeface="Aptos SemiBold" panose="020B0004020202020204" pitchFamily="34" charset="0"/>
              </a:rPr>
              <a:t>Luke 16:27-31</a:t>
            </a:r>
          </a:p>
          <a:p>
            <a:pPr>
              <a:lnSpc>
                <a:spcPct val="100000"/>
              </a:lnSpc>
            </a:pPr>
            <a:r>
              <a:rPr lang="en-US" sz="3200" b="1" dirty="0">
                <a:latin typeface="Aptos" panose="020B0004020202020204" pitchFamily="34" charset="0"/>
              </a:rPr>
              <a:t>God’s power to bring life from death</a:t>
            </a:r>
          </a:p>
          <a:p>
            <a:pPr lvl="1">
              <a:lnSpc>
                <a:spcPct val="100000"/>
              </a:lnSpc>
            </a:pPr>
            <a:r>
              <a:rPr lang="en-US" sz="3000" dirty="0">
                <a:solidFill>
                  <a:srgbClr val="996633"/>
                </a:solidFill>
                <a:latin typeface="Aptos SemiBold" panose="020B0004020202020204" pitchFamily="34" charset="0"/>
              </a:rPr>
              <a:t>Ezekiel 37:12-13</a:t>
            </a:r>
          </a:p>
          <a:p>
            <a:pPr lvl="1">
              <a:lnSpc>
                <a:spcPct val="100000"/>
              </a:lnSpc>
            </a:pPr>
            <a:r>
              <a:rPr lang="en-US" sz="3000" dirty="0">
                <a:solidFill>
                  <a:srgbClr val="996633"/>
                </a:solidFill>
                <a:latin typeface="Aptos SemiBold" panose="020B0004020202020204" pitchFamily="34" charset="0"/>
              </a:rPr>
              <a:t>Isaiah 26:19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95185A-ACE0-CE25-3F77-E797E469DA40}"/>
              </a:ext>
            </a:extLst>
          </p:cNvPr>
          <p:cNvSpPr txBox="1"/>
          <p:nvPr/>
        </p:nvSpPr>
        <p:spPr>
          <a:xfrm>
            <a:off x="0" y="6554480"/>
            <a:ext cx="1219200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Aptos" panose="020B0004020202020204" pitchFamily="34" charset="0"/>
              </a:rPr>
              <a:t>Richard Thetford									                       www.thetfordcountry.com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BE41416-566E-CC79-B22E-D9A7E00C51DB}"/>
              </a:ext>
            </a:extLst>
          </p:cNvPr>
          <p:cNvSpPr/>
          <p:nvPr/>
        </p:nvSpPr>
        <p:spPr>
          <a:xfrm>
            <a:off x="0" y="0"/>
            <a:ext cx="184417" cy="6554480"/>
          </a:xfrm>
          <a:prstGeom prst="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29DF025-4855-58FC-E427-5FDE8B9B50CD}"/>
              </a:ext>
            </a:extLst>
          </p:cNvPr>
          <p:cNvSpPr/>
          <p:nvPr/>
        </p:nvSpPr>
        <p:spPr>
          <a:xfrm>
            <a:off x="12007583" y="0"/>
            <a:ext cx="184417" cy="6554480"/>
          </a:xfrm>
          <a:prstGeom prst="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875DE36-EF33-30AF-69E6-41D1D7FB5FEC}"/>
              </a:ext>
            </a:extLst>
          </p:cNvPr>
          <p:cNvSpPr/>
          <p:nvPr/>
        </p:nvSpPr>
        <p:spPr>
          <a:xfrm>
            <a:off x="0" y="0"/>
            <a:ext cx="12192000" cy="365125"/>
          </a:xfrm>
          <a:prstGeom prst="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D1F3BE6-8BC6-95BB-1B53-3AC9FF003C0D}"/>
              </a:ext>
            </a:extLst>
          </p:cNvPr>
          <p:cNvSpPr/>
          <p:nvPr/>
        </p:nvSpPr>
        <p:spPr>
          <a:xfrm>
            <a:off x="0" y="6508376"/>
            <a:ext cx="12192000" cy="46104"/>
          </a:xfrm>
          <a:prstGeom prst="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croll: Vertical 10">
            <a:extLst>
              <a:ext uri="{FF2B5EF4-FFF2-40B4-BE49-F238E27FC236}">
                <a16:creationId xmlns:a16="http://schemas.microsoft.com/office/drawing/2014/main" id="{FF59ED9D-B2A6-268C-6AAD-7D656CE05751}"/>
              </a:ext>
            </a:extLst>
          </p:cNvPr>
          <p:cNvSpPr/>
          <p:nvPr/>
        </p:nvSpPr>
        <p:spPr>
          <a:xfrm>
            <a:off x="7061627" y="1429230"/>
            <a:ext cx="4769222" cy="4898572"/>
          </a:xfrm>
          <a:prstGeom prst="vertic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D37297-84D1-3E5A-00F4-BEF2FC164172}"/>
              </a:ext>
            </a:extLst>
          </p:cNvPr>
          <p:cNvSpPr txBox="1"/>
          <p:nvPr/>
        </p:nvSpPr>
        <p:spPr>
          <a:xfrm>
            <a:off x="7684034" y="2051638"/>
            <a:ext cx="354233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A sign of Christ’s victory</a:t>
            </a:r>
          </a:p>
          <a:p>
            <a:pPr algn="ctr"/>
            <a:r>
              <a:rPr lang="en-US" sz="2400" dirty="0">
                <a:solidFill>
                  <a:srgbClr val="996633"/>
                </a:solidFill>
                <a:latin typeface="Aptos SemiBold" panose="020B0004020202020204" pitchFamily="34" charset="0"/>
              </a:rPr>
              <a:t>1 Corinthians 15:20-23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b="1" dirty="0">
                <a:latin typeface="Aptos" panose="020B0004020202020204" pitchFamily="34" charset="0"/>
              </a:rPr>
              <a:t>Torn Veil: </a:t>
            </a: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Access to God through Christ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b="1" dirty="0">
                <a:latin typeface="Aptos" panose="020B0004020202020204" pitchFamily="34" charset="0"/>
              </a:rPr>
              <a:t>Earthquake: </a:t>
            </a: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Creation and death respond to the creator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b="1" dirty="0">
                <a:latin typeface="Aptos" panose="020B0004020202020204" pitchFamily="34" charset="0"/>
              </a:rPr>
              <a:t>Raised saints: </a:t>
            </a: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Foretaste and testimony of Christ’s victory over death</a:t>
            </a:r>
          </a:p>
        </p:txBody>
      </p:sp>
    </p:spTree>
    <p:extLst>
      <p:ext uri="{BB962C8B-B14F-4D97-AF65-F5344CB8AC3E}">
        <p14:creationId xmlns:p14="http://schemas.microsoft.com/office/powerpoint/2010/main" val="29747749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75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338B20-001B-4704-1446-B7C511629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A3C2CF-41E1-C26E-36AC-EE0552A97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150" y="530198"/>
            <a:ext cx="11472262" cy="706931"/>
          </a:xfrm>
          <a:solidFill>
            <a:srgbClr val="002060"/>
          </a:solidFill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bg1"/>
                </a:solidFill>
                <a:latin typeface="Aptos" panose="020B0004020202020204" pitchFamily="34" charset="0"/>
              </a:rPr>
              <a:t>When I Arose from the Watery Grave of Baptism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9B35EE-182F-AE20-5E97-D3C6D96096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587" y="1333046"/>
            <a:ext cx="11472261" cy="517533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200" b="1" dirty="0">
                <a:latin typeface="Aptos" panose="020B0004020202020204" pitchFamily="34" charset="0"/>
              </a:rPr>
              <a:t>When we become children of God</a:t>
            </a:r>
          </a:p>
          <a:p>
            <a:pPr lvl="1">
              <a:lnSpc>
                <a:spcPct val="100000"/>
              </a:lnSpc>
            </a:pPr>
            <a:r>
              <a:rPr lang="en-US" sz="3000" dirty="0">
                <a:solidFill>
                  <a:srgbClr val="996633"/>
                </a:solidFill>
                <a:latin typeface="Aptos SemiBold" panose="020B0004020202020204" pitchFamily="34" charset="0"/>
              </a:rPr>
              <a:t>John 1:12; Amos 3:3; John 15:14</a:t>
            </a:r>
          </a:p>
          <a:p>
            <a:pPr>
              <a:lnSpc>
                <a:spcPct val="100000"/>
              </a:lnSpc>
            </a:pPr>
            <a:r>
              <a:rPr lang="en-US" sz="3200" b="1" dirty="0">
                <a:latin typeface="Aptos" panose="020B0004020202020204" pitchFamily="34" charset="0"/>
              </a:rPr>
              <a:t>When we love and obey Him</a:t>
            </a:r>
          </a:p>
          <a:p>
            <a:pPr lvl="1">
              <a:lnSpc>
                <a:spcPct val="100000"/>
              </a:lnSpc>
            </a:pPr>
            <a:r>
              <a:rPr lang="en-US" sz="3000" dirty="0">
                <a:solidFill>
                  <a:srgbClr val="996633"/>
                </a:solidFill>
                <a:latin typeface="Aptos SemiBold" panose="020B0004020202020204" pitchFamily="34" charset="0"/>
              </a:rPr>
              <a:t>Hebrews 5:9; John 15:13-15</a:t>
            </a:r>
          </a:p>
          <a:p>
            <a:pPr lvl="1">
              <a:lnSpc>
                <a:spcPct val="100000"/>
              </a:lnSpc>
            </a:pPr>
            <a:r>
              <a:rPr lang="en-US" sz="3000" dirty="0">
                <a:solidFill>
                  <a:srgbClr val="996633"/>
                </a:solidFill>
                <a:latin typeface="Aptos SemiBold" panose="020B0004020202020204" pitchFamily="34" charset="0"/>
              </a:rPr>
              <a:t>Galatians 3:26-27</a:t>
            </a:r>
          </a:p>
          <a:p>
            <a:pPr>
              <a:lnSpc>
                <a:spcPct val="100000"/>
              </a:lnSpc>
            </a:pPr>
            <a:r>
              <a:rPr lang="en-US" sz="3200" b="1" dirty="0">
                <a:latin typeface="Aptos" panose="020B0004020202020204" pitchFamily="34" charset="0"/>
              </a:rPr>
              <a:t>Friendship Sustained</a:t>
            </a:r>
            <a:br>
              <a:rPr lang="en-US" sz="3200" b="1" dirty="0">
                <a:latin typeface="Aptos" panose="020B0004020202020204" pitchFamily="34" charset="0"/>
              </a:rPr>
            </a:br>
            <a:r>
              <a:rPr lang="en-US" sz="3200" b="1" dirty="0">
                <a:latin typeface="Aptos" panose="020B0004020202020204" pitchFamily="34" charset="0"/>
              </a:rPr>
              <a:t>by abiding in Him</a:t>
            </a:r>
          </a:p>
          <a:p>
            <a:pPr lvl="1">
              <a:lnSpc>
                <a:spcPct val="100000"/>
              </a:lnSpc>
            </a:pPr>
            <a:r>
              <a:rPr lang="en-US" sz="3000" dirty="0">
                <a:solidFill>
                  <a:srgbClr val="996633"/>
                </a:solidFill>
                <a:latin typeface="Aptos SemiBold" panose="020B0004020202020204" pitchFamily="34" charset="0"/>
              </a:rPr>
              <a:t>1 John 1:3; John 15:4-5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EE9C0E-2F1B-EBFB-2DAB-CA2D11DAC5E6}"/>
              </a:ext>
            </a:extLst>
          </p:cNvPr>
          <p:cNvSpPr txBox="1"/>
          <p:nvPr/>
        </p:nvSpPr>
        <p:spPr>
          <a:xfrm>
            <a:off x="0" y="6554480"/>
            <a:ext cx="1219200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Aptos" panose="020B0004020202020204" pitchFamily="34" charset="0"/>
              </a:rPr>
              <a:t>Richard Thetford									                       www.thetfordcountry.com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D6B2AA-838D-04E6-A817-13543A94343F}"/>
              </a:ext>
            </a:extLst>
          </p:cNvPr>
          <p:cNvSpPr/>
          <p:nvPr/>
        </p:nvSpPr>
        <p:spPr>
          <a:xfrm>
            <a:off x="0" y="0"/>
            <a:ext cx="184417" cy="6554480"/>
          </a:xfrm>
          <a:prstGeom prst="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791893B-7EBF-F003-BA30-B7E33E99C065}"/>
              </a:ext>
            </a:extLst>
          </p:cNvPr>
          <p:cNvSpPr/>
          <p:nvPr/>
        </p:nvSpPr>
        <p:spPr>
          <a:xfrm>
            <a:off x="12007583" y="0"/>
            <a:ext cx="184417" cy="6554480"/>
          </a:xfrm>
          <a:prstGeom prst="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61203F1-8094-A191-52F2-AB6D9C417D91}"/>
              </a:ext>
            </a:extLst>
          </p:cNvPr>
          <p:cNvSpPr/>
          <p:nvPr/>
        </p:nvSpPr>
        <p:spPr>
          <a:xfrm>
            <a:off x="0" y="0"/>
            <a:ext cx="12192000" cy="365125"/>
          </a:xfrm>
          <a:prstGeom prst="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5F8F68-4C69-DF01-C491-DB489710ADBC}"/>
              </a:ext>
            </a:extLst>
          </p:cNvPr>
          <p:cNvSpPr/>
          <p:nvPr/>
        </p:nvSpPr>
        <p:spPr>
          <a:xfrm>
            <a:off x="0" y="6508376"/>
            <a:ext cx="12192000" cy="46104"/>
          </a:xfrm>
          <a:prstGeom prst="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A292A4A-B28F-4657-DB8F-0437239E62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19" y="4220816"/>
            <a:ext cx="4227496" cy="220886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76F7E24-52E9-0A68-E8D5-C9231C3C6E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19" y="1333045"/>
            <a:ext cx="4139130" cy="2753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8345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75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FB5F84-35D2-1CEF-E2F3-469D5A49A4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3297F3-98C5-035D-CDF2-06088A049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150" y="530198"/>
            <a:ext cx="11472262" cy="706931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ptos" panose="020B0004020202020204" pitchFamily="34" charset="0"/>
              </a:rPr>
              <a:t>When I Died and Saw My Friend in Paradise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FADCD7-6F97-BA60-5941-E45DE992F9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587" y="1333046"/>
            <a:ext cx="11472261" cy="517533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200" b="1" dirty="0">
                <a:latin typeface="Aptos" panose="020B0004020202020204" pitchFamily="34" charset="0"/>
              </a:rPr>
              <a:t>Rich man and Lazarus</a:t>
            </a:r>
          </a:p>
          <a:p>
            <a:pPr lvl="1">
              <a:lnSpc>
                <a:spcPct val="100000"/>
              </a:lnSpc>
            </a:pPr>
            <a:r>
              <a:rPr lang="en-US" sz="3000" dirty="0">
                <a:solidFill>
                  <a:srgbClr val="996633"/>
                </a:solidFill>
                <a:latin typeface="Aptos SemiBold" panose="020B0004020202020204" pitchFamily="34" charset="0"/>
              </a:rPr>
              <a:t>Luke 16:19-26</a:t>
            </a:r>
          </a:p>
          <a:p>
            <a:pPr>
              <a:lnSpc>
                <a:spcPct val="100000"/>
              </a:lnSpc>
            </a:pPr>
            <a:r>
              <a:rPr lang="en-US" sz="3200" b="1" dirty="0">
                <a:latin typeface="Aptos" panose="020B0004020202020204" pitchFamily="34" charset="0"/>
              </a:rPr>
              <a:t>Disciples recognized Moses and Elijah</a:t>
            </a:r>
          </a:p>
          <a:p>
            <a:pPr lvl="1">
              <a:lnSpc>
                <a:spcPct val="100000"/>
              </a:lnSpc>
            </a:pPr>
            <a:r>
              <a:rPr lang="en-US" sz="3000" dirty="0">
                <a:solidFill>
                  <a:srgbClr val="996633"/>
                </a:solidFill>
                <a:latin typeface="Aptos SemiBold" panose="020B0004020202020204" pitchFamily="34" charset="0"/>
              </a:rPr>
              <a:t>Matthew 17:1-4</a:t>
            </a:r>
          </a:p>
          <a:p>
            <a:pPr>
              <a:lnSpc>
                <a:spcPct val="100000"/>
              </a:lnSpc>
            </a:pPr>
            <a:r>
              <a:rPr lang="en-US" sz="3200" b="1" dirty="0">
                <a:latin typeface="Aptos" panose="020B0004020202020204" pitchFamily="34" charset="0"/>
              </a:rPr>
              <a:t>Jesus promised fellowship in His kingdom</a:t>
            </a:r>
          </a:p>
          <a:p>
            <a:pPr lvl="1">
              <a:lnSpc>
                <a:spcPct val="100000"/>
              </a:lnSpc>
            </a:pPr>
            <a:r>
              <a:rPr lang="en-US" sz="3000" dirty="0">
                <a:solidFill>
                  <a:srgbClr val="996633"/>
                </a:solidFill>
                <a:latin typeface="Aptos SemiBold" panose="020B0004020202020204" pitchFamily="34" charset="0"/>
              </a:rPr>
              <a:t>Matthew 8:11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2ADE77-6526-054E-D9D4-8772B1F4D23B}"/>
              </a:ext>
            </a:extLst>
          </p:cNvPr>
          <p:cNvSpPr txBox="1"/>
          <p:nvPr/>
        </p:nvSpPr>
        <p:spPr>
          <a:xfrm>
            <a:off x="0" y="6554480"/>
            <a:ext cx="1219200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Aptos" panose="020B0004020202020204" pitchFamily="34" charset="0"/>
              </a:rPr>
              <a:t>Richard Thetford									                       www.thetfordcountry.com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38F7CB-10E4-DE7C-6BAE-A1CD84ED5C54}"/>
              </a:ext>
            </a:extLst>
          </p:cNvPr>
          <p:cNvSpPr/>
          <p:nvPr/>
        </p:nvSpPr>
        <p:spPr>
          <a:xfrm>
            <a:off x="0" y="0"/>
            <a:ext cx="184417" cy="6554480"/>
          </a:xfrm>
          <a:prstGeom prst="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F4ECD15-6770-D08E-BC6C-E97D1FA5C049}"/>
              </a:ext>
            </a:extLst>
          </p:cNvPr>
          <p:cNvSpPr/>
          <p:nvPr/>
        </p:nvSpPr>
        <p:spPr>
          <a:xfrm>
            <a:off x="12007583" y="0"/>
            <a:ext cx="184417" cy="6554480"/>
          </a:xfrm>
          <a:prstGeom prst="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EB21452-13AD-13FD-A0B5-83D62C702376}"/>
              </a:ext>
            </a:extLst>
          </p:cNvPr>
          <p:cNvSpPr/>
          <p:nvPr/>
        </p:nvSpPr>
        <p:spPr>
          <a:xfrm>
            <a:off x="0" y="0"/>
            <a:ext cx="12192000" cy="365125"/>
          </a:xfrm>
          <a:prstGeom prst="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89ED8C-307C-0520-BD20-ED00B5978378}"/>
              </a:ext>
            </a:extLst>
          </p:cNvPr>
          <p:cNvSpPr/>
          <p:nvPr/>
        </p:nvSpPr>
        <p:spPr>
          <a:xfrm>
            <a:off x="0" y="6508376"/>
            <a:ext cx="12192000" cy="46104"/>
          </a:xfrm>
          <a:prstGeom prst="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E5B98AB-FF71-5241-893A-5D7DB80FDC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2436" y="1333045"/>
            <a:ext cx="3378411" cy="507941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FCFC429-350B-43E3-D665-46143F9CE14F}"/>
              </a:ext>
            </a:extLst>
          </p:cNvPr>
          <p:cNvSpPr/>
          <p:nvPr/>
        </p:nvSpPr>
        <p:spPr>
          <a:xfrm>
            <a:off x="8321808" y="1333045"/>
            <a:ext cx="3509039" cy="5418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C1698F6-705E-9A67-9835-44A183A64A6D}"/>
              </a:ext>
            </a:extLst>
          </p:cNvPr>
          <p:cNvSpPr/>
          <p:nvPr/>
        </p:nvSpPr>
        <p:spPr>
          <a:xfrm>
            <a:off x="8387121" y="5893651"/>
            <a:ext cx="3509039" cy="5418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661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75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1CAFAE-2E05-087D-A7D9-6FAAA25E7E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E97CE-AB33-8487-1610-87565683C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150" y="530198"/>
            <a:ext cx="11472262" cy="706931"/>
          </a:xfrm>
          <a:solidFill>
            <a:srgbClr val="002060"/>
          </a:solidFill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bg1"/>
                </a:solidFill>
                <a:latin typeface="Aptos" panose="020B0004020202020204" pitchFamily="34" charset="0"/>
              </a:rPr>
              <a:t>When I Was Resurrected and Met Jesus in the Air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9905C2-200E-A222-F488-D7424E2CD4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587" y="1333046"/>
            <a:ext cx="11472261" cy="517533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200" b="1" dirty="0">
                <a:latin typeface="Aptos" panose="020B0004020202020204" pitchFamily="34" charset="0"/>
              </a:rPr>
              <a:t>Total Excitement!</a:t>
            </a:r>
          </a:p>
          <a:p>
            <a:pPr lvl="1">
              <a:lnSpc>
                <a:spcPct val="100000"/>
              </a:lnSpc>
            </a:pPr>
            <a:r>
              <a:rPr lang="en-US" sz="3000" dirty="0">
                <a:solidFill>
                  <a:srgbClr val="996633"/>
                </a:solidFill>
                <a:latin typeface="Aptos SemiBold" panose="020B0004020202020204" pitchFamily="34" charset="0"/>
              </a:rPr>
              <a:t>1 Thessalonians 4:13-18</a:t>
            </a:r>
          </a:p>
          <a:p>
            <a:pPr lvl="1">
              <a:lnSpc>
                <a:spcPct val="100000"/>
              </a:lnSpc>
            </a:pPr>
            <a:r>
              <a:rPr lang="en-US" sz="3000" dirty="0">
                <a:solidFill>
                  <a:srgbClr val="996633"/>
                </a:solidFill>
                <a:latin typeface="Aptos SemiBold" panose="020B0004020202020204" pitchFamily="34" charset="0"/>
              </a:rPr>
              <a:t>Daniel 12:2</a:t>
            </a:r>
          </a:p>
          <a:p>
            <a:pPr>
              <a:lnSpc>
                <a:spcPct val="100000"/>
              </a:lnSpc>
            </a:pPr>
            <a:r>
              <a:rPr lang="en-US" sz="3200" b="1" dirty="0">
                <a:latin typeface="Aptos" panose="020B0004020202020204" pitchFamily="34" charset="0"/>
              </a:rPr>
              <a:t>After Jesus’ resurrection – still Jesus</a:t>
            </a:r>
          </a:p>
          <a:p>
            <a:pPr lvl="1">
              <a:lnSpc>
                <a:spcPct val="100000"/>
              </a:lnSpc>
            </a:pPr>
            <a:r>
              <a:rPr lang="en-US" sz="3000" dirty="0">
                <a:solidFill>
                  <a:srgbClr val="996633"/>
                </a:solidFill>
                <a:latin typeface="Aptos SemiBold" panose="020B0004020202020204" pitchFamily="34" charset="0"/>
              </a:rPr>
              <a:t>Luke 24:39</a:t>
            </a:r>
          </a:p>
          <a:p>
            <a:pPr>
              <a:lnSpc>
                <a:spcPct val="100000"/>
              </a:lnSpc>
            </a:pPr>
            <a:r>
              <a:rPr lang="en-US" sz="3200" b="1" dirty="0">
                <a:latin typeface="Aptos" panose="020B0004020202020204" pitchFamily="34" charset="0"/>
              </a:rPr>
              <a:t>Mary recognized Jesus after His resurrection</a:t>
            </a:r>
          </a:p>
          <a:p>
            <a:pPr lvl="1">
              <a:lnSpc>
                <a:spcPct val="100000"/>
              </a:lnSpc>
            </a:pPr>
            <a:r>
              <a:rPr lang="en-US" sz="3000" dirty="0">
                <a:solidFill>
                  <a:srgbClr val="996633"/>
                </a:solidFill>
                <a:latin typeface="Aptos SemiBold" panose="020B0004020202020204" pitchFamily="34" charset="0"/>
              </a:rPr>
              <a:t>John 20:16</a:t>
            </a:r>
          </a:p>
          <a:p>
            <a:pPr>
              <a:lnSpc>
                <a:spcPct val="100000"/>
              </a:lnSpc>
            </a:pPr>
            <a:r>
              <a:rPr lang="en-US" sz="3200" b="1" dirty="0">
                <a:latin typeface="Aptos" panose="020B0004020202020204" pitchFamily="34" charset="0"/>
              </a:rPr>
              <a:t>We’ll be changed – but still be ourselves</a:t>
            </a:r>
          </a:p>
          <a:p>
            <a:pPr lvl="1">
              <a:lnSpc>
                <a:spcPct val="100000"/>
              </a:lnSpc>
            </a:pPr>
            <a:r>
              <a:rPr lang="en-US" sz="3000" dirty="0">
                <a:solidFill>
                  <a:srgbClr val="996633"/>
                </a:solidFill>
                <a:latin typeface="Aptos SemiBold" panose="020B0004020202020204" pitchFamily="34" charset="0"/>
              </a:rPr>
              <a:t>1 Corinthians 15:42-44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6D1E1F-D3F6-5F2D-255F-006D3F236FD5}"/>
              </a:ext>
            </a:extLst>
          </p:cNvPr>
          <p:cNvSpPr txBox="1"/>
          <p:nvPr/>
        </p:nvSpPr>
        <p:spPr>
          <a:xfrm>
            <a:off x="0" y="6554480"/>
            <a:ext cx="1219200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Aptos" panose="020B0004020202020204" pitchFamily="34" charset="0"/>
              </a:rPr>
              <a:t>Richard Thetford									                       www.thetfordcountry.com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0025A68-DCBF-073F-8DF8-A01E984C4091}"/>
              </a:ext>
            </a:extLst>
          </p:cNvPr>
          <p:cNvSpPr/>
          <p:nvPr/>
        </p:nvSpPr>
        <p:spPr>
          <a:xfrm>
            <a:off x="0" y="0"/>
            <a:ext cx="184417" cy="6554480"/>
          </a:xfrm>
          <a:prstGeom prst="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9F3B9B6-3F5C-7928-6150-3FA2B4F561AD}"/>
              </a:ext>
            </a:extLst>
          </p:cNvPr>
          <p:cNvSpPr/>
          <p:nvPr/>
        </p:nvSpPr>
        <p:spPr>
          <a:xfrm>
            <a:off x="12007583" y="0"/>
            <a:ext cx="184417" cy="6554480"/>
          </a:xfrm>
          <a:prstGeom prst="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8A6F631-5916-FA6A-B5E1-8ED2AF3813C3}"/>
              </a:ext>
            </a:extLst>
          </p:cNvPr>
          <p:cNvSpPr/>
          <p:nvPr/>
        </p:nvSpPr>
        <p:spPr>
          <a:xfrm>
            <a:off x="0" y="0"/>
            <a:ext cx="12192000" cy="365125"/>
          </a:xfrm>
          <a:prstGeom prst="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175296-B99B-19BA-AA6D-281A0B228A74}"/>
              </a:ext>
            </a:extLst>
          </p:cNvPr>
          <p:cNvSpPr/>
          <p:nvPr/>
        </p:nvSpPr>
        <p:spPr>
          <a:xfrm>
            <a:off x="0" y="6508376"/>
            <a:ext cx="12192000" cy="46104"/>
          </a:xfrm>
          <a:prstGeom prst="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8A08D0F-45EF-3BAB-B28E-D3F043B407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6531" y="1448305"/>
            <a:ext cx="2913528" cy="4879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9957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75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C2CE04-3A2A-4629-BD50-7FC6BDEBE6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9B5BEAD-43F2-391B-FB04-CBBED10A46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3DDEE51-087D-6921-1A2A-8AC7734A08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99"/>
            <a:ext cx="12192000" cy="913901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I Met a Friend of Mine Today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58B0ADF-93E2-B9C7-9C19-08474E7195BC}"/>
              </a:ext>
            </a:extLst>
          </p:cNvPr>
          <p:cNvSpPr txBox="1"/>
          <p:nvPr/>
        </p:nvSpPr>
        <p:spPr>
          <a:xfrm>
            <a:off x="0" y="6554480"/>
            <a:ext cx="1219200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Aptos" panose="020B0004020202020204" pitchFamily="34" charset="0"/>
              </a:rPr>
              <a:t>Richard Thetford									                       www.thetfordcountry.com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172A6EB-E5A9-192C-B7ED-33D57EC18576}"/>
              </a:ext>
            </a:extLst>
          </p:cNvPr>
          <p:cNvSpPr txBox="1"/>
          <p:nvPr/>
        </p:nvSpPr>
        <p:spPr>
          <a:xfrm>
            <a:off x="0" y="1021978"/>
            <a:ext cx="12192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FF00"/>
                </a:solidFill>
                <a:latin typeface="Aptos" panose="020B0004020202020204" pitchFamily="34" charset="0"/>
              </a:rPr>
              <a:t>We should be longing to meet Jesus – </a:t>
            </a:r>
            <a:r>
              <a:rPr lang="en-US" sz="3200" b="1" dirty="0">
                <a:solidFill>
                  <a:srgbClr val="FFFF00"/>
                </a:solidFill>
                <a:latin typeface="Aptos" panose="020B0004020202020204" pitchFamily="34" charset="0"/>
              </a:rPr>
              <a:t>our true FRIEND!</a:t>
            </a:r>
          </a:p>
          <a:p>
            <a:pPr algn="ctr"/>
            <a:endParaRPr lang="en-US" sz="3200" dirty="0">
              <a:solidFill>
                <a:srgbClr val="FFFF00"/>
              </a:solidFill>
              <a:latin typeface="Aptos" panose="020B0004020202020204" pitchFamily="34" charset="0"/>
            </a:endParaRPr>
          </a:p>
          <a:p>
            <a:pPr algn="ctr"/>
            <a:r>
              <a:rPr lang="en-US" sz="3200" dirty="0">
                <a:solidFill>
                  <a:srgbClr val="FFFF00"/>
                </a:solidFill>
                <a:latin typeface="Aptos" panose="020B0004020202020204" pitchFamily="34" charset="0"/>
              </a:rPr>
              <a:t>In the resurrection, we will not be less than we are now</a:t>
            </a:r>
            <a:br>
              <a:rPr lang="en-US" sz="3200" dirty="0">
                <a:solidFill>
                  <a:srgbClr val="FFFF00"/>
                </a:solidFill>
                <a:latin typeface="Aptos" panose="020B0004020202020204" pitchFamily="34" charset="0"/>
              </a:rPr>
            </a:br>
            <a:r>
              <a:rPr lang="en-US" sz="3200" dirty="0">
                <a:solidFill>
                  <a:srgbClr val="FFFF00"/>
                </a:solidFill>
                <a:latin typeface="Aptos" panose="020B0004020202020204" pitchFamily="34" charset="0"/>
              </a:rPr>
              <a:t>– we will be more than we have ever been!</a:t>
            </a:r>
          </a:p>
          <a:p>
            <a:pPr algn="ctr"/>
            <a:endParaRPr lang="en-US" sz="3200" dirty="0">
              <a:latin typeface="Aptos" panose="020B0004020202020204" pitchFamily="34" charset="0"/>
            </a:endParaRP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Aptos" panose="020B0004020202020204" pitchFamily="34" charset="0"/>
              </a:rPr>
              <a:t>Perfected in Christ our Lord!</a:t>
            </a:r>
          </a:p>
        </p:txBody>
      </p:sp>
    </p:spTree>
    <p:extLst>
      <p:ext uri="{BB962C8B-B14F-4D97-AF65-F5344CB8AC3E}">
        <p14:creationId xmlns:p14="http://schemas.microsoft.com/office/powerpoint/2010/main" val="21523321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75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359</Words>
  <Application>Microsoft Office PowerPoint</Application>
  <PresentationFormat>Widescreen</PresentationFormat>
  <Paragraphs>54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Aptos</vt:lpstr>
      <vt:lpstr>Aptos SemiBold</vt:lpstr>
      <vt:lpstr>Arial</vt:lpstr>
      <vt:lpstr>Calibri</vt:lpstr>
      <vt:lpstr>Calibri Light</vt:lpstr>
      <vt:lpstr>Wingdings</vt:lpstr>
      <vt:lpstr>Office Theme</vt:lpstr>
      <vt:lpstr>I Met a Friend of Mine Today</vt:lpstr>
      <vt:lpstr>In the Streets of Jerusalem</vt:lpstr>
      <vt:lpstr>When I Arose from the Watery Grave of Baptism</vt:lpstr>
      <vt:lpstr>When I Died and Saw My Friend in Paradise</vt:lpstr>
      <vt:lpstr>When I Was Resurrected and Met Jesus in the Air</vt:lpstr>
      <vt:lpstr>I Met a Friend of Mine Today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Richard Thetford</dc:creator>
  <cp:lastModifiedBy>Richard Thetford</cp:lastModifiedBy>
  <cp:revision>4</cp:revision>
  <dcterms:created xsi:type="dcterms:W3CDTF">2026-08-06T22:55:02Z</dcterms:created>
  <dcterms:modified xsi:type="dcterms:W3CDTF">2026-09-13T20:18:23Z</dcterms:modified>
</cp:coreProperties>
</file>