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556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35C2B5-35C9-4C0D-99CA-C428A12CFE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b="1" dirty="0">
                <a:latin typeface="Inter" panose="020B0502030000000004" pitchFamily="34" charset="0"/>
                <a:ea typeface="Inter" panose="020B0502030000000004" pitchFamily="34" charset="0"/>
              </a:rPr>
              <a:t>Because He Lives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3096A4-8F80-4508-9C73-4288FC7C82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12/29/2024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C1A916-F582-44A6-9960-4EE5B562AD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Poudre Valley church of Christ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CCD88-CCD5-4283-B0D5-3992168FC6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E0610-A8BF-440F-AE2A-E1E486F79768}" type="slidenum">
              <a:rPr lang="en-US" b="1" smtClean="0"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9383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5A05-E9A8-4169-8E7B-9F5946FD2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D5A3A2-3EB7-4924-A54B-4F5745572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0CA6C-42E1-45A1-9CB3-ABC64C63B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17A58-7A60-4223-8A6C-3FE9BABC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1F92C-FB22-4DDB-BEA5-4182155D8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24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90848-4115-42DF-9F5B-CC5CD1622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C630F-F6AD-462D-9102-D92C2A3B9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55619-6A3D-4CEE-8EA7-F4101A78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DEC96-C87A-4841-8DE9-62061F81E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349D0-BA75-48E2-8FF4-A171398A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41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2FC8AD-02CE-48B2-AC4F-F0142F1023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31F88-4042-42BA-A4BF-C5042C948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8381A-B260-4B61-861A-13C1F89E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36BE3C-D3E2-4DC6-A219-4DF0A59F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BD91C-8BAC-4AF2-976E-69175AAD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54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771E-9FE1-444F-96F0-D3F87D8AB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CBB25-9CAA-49EC-90F0-C33BBDEE5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75595-513F-4CC5-8EAC-B3D94CFE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337D2-433B-4E4D-BEC6-5AF5BDC3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3B61C-9151-410C-A38D-85A79727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44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4F34F-CF96-4E06-A4AA-59701A3C6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C89D6-7C17-4DED-AD2E-0066F8B27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EF35A-91E7-4F3D-AA71-EA91D841B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E7EE6-6E99-45CA-8843-4CD6052BC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80EAF-13D6-47B8-9F52-78E000B2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96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ECA8-B16F-4AE7-98B6-E8164D4D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41D89-CC10-4803-B0B0-D13FD47FC9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5843F-3093-4A3D-BEF8-30CD5EE7D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E3F9D-DBE4-40C1-AA91-E65764717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FD841-D2A5-4D52-8172-680EE3C30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1F002-F12E-4F93-AF8C-61DBD5160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03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612DB-6AE4-41F2-84EA-81E279B8C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0CEFC-9963-444F-A479-C5EAC8A4D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F4772-90FD-444A-AF36-CEE071FE3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152417-87F5-4279-95E1-5E396E4C6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D090B1-DADA-43D8-BDD2-17943D5FA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B47A2F-A7E8-41E7-9916-E5D31425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B702F3-66FA-488C-8979-4B481D84D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C18AFC-64EC-4180-A894-FAD1572F7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25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3482C-7FF1-4CA6-8717-926F8E3BE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B3B116-39D7-4838-B1C4-C4A528631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92F2F4-5217-40F9-9FE4-014AE6BE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60572-9240-4CD6-A51C-D1F6CA45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95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8D1D4E-0B41-46AC-A7B8-46ED557E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03B3C-85C4-42A3-AA64-EFBF0696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91BBB-CC6C-43CC-9955-A9DF3AF0E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17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77D4C-024B-48C7-9C19-28F852D5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19119-E187-4095-A95B-8AB6C5D3B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7C413B-F17B-4B86-B40B-587571FED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4E9D00-A11C-4A31-B92F-CF07D1910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DBF1B-64F3-4676-95BF-448CEC516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7DF2B-BADC-409F-A12B-2A6E43C89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78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956B4-719D-4609-9407-8EBB06E2B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7010C5-C330-4A63-A0B6-A1A292E18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66606F-7667-4A16-AFE1-4E8B7ED7F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50F8A-090A-4E30-9480-E9CD97910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D1E-A992-48E0-B13D-9715EC51970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C3C2F-26F7-4868-8D72-A03C6C4CB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98D7E-108E-4B54-A00E-B4F57D21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78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B328B4-5AC8-48A4-AE91-7F2C6CF7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AFCB2-61D8-49BB-924D-E48B54CEE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793A1-652D-4A1F-A3FD-567DAE326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39D1E-A992-48E0-B13D-9715EC519707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18B43-B01B-407C-B2B8-80D2D840A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A6BBE-C698-49D1-9D33-F1E6F9D89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A20BE-6AE7-4D17-A8C4-134A4DEC8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4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3E0A93-A085-42FB-99C6-94BDB4390D95}"/>
              </a:ext>
            </a:extLst>
          </p:cNvPr>
          <p:cNvSpPr/>
          <p:nvPr/>
        </p:nvSpPr>
        <p:spPr>
          <a:xfrm>
            <a:off x="0" y="0"/>
            <a:ext cx="12192000" cy="246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2D11D-4D6C-43A5-8ACD-1675E74ADFE2}"/>
              </a:ext>
            </a:extLst>
          </p:cNvPr>
          <p:cNvSpPr txBox="1"/>
          <p:nvPr/>
        </p:nvSpPr>
        <p:spPr>
          <a:xfrm>
            <a:off x="0" y="656771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86821A-D4B0-4810-A0BC-EFF12B249D94}"/>
              </a:ext>
            </a:extLst>
          </p:cNvPr>
          <p:cNvSpPr/>
          <p:nvPr/>
        </p:nvSpPr>
        <p:spPr>
          <a:xfrm>
            <a:off x="0" y="6340476"/>
            <a:ext cx="12192000" cy="246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E92604-D49D-44A0-BAE3-DD02BC9AC7A8}"/>
              </a:ext>
            </a:extLst>
          </p:cNvPr>
          <p:cNvSpPr/>
          <p:nvPr/>
        </p:nvSpPr>
        <p:spPr>
          <a:xfrm>
            <a:off x="0" y="0"/>
            <a:ext cx="246743" cy="63404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CF51CA-4839-416C-AF5D-35BAFBEAC945}"/>
              </a:ext>
            </a:extLst>
          </p:cNvPr>
          <p:cNvSpPr/>
          <p:nvPr/>
        </p:nvSpPr>
        <p:spPr>
          <a:xfrm>
            <a:off x="11945257" y="0"/>
            <a:ext cx="246743" cy="63404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ross silhouetted against a sunset&#10;&#10;Description automatically generated">
            <a:extLst>
              <a:ext uri="{FF2B5EF4-FFF2-40B4-BE49-F238E27FC236}">
                <a16:creationId xmlns:a16="http://schemas.microsoft.com/office/drawing/2014/main" id="{0E5D76DB-03EA-474B-8F2C-7F9862524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246743"/>
            <a:ext cx="7141028" cy="6093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2C7F22-5A1E-443C-84C7-ED1B313413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44" y="276914"/>
            <a:ext cx="7141028" cy="990601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Because He Lives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4E5CCD-0C5B-46AC-ABFD-84C0B3FDA0B1}"/>
              </a:ext>
            </a:extLst>
          </p:cNvPr>
          <p:cNvSpPr/>
          <p:nvPr/>
        </p:nvSpPr>
        <p:spPr>
          <a:xfrm>
            <a:off x="7387771" y="246743"/>
            <a:ext cx="4557486" cy="6093733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7E293B2-42C3-4EB4-9874-F9ADECF2E297}"/>
              </a:ext>
            </a:extLst>
          </p:cNvPr>
          <p:cNvSpPr txBox="1">
            <a:spLocks/>
          </p:cNvSpPr>
          <p:nvPr/>
        </p:nvSpPr>
        <p:spPr>
          <a:xfrm>
            <a:off x="7387769" y="1613349"/>
            <a:ext cx="4557485" cy="3444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John 14:19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" panose="020B0502030000000004" pitchFamily="34" charset="0"/>
              <a:ea typeface="Inter" panose="020B0502030000000004" pitchFamily="34" charset="0"/>
            </a:endParaRPr>
          </a:p>
          <a:p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Song # 353</a:t>
            </a: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“He Lives”</a:t>
            </a:r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</a:b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(Verses 1-2 only)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" panose="020B0502030000000004" pitchFamily="34" charset="0"/>
              <a:ea typeface="Inter" panose="020B05020300000000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</a:rPr>
              <a:t>Opening Prayer</a:t>
            </a:r>
          </a:p>
        </p:txBody>
      </p:sp>
    </p:spTree>
    <p:extLst>
      <p:ext uri="{BB962C8B-B14F-4D97-AF65-F5344CB8AC3E}">
        <p14:creationId xmlns:p14="http://schemas.microsoft.com/office/powerpoint/2010/main" val="1721337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FAAD-D607-4E72-9F7A-6051B08A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365125"/>
            <a:ext cx="11444514" cy="1325563"/>
          </a:xfrm>
          <a:solidFill>
            <a:srgbClr val="0066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I AM REDEEMED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37ABD9-1CC0-4D2C-8EC1-5133B0C8FF51}"/>
              </a:ext>
            </a:extLst>
          </p:cNvPr>
          <p:cNvSpPr/>
          <p:nvPr/>
        </p:nvSpPr>
        <p:spPr>
          <a:xfrm>
            <a:off x="0" y="0"/>
            <a:ext cx="12192000" cy="246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D6D19E-F52C-4B19-B8C9-29C36B3BBD55}"/>
              </a:ext>
            </a:extLst>
          </p:cNvPr>
          <p:cNvSpPr txBox="1"/>
          <p:nvPr/>
        </p:nvSpPr>
        <p:spPr>
          <a:xfrm>
            <a:off x="0" y="656771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CA2BC-9420-4574-91DC-0A056F69B531}"/>
              </a:ext>
            </a:extLst>
          </p:cNvPr>
          <p:cNvSpPr/>
          <p:nvPr/>
        </p:nvSpPr>
        <p:spPr>
          <a:xfrm>
            <a:off x="0" y="6340476"/>
            <a:ext cx="12192000" cy="246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B54DE1-1969-4C48-A921-B71A8018E3C5}"/>
              </a:ext>
            </a:extLst>
          </p:cNvPr>
          <p:cNvSpPr/>
          <p:nvPr/>
        </p:nvSpPr>
        <p:spPr>
          <a:xfrm>
            <a:off x="0" y="0"/>
            <a:ext cx="246743" cy="63404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D0FC2B-FAC4-4033-8716-01B8189C9F02}"/>
              </a:ext>
            </a:extLst>
          </p:cNvPr>
          <p:cNvSpPr/>
          <p:nvPr/>
        </p:nvSpPr>
        <p:spPr>
          <a:xfrm>
            <a:off x="11945257" y="0"/>
            <a:ext cx="246743" cy="63404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5F7D1-BE5E-4400-A1B2-ED6990CE1825}"/>
              </a:ext>
            </a:extLst>
          </p:cNvPr>
          <p:cNvSpPr txBox="1"/>
          <p:nvPr/>
        </p:nvSpPr>
        <p:spPr>
          <a:xfrm>
            <a:off x="362857" y="1778000"/>
            <a:ext cx="1144451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Ephesians 2:11-22</a:t>
            </a:r>
          </a:p>
          <a:p>
            <a:pPr algn="ctr"/>
            <a:r>
              <a:rPr lang="en-US" sz="3000" b="1" dirty="0">
                <a:latin typeface="Inter" panose="020B0502030000000004" pitchFamily="34" charset="0"/>
                <a:ea typeface="Inter" panose="020B0502030000000004" pitchFamily="34" charset="0"/>
              </a:rPr>
              <a:t>Song # 552</a:t>
            </a:r>
          </a:p>
          <a:p>
            <a:pPr algn="ctr"/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“Living for Jesus”</a:t>
            </a:r>
          </a:p>
          <a:p>
            <a:pPr algn="ctr"/>
            <a:endParaRPr lang="en-US" sz="32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algn="ctr"/>
            <a:endParaRPr lang="en-US" sz="32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Luke 24:1-12</a:t>
            </a:r>
          </a:p>
          <a:p>
            <a:pPr algn="ctr"/>
            <a:r>
              <a:rPr lang="en-US" sz="3000" b="1" dirty="0">
                <a:latin typeface="Inter" panose="020B0502030000000004" pitchFamily="34" charset="0"/>
                <a:ea typeface="Inter" panose="020B0502030000000004" pitchFamily="34" charset="0"/>
              </a:rPr>
              <a:t>Song # 411</a:t>
            </a:r>
          </a:p>
          <a:p>
            <a:pPr algn="ctr"/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“Redeemed”</a:t>
            </a:r>
          </a:p>
        </p:txBody>
      </p:sp>
      <p:pic>
        <p:nvPicPr>
          <p:cNvPr id="12" name="Picture 11" descr="A cross silhouetted against a sunset&#10;&#10;Description automatically generated">
            <a:extLst>
              <a:ext uri="{FF2B5EF4-FFF2-40B4-BE49-F238E27FC236}">
                <a16:creationId xmlns:a16="http://schemas.microsoft.com/office/drawing/2014/main" id="{4ED0EA08-52AB-4C2A-893C-ABDBFD462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7" y="1809071"/>
            <a:ext cx="3751943" cy="4424815"/>
          </a:xfrm>
          <a:prstGeom prst="rect">
            <a:avLst/>
          </a:prstGeom>
        </p:spPr>
      </p:pic>
      <p:pic>
        <p:nvPicPr>
          <p:cNvPr id="14" name="Picture 13" descr="A cross on a table&#10;&#10;Description automatically generated">
            <a:extLst>
              <a:ext uri="{FF2B5EF4-FFF2-40B4-BE49-F238E27FC236}">
                <a16:creationId xmlns:a16="http://schemas.microsoft.com/office/drawing/2014/main" id="{361DBDF0-EF0A-4952-B5CB-6EA6A47A9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71" y="1809070"/>
            <a:ext cx="3860800" cy="442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55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FAAD-D607-4E72-9F7A-6051B08A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365125"/>
            <a:ext cx="11444514" cy="1325563"/>
          </a:xfrm>
          <a:solidFill>
            <a:srgbClr val="0066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THERE IS PEACE AND HOPE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37ABD9-1CC0-4D2C-8EC1-5133B0C8FF51}"/>
              </a:ext>
            </a:extLst>
          </p:cNvPr>
          <p:cNvSpPr/>
          <p:nvPr/>
        </p:nvSpPr>
        <p:spPr>
          <a:xfrm>
            <a:off x="0" y="0"/>
            <a:ext cx="12192000" cy="246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D6D19E-F52C-4B19-B8C9-29C36B3BBD55}"/>
              </a:ext>
            </a:extLst>
          </p:cNvPr>
          <p:cNvSpPr txBox="1"/>
          <p:nvPr/>
        </p:nvSpPr>
        <p:spPr>
          <a:xfrm>
            <a:off x="0" y="656771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CA2BC-9420-4574-91DC-0A056F69B531}"/>
              </a:ext>
            </a:extLst>
          </p:cNvPr>
          <p:cNvSpPr/>
          <p:nvPr/>
        </p:nvSpPr>
        <p:spPr>
          <a:xfrm>
            <a:off x="0" y="6340476"/>
            <a:ext cx="12192000" cy="246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B54DE1-1969-4C48-A921-B71A8018E3C5}"/>
              </a:ext>
            </a:extLst>
          </p:cNvPr>
          <p:cNvSpPr/>
          <p:nvPr/>
        </p:nvSpPr>
        <p:spPr>
          <a:xfrm>
            <a:off x="0" y="0"/>
            <a:ext cx="246743" cy="63404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D0FC2B-FAC4-4033-8716-01B8189C9F02}"/>
              </a:ext>
            </a:extLst>
          </p:cNvPr>
          <p:cNvSpPr/>
          <p:nvPr/>
        </p:nvSpPr>
        <p:spPr>
          <a:xfrm>
            <a:off x="11945257" y="0"/>
            <a:ext cx="246743" cy="63404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5F7D1-BE5E-4400-A1B2-ED6990CE1825}"/>
              </a:ext>
            </a:extLst>
          </p:cNvPr>
          <p:cNvSpPr txBox="1"/>
          <p:nvPr/>
        </p:nvSpPr>
        <p:spPr>
          <a:xfrm>
            <a:off x="362857" y="1778000"/>
            <a:ext cx="1144451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2 Corinthians 4:8-18</a:t>
            </a:r>
          </a:p>
          <a:p>
            <a:pPr algn="ctr"/>
            <a:r>
              <a:rPr lang="en-US" sz="3000" b="1" dirty="0">
                <a:latin typeface="Inter" panose="020B0502030000000004" pitchFamily="34" charset="0"/>
                <a:ea typeface="Inter" panose="020B0502030000000004" pitchFamily="34" charset="0"/>
              </a:rPr>
              <a:t>Song # 626</a:t>
            </a:r>
          </a:p>
          <a:p>
            <a:pPr algn="ctr"/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“It Is Well with My Soul”</a:t>
            </a:r>
          </a:p>
          <a:p>
            <a:pPr algn="ctr"/>
            <a:endParaRPr lang="en-US" sz="32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algn="ctr"/>
            <a:endParaRPr lang="en-US" sz="32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1 Corinthians 15:12-26</a:t>
            </a:r>
          </a:p>
          <a:p>
            <a:pPr algn="ctr"/>
            <a:r>
              <a:rPr lang="en-US" sz="3000" b="1" dirty="0">
                <a:latin typeface="Inter" panose="020B0502030000000004" pitchFamily="34" charset="0"/>
                <a:ea typeface="Inter" panose="020B0502030000000004" pitchFamily="34" charset="0"/>
              </a:rPr>
              <a:t>Song # 174</a:t>
            </a:r>
          </a:p>
          <a:p>
            <a:pPr algn="ctr"/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“Christ Arose”</a:t>
            </a:r>
          </a:p>
        </p:txBody>
      </p:sp>
      <p:pic>
        <p:nvPicPr>
          <p:cNvPr id="9" name="Picture 8" descr="A cross silhouetted against a sunset&#10;&#10;Description automatically generated">
            <a:extLst>
              <a:ext uri="{FF2B5EF4-FFF2-40B4-BE49-F238E27FC236}">
                <a16:creationId xmlns:a16="http://schemas.microsoft.com/office/drawing/2014/main" id="{6DA84DE1-A1AE-4535-9C3E-61BFB3427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8" y="1809071"/>
            <a:ext cx="3454400" cy="4424815"/>
          </a:xfrm>
          <a:prstGeom prst="rect">
            <a:avLst/>
          </a:prstGeom>
        </p:spPr>
      </p:pic>
      <p:pic>
        <p:nvPicPr>
          <p:cNvPr id="10" name="Picture 9" descr="A person holding a book over a cross&#10;&#10;Description automatically generated">
            <a:extLst>
              <a:ext uri="{FF2B5EF4-FFF2-40B4-BE49-F238E27FC236}">
                <a16:creationId xmlns:a16="http://schemas.microsoft.com/office/drawing/2014/main" id="{A75B70BD-92C6-4D51-A07D-4BAED15E5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42" y="1809069"/>
            <a:ext cx="3410858" cy="442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44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FAAD-D607-4E72-9F7A-6051B08A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365125"/>
            <a:ext cx="11444514" cy="1325563"/>
          </a:xfrm>
          <a:solidFill>
            <a:srgbClr val="0066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COLLECTION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37ABD9-1CC0-4D2C-8EC1-5133B0C8FF51}"/>
              </a:ext>
            </a:extLst>
          </p:cNvPr>
          <p:cNvSpPr/>
          <p:nvPr/>
        </p:nvSpPr>
        <p:spPr>
          <a:xfrm>
            <a:off x="0" y="0"/>
            <a:ext cx="12192000" cy="246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D6D19E-F52C-4B19-B8C9-29C36B3BBD55}"/>
              </a:ext>
            </a:extLst>
          </p:cNvPr>
          <p:cNvSpPr txBox="1"/>
          <p:nvPr/>
        </p:nvSpPr>
        <p:spPr>
          <a:xfrm>
            <a:off x="0" y="656771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CA2BC-9420-4574-91DC-0A056F69B531}"/>
              </a:ext>
            </a:extLst>
          </p:cNvPr>
          <p:cNvSpPr/>
          <p:nvPr/>
        </p:nvSpPr>
        <p:spPr>
          <a:xfrm>
            <a:off x="0" y="6340476"/>
            <a:ext cx="12192000" cy="246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B54DE1-1969-4C48-A921-B71A8018E3C5}"/>
              </a:ext>
            </a:extLst>
          </p:cNvPr>
          <p:cNvSpPr/>
          <p:nvPr/>
        </p:nvSpPr>
        <p:spPr>
          <a:xfrm>
            <a:off x="0" y="0"/>
            <a:ext cx="246743" cy="63404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D0FC2B-FAC4-4033-8716-01B8189C9F02}"/>
              </a:ext>
            </a:extLst>
          </p:cNvPr>
          <p:cNvSpPr/>
          <p:nvPr/>
        </p:nvSpPr>
        <p:spPr>
          <a:xfrm>
            <a:off x="11945257" y="0"/>
            <a:ext cx="246743" cy="63404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5F7D1-BE5E-4400-A1B2-ED6990CE1825}"/>
              </a:ext>
            </a:extLst>
          </p:cNvPr>
          <p:cNvSpPr txBox="1"/>
          <p:nvPr/>
        </p:nvSpPr>
        <p:spPr>
          <a:xfrm>
            <a:off x="362857" y="1778000"/>
            <a:ext cx="48042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rgbClr val="C00000"/>
              </a:solidFill>
              <a:latin typeface="Inter Medium" panose="020B0602030000000004" pitchFamily="34" charset="0"/>
              <a:ea typeface="Inter Medium" panose="020B0602030000000004" pitchFamily="34" charset="0"/>
            </a:endParaRPr>
          </a:p>
          <a:p>
            <a:pPr algn="ctr"/>
            <a:r>
              <a:rPr lang="en-US" sz="3000" b="1" dirty="0">
                <a:latin typeface="Inter" panose="020B0502030000000004" pitchFamily="34" charset="0"/>
                <a:ea typeface="Inter" panose="020B0502030000000004" pitchFamily="34" charset="0"/>
              </a:rPr>
              <a:t>Song # 340</a:t>
            </a:r>
          </a:p>
          <a:p>
            <a:pPr algn="ctr"/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“I Gave My Life for Thee”</a:t>
            </a:r>
            <a:endParaRPr lang="en-US" sz="32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pic>
        <p:nvPicPr>
          <p:cNvPr id="9" name="Picture 8" descr="A close-up of a bible&#10;&#10;Description automatically generated">
            <a:extLst>
              <a:ext uri="{FF2B5EF4-FFF2-40B4-BE49-F238E27FC236}">
                <a16:creationId xmlns:a16="http://schemas.microsoft.com/office/drawing/2014/main" id="{FBBE41DD-E423-4382-AEE3-06A6CD070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086" y="1777999"/>
            <a:ext cx="6640285" cy="444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8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FAAD-D607-4E72-9F7A-6051B08A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365125"/>
            <a:ext cx="11444514" cy="1325563"/>
          </a:xfrm>
          <a:solidFill>
            <a:srgbClr val="0066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LORD’S SUPPER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37ABD9-1CC0-4D2C-8EC1-5133B0C8FF51}"/>
              </a:ext>
            </a:extLst>
          </p:cNvPr>
          <p:cNvSpPr/>
          <p:nvPr/>
        </p:nvSpPr>
        <p:spPr>
          <a:xfrm>
            <a:off x="0" y="0"/>
            <a:ext cx="12192000" cy="246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D6D19E-F52C-4B19-B8C9-29C36B3BBD55}"/>
              </a:ext>
            </a:extLst>
          </p:cNvPr>
          <p:cNvSpPr txBox="1"/>
          <p:nvPr/>
        </p:nvSpPr>
        <p:spPr>
          <a:xfrm>
            <a:off x="0" y="656771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CA2BC-9420-4574-91DC-0A056F69B531}"/>
              </a:ext>
            </a:extLst>
          </p:cNvPr>
          <p:cNvSpPr/>
          <p:nvPr/>
        </p:nvSpPr>
        <p:spPr>
          <a:xfrm>
            <a:off x="0" y="6340476"/>
            <a:ext cx="12192000" cy="246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B54DE1-1969-4C48-A921-B71A8018E3C5}"/>
              </a:ext>
            </a:extLst>
          </p:cNvPr>
          <p:cNvSpPr/>
          <p:nvPr/>
        </p:nvSpPr>
        <p:spPr>
          <a:xfrm>
            <a:off x="0" y="0"/>
            <a:ext cx="246743" cy="63404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D0FC2B-FAC4-4033-8716-01B8189C9F02}"/>
              </a:ext>
            </a:extLst>
          </p:cNvPr>
          <p:cNvSpPr/>
          <p:nvPr/>
        </p:nvSpPr>
        <p:spPr>
          <a:xfrm>
            <a:off x="11945257" y="0"/>
            <a:ext cx="246743" cy="63404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5F7D1-BE5E-4400-A1B2-ED6990CE1825}"/>
              </a:ext>
            </a:extLst>
          </p:cNvPr>
          <p:cNvSpPr txBox="1"/>
          <p:nvPr/>
        </p:nvSpPr>
        <p:spPr>
          <a:xfrm>
            <a:off x="362857" y="1778000"/>
            <a:ext cx="395514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algn="ctr"/>
            <a:r>
              <a:rPr lang="en-US" sz="3000" b="1" dirty="0">
                <a:latin typeface="Inter" panose="020B0502030000000004" pitchFamily="34" charset="0"/>
                <a:ea typeface="Inter" panose="020B0502030000000004" pitchFamily="34" charset="0"/>
              </a:rPr>
              <a:t>Song # 152</a:t>
            </a:r>
          </a:p>
          <a:p>
            <a:pPr algn="ctr"/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“By Christ Redeemed”</a:t>
            </a:r>
          </a:p>
          <a:p>
            <a:pPr algn="ctr"/>
            <a:endParaRPr lang="en-US" sz="28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Hebrews 2:5-18</a:t>
            </a:r>
          </a:p>
        </p:txBody>
      </p:sp>
      <p:pic>
        <p:nvPicPr>
          <p:cNvPr id="9" name="Picture 8" descr="A plate of crackers and cups of wine&#10;&#10;Description automatically generated">
            <a:extLst>
              <a:ext uri="{FF2B5EF4-FFF2-40B4-BE49-F238E27FC236}">
                <a16:creationId xmlns:a16="http://schemas.microsoft.com/office/drawing/2014/main" id="{DCAFD311-C14A-4F03-9225-3BB5DF711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1809069"/>
            <a:ext cx="7489371" cy="443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46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FAAD-D607-4E72-9F7A-6051B08A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365125"/>
            <a:ext cx="11444514" cy="1325563"/>
          </a:xfrm>
          <a:solidFill>
            <a:srgbClr val="0066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DEATH’S STING IS GONE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37ABD9-1CC0-4D2C-8EC1-5133B0C8FF51}"/>
              </a:ext>
            </a:extLst>
          </p:cNvPr>
          <p:cNvSpPr/>
          <p:nvPr/>
        </p:nvSpPr>
        <p:spPr>
          <a:xfrm>
            <a:off x="0" y="0"/>
            <a:ext cx="12192000" cy="246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D6D19E-F52C-4B19-B8C9-29C36B3BBD55}"/>
              </a:ext>
            </a:extLst>
          </p:cNvPr>
          <p:cNvSpPr txBox="1"/>
          <p:nvPr/>
        </p:nvSpPr>
        <p:spPr>
          <a:xfrm>
            <a:off x="0" y="656771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CA2BC-9420-4574-91DC-0A056F69B531}"/>
              </a:ext>
            </a:extLst>
          </p:cNvPr>
          <p:cNvSpPr/>
          <p:nvPr/>
        </p:nvSpPr>
        <p:spPr>
          <a:xfrm>
            <a:off x="0" y="6340476"/>
            <a:ext cx="12192000" cy="246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B54DE1-1969-4C48-A921-B71A8018E3C5}"/>
              </a:ext>
            </a:extLst>
          </p:cNvPr>
          <p:cNvSpPr/>
          <p:nvPr/>
        </p:nvSpPr>
        <p:spPr>
          <a:xfrm>
            <a:off x="0" y="0"/>
            <a:ext cx="246743" cy="63404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D0FC2B-FAC4-4033-8716-01B8189C9F02}"/>
              </a:ext>
            </a:extLst>
          </p:cNvPr>
          <p:cNvSpPr/>
          <p:nvPr/>
        </p:nvSpPr>
        <p:spPr>
          <a:xfrm>
            <a:off x="11945257" y="0"/>
            <a:ext cx="246743" cy="63404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5F7D1-BE5E-4400-A1B2-ED6990CE1825}"/>
              </a:ext>
            </a:extLst>
          </p:cNvPr>
          <p:cNvSpPr txBox="1"/>
          <p:nvPr/>
        </p:nvSpPr>
        <p:spPr>
          <a:xfrm>
            <a:off x="362857" y="1778000"/>
            <a:ext cx="1144451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John 11:30-36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1 Corinthians 15:50-57</a:t>
            </a:r>
          </a:p>
          <a:p>
            <a:pPr algn="ctr"/>
            <a:r>
              <a:rPr lang="en-US" sz="3000" b="1" dirty="0">
                <a:latin typeface="Inter" panose="020B0502030000000004" pitchFamily="34" charset="0"/>
                <a:ea typeface="Inter" panose="020B0502030000000004" pitchFamily="34" charset="0"/>
              </a:rPr>
              <a:t>Song # 359</a:t>
            </a:r>
          </a:p>
          <a:p>
            <a:pPr algn="ctr"/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“Victory in Jesus”</a:t>
            </a:r>
          </a:p>
          <a:p>
            <a:pPr algn="ctr"/>
            <a:endParaRPr lang="en-US" sz="32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algn="ctr"/>
            <a:endParaRPr lang="en-US" sz="32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Psalms 116:1-19</a:t>
            </a:r>
          </a:p>
          <a:p>
            <a:pPr algn="ctr"/>
            <a:r>
              <a:rPr lang="en-US" sz="3000" b="1" dirty="0">
                <a:latin typeface="Inter" panose="020B0502030000000004" pitchFamily="34" charset="0"/>
                <a:ea typeface="Inter" panose="020B0502030000000004" pitchFamily="34" charset="0"/>
              </a:rPr>
              <a:t>Song # 522</a:t>
            </a:r>
          </a:p>
          <a:p>
            <a:pPr algn="ctr"/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“When the Roll is Called Up Yonder”</a:t>
            </a:r>
          </a:p>
        </p:txBody>
      </p:sp>
      <p:pic>
        <p:nvPicPr>
          <p:cNvPr id="9" name="Picture 8" descr="A cross silhouetted against a sunset&#10;&#10;Description automatically generated">
            <a:extLst>
              <a:ext uri="{FF2B5EF4-FFF2-40B4-BE49-F238E27FC236}">
                <a16:creationId xmlns:a16="http://schemas.microsoft.com/office/drawing/2014/main" id="{E50026BA-8AAF-405D-A909-7F358CEE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8" y="1809072"/>
            <a:ext cx="3394301" cy="3735386"/>
          </a:xfrm>
          <a:prstGeom prst="rect">
            <a:avLst/>
          </a:prstGeom>
        </p:spPr>
      </p:pic>
      <p:pic>
        <p:nvPicPr>
          <p:cNvPr id="10" name="Picture 9" descr="A mountain range with text overlay&#10;&#10;Description automatically generated">
            <a:extLst>
              <a:ext uri="{FF2B5EF4-FFF2-40B4-BE49-F238E27FC236}">
                <a16:creationId xmlns:a16="http://schemas.microsoft.com/office/drawing/2014/main" id="{728F9A99-9813-47E5-A092-79A5E90AE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842" y="1809069"/>
            <a:ext cx="3372530" cy="373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28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FAAD-D607-4E72-9F7A-6051B08A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365125"/>
            <a:ext cx="11444514" cy="1325563"/>
          </a:xfrm>
          <a:solidFill>
            <a:srgbClr val="0066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LIFE IS WORTH LIVING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37ABD9-1CC0-4D2C-8EC1-5133B0C8FF51}"/>
              </a:ext>
            </a:extLst>
          </p:cNvPr>
          <p:cNvSpPr/>
          <p:nvPr/>
        </p:nvSpPr>
        <p:spPr>
          <a:xfrm>
            <a:off x="0" y="0"/>
            <a:ext cx="12192000" cy="246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D6D19E-F52C-4B19-B8C9-29C36B3BBD55}"/>
              </a:ext>
            </a:extLst>
          </p:cNvPr>
          <p:cNvSpPr txBox="1"/>
          <p:nvPr/>
        </p:nvSpPr>
        <p:spPr>
          <a:xfrm>
            <a:off x="0" y="656771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CA2BC-9420-4574-91DC-0A056F69B531}"/>
              </a:ext>
            </a:extLst>
          </p:cNvPr>
          <p:cNvSpPr/>
          <p:nvPr/>
        </p:nvSpPr>
        <p:spPr>
          <a:xfrm>
            <a:off x="0" y="6340476"/>
            <a:ext cx="12192000" cy="246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B54DE1-1969-4C48-A921-B71A8018E3C5}"/>
              </a:ext>
            </a:extLst>
          </p:cNvPr>
          <p:cNvSpPr/>
          <p:nvPr/>
        </p:nvSpPr>
        <p:spPr>
          <a:xfrm>
            <a:off x="0" y="0"/>
            <a:ext cx="246743" cy="63404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D0FC2B-FAC4-4033-8716-01B8189C9F02}"/>
              </a:ext>
            </a:extLst>
          </p:cNvPr>
          <p:cNvSpPr/>
          <p:nvPr/>
        </p:nvSpPr>
        <p:spPr>
          <a:xfrm>
            <a:off x="11945257" y="0"/>
            <a:ext cx="246743" cy="63404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5F7D1-BE5E-4400-A1B2-ED6990CE1825}"/>
              </a:ext>
            </a:extLst>
          </p:cNvPr>
          <p:cNvSpPr txBox="1"/>
          <p:nvPr/>
        </p:nvSpPr>
        <p:spPr>
          <a:xfrm>
            <a:off x="4949371" y="1778000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John 10:1-10</a:t>
            </a:r>
          </a:p>
          <a:p>
            <a:pPr algn="ctr"/>
            <a:r>
              <a:rPr lang="en-US" sz="3000" b="1" dirty="0">
                <a:latin typeface="Inter" panose="020B0502030000000004" pitchFamily="34" charset="0"/>
                <a:ea typeface="Inter" panose="020B0502030000000004" pitchFamily="34" charset="0"/>
              </a:rPr>
              <a:t>Song # 391</a:t>
            </a:r>
          </a:p>
          <a:p>
            <a:pPr algn="ctr"/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“Savior, Like a Shepherd Lead Us”</a:t>
            </a:r>
            <a:endParaRPr lang="en-US" sz="3200" dirty="0">
              <a:latin typeface="Inter" panose="020B0502030000000004" pitchFamily="34" charset="0"/>
              <a:ea typeface="Inter" panose="020B0502030000000004" pitchFamily="34" charset="0"/>
            </a:endParaRPr>
          </a:p>
        </p:txBody>
      </p:sp>
      <p:pic>
        <p:nvPicPr>
          <p:cNvPr id="12" name="Picture 11" descr="A cross silhouetted against a sunset&#10;&#10;Description automatically generated">
            <a:extLst>
              <a:ext uri="{FF2B5EF4-FFF2-40B4-BE49-F238E27FC236}">
                <a16:creationId xmlns:a16="http://schemas.microsoft.com/office/drawing/2014/main" id="{2BCF2256-A3BF-484D-9489-E1DF60F09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8" y="1809072"/>
            <a:ext cx="4448627" cy="4416476"/>
          </a:xfrm>
          <a:prstGeom prst="rect">
            <a:avLst/>
          </a:prstGeom>
        </p:spPr>
      </p:pic>
      <p:pic>
        <p:nvPicPr>
          <p:cNvPr id="13" name="Picture 12" descr="A green rectangular sign with black text&#10;&#10;Description automatically generated">
            <a:extLst>
              <a:ext uri="{FF2B5EF4-FFF2-40B4-BE49-F238E27FC236}">
                <a16:creationId xmlns:a16="http://schemas.microsoft.com/office/drawing/2014/main" id="{C2295C72-E624-4667-9F8A-4CDFAA56C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3363417"/>
            <a:ext cx="6879771" cy="286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7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FAAD-D607-4E72-9F7A-6051B08A9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7" y="365125"/>
            <a:ext cx="11444514" cy="1325563"/>
          </a:xfrm>
          <a:solidFill>
            <a:srgbClr val="0066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ea typeface="Inter" panose="020B0502030000000004" pitchFamily="34" charset="0"/>
              </a:rPr>
              <a:t>INVITATION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37ABD9-1CC0-4D2C-8EC1-5133B0C8FF51}"/>
              </a:ext>
            </a:extLst>
          </p:cNvPr>
          <p:cNvSpPr/>
          <p:nvPr/>
        </p:nvSpPr>
        <p:spPr>
          <a:xfrm>
            <a:off x="0" y="0"/>
            <a:ext cx="12192000" cy="246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D6D19E-F52C-4B19-B8C9-29C36B3BBD55}"/>
              </a:ext>
            </a:extLst>
          </p:cNvPr>
          <p:cNvSpPr txBox="1"/>
          <p:nvPr/>
        </p:nvSpPr>
        <p:spPr>
          <a:xfrm>
            <a:off x="0" y="656771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CA2BC-9420-4574-91DC-0A056F69B531}"/>
              </a:ext>
            </a:extLst>
          </p:cNvPr>
          <p:cNvSpPr/>
          <p:nvPr/>
        </p:nvSpPr>
        <p:spPr>
          <a:xfrm>
            <a:off x="0" y="6340476"/>
            <a:ext cx="12192000" cy="2467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B54DE1-1969-4C48-A921-B71A8018E3C5}"/>
              </a:ext>
            </a:extLst>
          </p:cNvPr>
          <p:cNvSpPr/>
          <p:nvPr/>
        </p:nvSpPr>
        <p:spPr>
          <a:xfrm>
            <a:off x="0" y="0"/>
            <a:ext cx="246743" cy="63404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D0FC2B-FAC4-4033-8716-01B8189C9F02}"/>
              </a:ext>
            </a:extLst>
          </p:cNvPr>
          <p:cNvSpPr/>
          <p:nvPr/>
        </p:nvSpPr>
        <p:spPr>
          <a:xfrm>
            <a:off x="11945257" y="0"/>
            <a:ext cx="246743" cy="634047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5F7D1-BE5E-4400-A1B2-ED6990CE1825}"/>
              </a:ext>
            </a:extLst>
          </p:cNvPr>
          <p:cNvSpPr txBox="1"/>
          <p:nvPr/>
        </p:nvSpPr>
        <p:spPr>
          <a:xfrm>
            <a:off x="362857" y="1778000"/>
            <a:ext cx="1144451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</a:rPr>
              <a:t>Invitation Lesson</a:t>
            </a:r>
          </a:p>
          <a:p>
            <a:pPr algn="ctr"/>
            <a:endParaRPr lang="en-US" sz="3200" dirty="0">
              <a:solidFill>
                <a:srgbClr val="C00000"/>
              </a:solidFill>
              <a:latin typeface="Inter Medium" panose="020B0602030000000004" pitchFamily="34" charset="0"/>
              <a:ea typeface="Inter Medium" panose="020B0602030000000004" pitchFamily="34" charset="0"/>
            </a:endParaRPr>
          </a:p>
          <a:p>
            <a:pPr algn="ctr"/>
            <a:r>
              <a:rPr lang="en-US" sz="3000" b="1" dirty="0">
                <a:latin typeface="Inter" panose="020B0502030000000004" pitchFamily="34" charset="0"/>
                <a:ea typeface="Inter" panose="020B0502030000000004" pitchFamily="34" charset="0"/>
              </a:rPr>
              <a:t>Invitation Song # 293</a:t>
            </a:r>
          </a:p>
          <a:p>
            <a:pPr algn="ctr"/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“Come to Jesus Today”</a:t>
            </a:r>
          </a:p>
          <a:p>
            <a:pPr algn="ctr"/>
            <a:endParaRPr lang="en-US" sz="28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algn="ctr"/>
            <a:r>
              <a:rPr lang="en-US" sz="3000" b="1" dirty="0">
                <a:latin typeface="Inter" panose="020B0502030000000004" pitchFamily="34" charset="0"/>
                <a:ea typeface="Inter" panose="020B0502030000000004" pitchFamily="34" charset="0"/>
              </a:rPr>
              <a:t>Closing Song # 353</a:t>
            </a:r>
          </a:p>
          <a:p>
            <a:pPr algn="ctr"/>
            <a:r>
              <a:rPr lang="en-US" sz="2800" dirty="0">
                <a:latin typeface="Inter" panose="020B0502030000000004" pitchFamily="34" charset="0"/>
                <a:ea typeface="Inter" panose="020B0502030000000004" pitchFamily="34" charset="0"/>
              </a:rPr>
              <a:t>“He Lives”</a:t>
            </a:r>
          </a:p>
          <a:p>
            <a:pPr algn="ctr"/>
            <a:r>
              <a:rPr lang="en-US" sz="2200" dirty="0">
                <a:latin typeface="Inter" panose="020B0502030000000004" pitchFamily="34" charset="0"/>
                <a:ea typeface="Inter" panose="020B0502030000000004" pitchFamily="34" charset="0"/>
              </a:rPr>
              <a:t>(Verse 3 only)</a:t>
            </a:r>
          </a:p>
          <a:p>
            <a:pPr algn="ctr"/>
            <a:endParaRPr lang="en-US" sz="2200" dirty="0">
              <a:latin typeface="Inter" panose="020B0502030000000004" pitchFamily="34" charset="0"/>
              <a:ea typeface="Inter" panose="020B0502030000000004" pitchFamily="34" charset="0"/>
            </a:endParaRPr>
          </a:p>
          <a:p>
            <a:pPr algn="ctr"/>
            <a:r>
              <a:rPr lang="en-US" sz="3200" dirty="0">
                <a:latin typeface="Inter Medium" panose="020B0602030000000004" pitchFamily="34" charset="0"/>
                <a:ea typeface="Inter Medium" panose="020B0602030000000004" pitchFamily="34" charset="0"/>
              </a:rPr>
              <a:t>Closing Prayer</a:t>
            </a:r>
          </a:p>
        </p:txBody>
      </p:sp>
      <p:pic>
        <p:nvPicPr>
          <p:cNvPr id="9" name="Picture 8" descr="A cross silhouetted against a sunset&#10;&#10;Description automatically generated">
            <a:extLst>
              <a:ext uri="{FF2B5EF4-FFF2-40B4-BE49-F238E27FC236}">
                <a16:creationId xmlns:a16="http://schemas.microsoft.com/office/drawing/2014/main" id="{A901E452-77C2-42E2-A33F-518499979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8" y="1809071"/>
            <a:ext cx="3621314" cy="4424815"/>
          </a:xfrm>
          <a:prstGeom prst="rect">
            <a:avLst/>
          </a:prstGeom>
        </p:spPr>
      </p:pic>
      <p:pic>
        <p:nvPicPr>
          <p:cNvPr id="13" name="Picture 12" descr="A child reading a book&#10;&#10;Description automatically generated">
            <a:extLst>
              <a:ext uri="{FF2B5EF4-FFF2-40B4-BE49-F238E27FC236}">
                <a16:creationId xmlns:a16="http://schemas.microsoft.com/office/drawing/2014/main" id="{E77326CA-F57F-4A83-8F7C-50C23959D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30" y="1804157"/>
            <a:ext cx="3599541" cy="442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739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307</Words>
  <Application>Microsoft Office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Inter</vt:lpstr>
      <vt:lpstr>Inter Medium</vt:lpstr>
      <vt:lpstr>Office Theme</vt:lpstr>
      <vt:lpstr>Because He Lives</vt:lpstr>
      <vt:lpstr>I AM REDEEMED</vt:lpstr>
      <vt:lpstr>THERE IS PEACE AND HOPE</vt:lpstr>
      <vt:lpstr>COLLECTION</vt:lpstr>
      <vt:lpstr>LORD’S SUPPER</vt:lpstr>
      <vt:lpstr>DEATH’S STING IS GONE</vt:lpstr>
      <vt:lpstr>LIFE IS WORTH LIVING</vt:lpstr>
      <vt:lpstr>INVITATION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Because He Lives</dc:title>
  <dc:creator>Richard Thetford</dc:creator>
  <cp:lastModifiedBy>Richard Thetford</cp:lastModifiedBy>
  <cp:revision>6</cp:revision>
  <dcterms:created xsi:type="dcterms:W3CDTF">2024-11-25T17:00:55Z</dcterms:created>
  <dcterms:modified xsi:type="dcterms:W3CDTF">2024-11-25T18:13:45Z</dcterms:modified>
</cp:coreProperties>
</file>