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handoutMasterIdLst>
    <p:handoutMasterId r:id="rId13"/>
  </p:handoutMasterIdLst>
  <p:sldIdLst>
    <p:sldId id="256" r:id="rId3"/>
    <p:sldId id="264" r:id="rId4"/>
    <p:sldId id="257" r:id="rId5"/>
    <p:sldId id="265" r:id="rId6"/>
    <p:sldId id="259" r:id="rId7"/>
    <p:sldId id="260" r:id="rId8"/>
    <p:sldId id="267" r:id="rId9"/>
    <p:sldId id="268" r:id="rId10"/>
    <p:sldId id="271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996633"/>
    <a:srgbClr val="D07C00"/>
    <a:srgbClr val="FF99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88" d="100"/>
          <a:sy n="88" d="100"/>
        </p:scale>
        <p:origin x="8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57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F35C2B5-35C9-4C0D-99CA-C428A12CFE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5652" cy="466578"/>
          </a:xfrm>
          <a:prstGeom prst="rect">
            <a:avLst/>
          </a:prstGeom>
        </p:spPr>
        <p:txBody>
          <a:bodyPr vert="horz" lIns="92112" tIns="46055" rIns="92112" bIns="46055" rtlCol="0"/>
          <a:lstStyle>
            <a:lvl1pPr algn="l">
              <a:defRPr sz="1200"/>
            </a:lvl1pPr>
          </a:lstStyle>
          <a:p>
            <a:r>
              <a:rPr lang="en-US" sz="1400" b="1" dirty="0">
                <a:latin typeface="Aptos" panose="020B0004020202020204" pitchFamily="34" charset="0"/>
                <a:ea typeface="Calibri" panose="020F0502020204030204" pitchFamily="34" charset="0"/>
              </a:rPr>
              <a:t>Nearer, My God, to Thee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3096A4-8F80-4508-9C73-4288FC7C822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1172" y="0"/>
            <a:ext cx="3037627" cy="466578"/>
          </a:xfrm>
          <a:prstGeom prst="rect">
            <a:avLst/>
          </a:prstGeom>
        </p:spPr>
        <p:txBody>
          <a:bodyPr vert="horz" lIns="92112" tIns="46055" rIns="92112" bIns="46055" rtlCol="0"/>
          <a:lstStyle>
            <a:lvl1pPr algn="r">
              <a:defRPr sz="1200"/>
            </a:lvl1pPr>
          </a:lstStyle>
          <a:p>
            <a:r>
              <a:rPr lang="en-US" dirty="0">
                <a:latin typeface="Aptos" panose="020B0004020202020204" pitchFamily="34" charset="0"/>
              </a:rPr>
              <a:t>August 30, 2026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C1A916-F582-44A6-9960-4EE5B562AD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822"/>
            <a:ext cx="3037627" cy="466578"/>
          </a:xfrm>
          <a:prstGeom prst="rect">
            <a:avLst/>
          </a:prstGeom>
        </p:spPr>
        <p:txBody>
          <a:bodyPr vert="horz" lIns="92112" tIns="46055" rIns="92112" bIns="46055" rtlCol="0" anchor="b"/>
          <a:lstStyle>
            <a:lvl1pPr algn="l">
              <a:defRPr sz="1200"/>
            </a:lvl1pPr>
          </a:lstStyle>
          <a:p>
            <a:r>
              <a:rPr lang="en-US" sz="1400" dirty="0">
                <a:latin typeface="Aptos" panose="020B0004020202020204" pitchFamily="34" charset="0"/>
              </a:rPr>
              <a:t>Poudre Valley church of Christ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CCD88-CCD5-4283-B0D5-3992168FC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1172" y="8829822"/>
            <a:ext cx="3037627" cy="466578"/>
          </a:xfrm>
          <a:prstGeom prst="rect">
            <a:avLst/>
          </a:prstGeom>
        </p:spPr>
        <p:txBody>
          <a:bodyPr vert="horz" lIns="92112" tIns="46055" rIns="92112" bIns="46055" rtlCol="0" anchor="b"/>
          <a:lstStyle>
            <a:lvl1pPr algn="r">
              <a:defRPr sz="1200"/>
            </a:lvl1pPr>
          </a:lstStyle>
          <a:p>
            <a:fld id="{EC8E0610-A8BF-440F-AE2A-E1E486F79768}" type="slidenum">
              <a:rPr lang="en-US" b="1" smtClean="0">
                <a:latin typeface="Aptos" panose="020B0004020202020204" pitchFamily="34" charset="0"/>
              </a:rPr>
              <a:t>‹#›</a:t>
            </a:fld>
            <a:endParaRPr lang="en-US" b="1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93831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13758-399A-4AE0-8433-79961485887D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B4A3F-75CA-4371-BD5A-610F677A80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48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95A05-E9A8-4169-8E7B-9F5946FD2B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D5A3A2-3EB7-4924-A54B-4F5745572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E0CA6C-42E1-45A1-9CB3-ABC64C63B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17A58-7A60-4223-8A6C-3FE9BABC4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1F92C-FB22-4DDB-BEA5-4182155D8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24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E90848-4115-42DF-9F5B-CC5CD1622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5C630F-F6AD-462D-9102-D92C2A3B9B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F55619-6A3D-4CEE-8EA7-F4101A787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DEC96-C87A-4841-8DE9-62061F81E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C349D0-BA75-48E2-8FF4-A171398A8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641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2FC8AD-02CE-48B2-AC4F-F0142F1023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B31F88-4042-42BA-A4BF-C5042C948B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38381A-B260-4B61-861A-13C1F89E9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36BE3C-D3E2-4DC6-A219-4DF0A59F7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BD91C-8BAC-4AF2-976E-69175AADD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754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B5D95-1D48-F47B-D284-970BF5D61E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387E2A-CA4A-5ACA-8300-FC1DCF0C44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D0EDB-F6B7-B7D6-703A-FD21A9A94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E1CD2C-B87D-5D84-E49A-A0D4ACB94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88FF2-34AD-9A3C-DC86-F72D53D88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40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587AF-9EDD-C5CA-B22F-A541515C9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17A8EE-7B70-08A8-28FF-C3706350E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19D3E-E126-C4EC-A73C-C484764AB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7E82B0-AB96-88B7-4733-3D9B1561F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E8052-6B31-82BF-A471-2BE056201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214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9279B-AC3E-A517-1C44-C768018BA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D0437E-802D-4FFA-6806-3C89EF310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57D98-42BC-9420-39E2-BE3262C03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5C8039-6A05-0267-F16A-ACECA1E26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31717-72AF-3D41-BF79-3DDAAF20D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82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C2908-A138-734F-76C7-99E11AE9C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0960A-E04D-0E60-ACD7-742A000D84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BDC0E2-9F5D-E6E2-EC60-3FA9961472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B206F-10DA-5E5A-98A7-13388493D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87D4-606A-E00E-8DA1-6173D2E4CA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CF2C3-47BB-CB14-6CF5-839919DD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104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3C6C8-D87C-8CA3-D61C-3E609331D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69E68-A927-2ACA-5674-937231CF8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165E45-FD6B-3EB3-B6C3-6CB7D2B4F8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AF20CF-C9EB-FE48-CA80-9681FFF77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155713-F849-44F5-7723-720D040AE3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6C284A-3862-62A2-F6FA-5C70BE9D1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2A9E11-3166-0E1D-A466-6290CDF9D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642C14-583E-A497-878D-1E853A6DE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38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5DE32-3FE4-98C8-782A-78AF32A6A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03432C-4D4F-FF7B-E4FF-3AEB8C79F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8ED2FA-25DC-EDDC-FACD-3339A41A6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3A54C2-35B7-A21C-EE4E-4413D6583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505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3813EC-FC19-2282-B46C-12FD2FE10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752EEE-4E1B-4C37-9EC5-716627545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04932C-7849-7596-29C1-0E22D3FD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74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C4456-4F9A-E849-ABAA-B8624A279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6CED9-2DFA-78E6-1E51-69D469873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E92E7-F185-562D-D488-4056AC31C8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04E2AB-888D-C365-69CD-0B92D9E7E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2929F8-24FC-CBB4-9C78-9D395E6B1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6EDC79-2813-EFC4-370C-FCCE2BE34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5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B771E-9FE1-444F-96F0-D3F87D8AB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CCBB25-9CAA-49EC-90F0-C33BBDEE5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75595-513F-4CC5-8EAC-B3D94CFE1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337D2-433B-4E4D-BEC6-5AF5BDC38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3B61C-9151-410C-A38D-85A797271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44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4082-DBBC-559C-39CF-4C9903B54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E56D18-A1EC-2E24-1422-596E33440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36EFB6-1B22-22E4-7375-7E33A2E81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ABEFD-68F5-33A9-94E9-511552B37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D55843-B5F5-17C0-64E7-0B40521F9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9FD9A9-03EE-8B48-3DF8-A8D2CFEC76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790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5526C-61C5-4259-B99C-7F66F084B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0F9B47-01F1-13CE-98EE-9E3003F343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3624D-E4DA-D39C-B2CD-3D32CA1F4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A75F2-AD07-59DD-526E-977526ACB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83F04D-F873-5537-34D5-B9E77116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712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0CFFA2-38E9-32EE-B2CE-F30A62B087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BC93A0-871C-13BC-5139-1886B05A4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69658-7D48-220C-7076-6C3FEA85D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900AA-A7F2-B357-1710-706272FBF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7F2E0-38DA-E049-6D40-245FEAA23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0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4F34F-CF96-4E06-A4AA-59701A3C6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C89D6-7C17-4DED-AD2E-0066F8B27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9EF35A-91E7-4F3D-AA71-EA91D841B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E7EE6-6E99-45CA-8843-4CD6052BC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80EAF-13D6-47B8-9F52-78E000B27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96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5ECA8-B16F-4AE7-98B6-E8164D4D7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41D89-CC10-4803-B0B0-D13FD47FC9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F5843F-3093-4A3D-BEF8-30CD5EE7D8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7E3F9D-DBE4-40C1-AA91-E65764717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BFD841-D2A5-4D52-8172-680EE3C30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81F002-F12E-4F93-AF8C-61DBD5160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103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612DB-6AE4-41F2-84EA-81E279B8C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10CEFC-9963-444F-A479-C5EAC8A4D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5F4772-90FD-444A-AF36-CEE071FE36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152417-87F5-4279-95E1-5E396E4C6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D090B1-DADA-43D8-BDD2-17943D5FA3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B47A2F-A7E8-41E7-9916-E5D314258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B702F3-66FA-488C-8979-4B481D84D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C18AFC-64EC-4180-A894-FAD1572F7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725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3482C-7FF1-4CA6-8717-926F8E3BE6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7B3B116-39D7-4838-B1C4-C4A528631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92F2F4-5217-40F9-9FE4-014AE6BE6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960572-9240-4CD6-A51C-D1F6CA45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95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8D1D4E-0B41-46AC-A7B8-46ED557EE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503B3C-85C4-42A3-AA64-EFBF06961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C91BBB-CC6C-43CC-9955-A9DF3AF0E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317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477D4C-024B-48C7-9C19-28F852D5E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B19119-E187-4095-A95B-8AB6C5D3B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7C413B-F17B-4B86-B40B-587571FED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E9D00-A11C-4A31-B92F-CF07D1910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9DBF1B-64F3-4676-95BF-448CEC516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17DF2B-BADC-409F-A12B-2A6E43C89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782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956B4-719D-4609-9407-8EBB06E2B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67010C5-C330-4A63-A0B6-A1A292E184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66606F-7667-4A16-AFE1-4E8B7ED7F0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850F8A-090A-4E30-9480-E9CD97910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CC3C2F-26F7-4868-8D72-A03C6C4CB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298D7E-108E-4B54-A00E-B4F57D213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789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B328B4-5AC8-48A4-AE91-7F2C6CF7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BAFCB2-61D8-49BB-924D-E48B54CEE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793A1-652D-4A1F-A3FD-567DAE3267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39D1E-A992-48E0-B13D-9715EC519707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318B43-B01B-407C-B2B8-80D2D840A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A6BBE-C698-49D1-9D33-F1E6F9D89F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AA20BE-6AE7-4D17-A8C4-134A4DEC8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845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28882C-B223-156B-923F-65920B182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73A547-8088-D9F5-CD10-F113CF5A9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5CA68A-E810-411C-A5FA-D8E624B869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CEC62-BF4C-4286-80DA-92AA4E544BF4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08FC7-8C84-ED26-7FBC-015EDBBFB4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6BFAB-84C9-C9C6-E2ED-3EA34DA651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464BD-9EBB-41E8-8243-6EACD1C461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365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3E0A93-A085-42FB-99C6-94BDB4390D95}"/>
              </a:ext>
            </a:extLst>
          </p:cNvPr>
          <p:cNvSpPr/>
          <p:nvPr/>
        </p:nvSpPr>
        <p:spPr>
          <a:xfrm>
            <a:off x="0" y="0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E2D11D-4D6C-43A5-8ACD-1675E74ADFE2}"/>
              </a:ext>
            </a:extLst>
          </p:cNvPr>
          <p:cNvSpPr txBox="1"/>
          <p:nvPr/>
        </p:nvSpPr>
        <p:spPr>
          <a:xfrm>
            <a:off x="0" y="6567715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</a:rPr>
              <a:t>Richard Thetford									              www.thetfordcountry.com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86821A-D4B0-4810-A0BC-EFF12B249D94}"/>
              </a:ext>
            </a:extLst>
          </p:cNvPr>
          <p:cNvSpPr/>
          <p:nvPr/>
        </p:nvSpPr>
        <p:spPr>
          <a:xfrm>
            <a:off x="0" y="6340476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1E92604-D49D-44A0-BAE3-DD02BC9AC7A8}"/>
              </a:ext>
            </a:extLst>
          </p:cNvPr>
          <p:cNvSpPr/>
          <p:nvPr/>
        </p:nvSpPr>
        <p:spPr>
          <a:xfrm>
            <a:off x="0" y="0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CF51CA-4839-416C-AF5D-35BAFBEAC945}"/>
              </a:ext>
            </a:extLst>
          </p:cNvPr>
          <p:cNvSpPr/>
          <p:nvPr/>
        </p:nvSpPr>
        <p:spPr>
          <a:xfrm>
            <a:off x="11945257" y="0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EACF0F-23D1-8500-BE3C-7AE79C3510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3" y="246742"/>
            <a:ext cx="11698514" cy="60937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6DF84DA9-4216-C9D9-829C-3A706695A0E0}"/>
              </a:ext>
            </a:extLst>
          </p:cNvPr>
          <p:cNvSpPr/>
          <p:nvPr/>
        </p:nvSpPr>
        <p:spPr>
          <a:xfrm>
            <a:off x="9688286" y="5522687"/>
            <a:ext cx="2169885" cy="74022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1C37CF4-9F07-5BE3-D55B-CB719E50F6B4}"/>
              </a:ext>
            </a:extLst>
          </p:cNvPr>
          <p:cNvSpPr txBox="1"/>
          <p:nvPr/>
        </p:nvSpPr>
        <p:spPr>
          <a:xfrm>
            <a:off x="9702800" y="5636573"/>
            <a:ext cx="2169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Psalm 73:28</a:t>
            </a:r>
          </a:p>
        </p:txBody>
      </p:sp>
    </p:spTree>
    <p:extLst>
      <p:ext uri="{BB962C8B-B14F-4D97-AF65-F5344CB8AC3E}">
        <p14:creationId xmlns:p14="http://schemas.microsoft.com/office/powerpoint/2010/main" val="1721337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D4E5CCD-0C5B-46AC-ABFD-84C0B3FDA0B1}"/>
              </a:ext>
            </a:extLst>
          </p:cNvPr>
          <p:cNvSpPr/>
          <p:nvPr/>
        </p:nvSpPr>
        <p:spPr>
          <a:xfrm>
            <a:off x="7460343" y="246743"/>
            <a:ext cx="4484914" cy="60937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7E293B2-42C3-4EB4-9874-F9ADECF2E297}"/>
              </a:ext>
            </a:extLst>
          </p:cNvPr>
          <p:cNvSpPr txBox="1">
            <a:spLocks/>
          </p:cNvSpPr>
          <p:nvPr/>
        </p:nvSpPr>
        <p:spPr>
          <a:xfrm>
            <a:off x="7213600" y="990573"/>
            <a:ext cx="4731654" cy="4533495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9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5100" b="1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Psalm 73:28</a:t>
            </a:r>
          </a:p>
          <a:p>
            <a:pPr>
              <a:lnSpc>
                <a:spcPct val="110000"/>
              </a:lnSpc>
            </a:pPr>
            <a:endParaRPr lang="en-US" sz="3600" b="1" dirty="0">
              <a:solidFill>
                <a:srgbClr val="663300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5100" b="1" dirty="0">
                <a:latin typeface="Aptos" panose="020B0004020202020204" pitchFamily="34" charset="0"/>
                <a:ea typeface="Calibri" panose="020F0502020204030204" pitchFamily="34" charset="0"/>
              </a:rPr>
              <a:t>Song: 328 (Handout)</a:t>
            </a:r>
          </a:p>
          <a:p>
            <a:pPr>
              <a:lnSpc>
                <a:spcPct val="110000"/>
              </a:lnSpc>
            </a:pPr>
            <a:r>
              <a:rPr lang="en-US" sz="4600" dirty="0">
                <a:latin typeface="Aptos" panose="020B0004020202020204" pitchFamily="34" charset="0"/>
                <a:ea typeface="Calibri" panose="020F0502020204030204" pitchFamily="34" charset="0"/>
              </a:rPr>
              <a:t>“Nearer, My God, to Thee”</a:t>
            </a:r>
            <a:br>
              <a:rPr lang="en-US" sz="4600" dirty="0">
                <a:latin typeface="Aptos" panose="020B0004020202020204" pitchFamily="34" charset="0"/>
                <a:ea typeface="Calibri" panose="020F0502020204030204" pitchFamily="34" charset="0"/>
              </a:rPr>
            </a:br>
            <a:endParaRPr lang="en-US" sz="4600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sz="5100" dirty="0">
                <a:solidFill>
                  <a:schemeClr val="accent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Opening Prayer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48EBF4-3B6C-46BE-B7D4-21DB440A2D4B}"/>
              </a:ext>
            </a:extLst>
          </p:cNvPr>
          <p:cNvSpPr txBox="1"/>
          <p:nvPr/>
        </p:nvSpPr>
        <p:spPr>
          <a:xfrm>
            <a:off x="0" y="6567715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</a:rPr>
              <a:t>Richard Thetford									              www.thetfordcountry.com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86EE34-DF54-A3A3-6E96-38488642AD8F}"/>
              </a:ext>
            </a:extLst>
          </p:cNvPr>
          <p:cNvSpPr/>
          <p:nvPr/>
        </p:nvSpPr>
        <p:spPr>
          <a:xfrm>
            <a:off x="0" y="0"/>
            <a:ext cx="12192000" cy="99057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EA6663F-9F1A-E189-BD9B-A1105C4FC33A}"/>
              </a:ext>
            </a:extLst>
          </p:cNvPr>
          <p:cNvSpPr/>
          <p:nvPr/>
        </p:nvSpPr>
        <p:spPr>
          <a:xfrm>
            <a:off x="0" y="5596640"/>
            <a:ext cx="12192000" cy="99058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A9247B-D17E-5BAD-89C9-8825C0CE7158}"/>
              </a:ext>
            </a:extLst>
          </p:cNvPr>
          <p:cNvSpPr/>
          <p:nvPr/>
        </p:nvSpPr>
        <p:spPr>
          <a:xfrm>
            <a:off x="0" y="0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F8E9296-5465-315A-368C-92246A31A2FD}"/>
              </a:ext>
            </a:extLst>
          </p:cNvPr>
          <p:cNvSpPr/>
          <p:nvPr/>
        </p:nvSpPr>
        <p:spPr>
          <a:xfrm>
            <a:off x="11945257" y="0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DA00EF-4C4A-28C0-4FD9-745B524D60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3" y="990573"/>
            <a:ext cx="6966854" cy="460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65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5FAAD-D607-4E72-9F7A-6051B08A9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57" y="365125"/>
            <a:ext cx="11444514" cy="1325563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</a:rPr>
              <a:t>DESIRE TO BE NEARER TO GOD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35F7D1-BE5E-4400-A1B2-ED6990CE1825}"/>
              </a:ext>
            </a:extLst>
          </p:cNvPr>
          <p:cNvSpPr txBox="1"/>
          <p:nvPr/>
        </p:nvSpPr>
        <p:spPr>
          <a:xfrm>
            <a:off x="4397829" y="1807028"/>
            <a:ext cx="7409542" cy="4431983"/>
          </a:xfrm>
          <a:prstGeom prst="rect">
            <a:avLst/>
          </a:prstGeom>
          <a:solidFill>
            <a:srgbClr val="66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James 4:7-10</a:t>
            </a:r>
          </a:p>
          <a:p>
            <a:pPr algn="ctr"/>
            <a:endParaRPr lang="en-US" sz="2000" b="1" dirty="0">
              <a:solidFill>
                <a:srgbClr val="C00000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Song: 28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“Is It For Me?”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Psalm 28:1-7; Hebrews 7:11-19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Song: 125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“Nearer, Still Nearer”</a:t>
            </a:r>
          </a:p>
          <a:p>
            <a:pPr algn="ctr"/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BD970C-B9EB-43AF-AB94-770A5FFE338B}"/>
              </a:ext>
            </a:extLst>
          </p:cNvPr>
          <p:cNvSpPr txBox="1"/>
          <p:nvPr/>
        </p:nvSpPr>
        <p:spPr>
          <a:xfrm>
            <a:off x="0" y="6567715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</a:rPr>
              <a:t>Richard Thetford									              www.thetfordcountry.com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D63C8A0-263F-CD8B-469C-7CD46B83D95D}"/>
              </a:ext>
            </a:extLst>
          </p:cNvPr>
          <p:cNvSpPr/>
          <p:nvPr/>
        </p:nvSpPr>
        <p:spPr>
          <a:xfrm>
            <a:off x="0" y="0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9E6F28-B3C3-8A79-FAB8-AE453A63B4B9}"/>
              </a:ext>
            </a:extLst>
          </p:cNvPr>
          <p:cNvSpPr/>
          <p:nvPr/>
        </p:nvSpPr>
        <p:spPr>
          <a:xfrm>
            <a:off x="0" y="6340476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7FA0B-4ADC-9FBC-1C6E-34590142A692}"/>
              </a:ext>
            </a:extLst>
          </p:cNvPr>
          <p:cNvSpPr/>
          <p:nvPr/>
        </p:nvSpPr>
        <p:spPr>
          <a:xfrm>
            <a:off x="0" y="0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F404F8-7B27-ABEF-30DF-FB34E6070969}"/>
              </a:ext>
            </a:extLst>
          </p:cNvPr>
          <p:cNvSpPr/>
          <p:nvPr/>
        </p:nvSpPr>
        <p:spPr>
          <a:xfrm>
            <a:off x="11945257" y="0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2068BF1-4187-C0D5-E04C-DCA64740F1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57" y="1807027"/>
            <a:ext cx="3933372" cy="443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55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3BD970C-B9EB-43AF-AB94-770A5FFE338B}"/>
              </a:ext>
            </a:extLst>
          </p:cNvPr>
          <p:cNvSpPr txBox="1"/>
          <p:nvPr/>
        </p:nvSpPr>
        <p:spPr>
          <a:xfrm>
            <a:off x="0" y="6567715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</a:rPr>
              <a:t>Richard Thetford									              www.thetfordcountry.com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8BE8E30-6A6F-751D-EDE5-E55009EC3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61" y="365128"/>
            <a:ext cx="11444514" cy="1325563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</a:rPr>
              <a:t>NEARER TO GOD IN OUR FUTURE PATHS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62C747-F0D7-F235-E956-38B2C34133A0}"/>
              </a:ext>
            </a:extLst>
          </p:cNvPr>
          <p:cNvSpPr txBox="1"/>
          <p:nvPr/>
        </p:nvSpPr>
        <p:spPr>
          <a:xfrm>
            <a:off x="4383314" y="1807031"/>
            <a:ext cx="7424061" cy="4431983"/>
          </a:xfrm>
          <a:prstGeom prst="rect">
            <a:avLst/>
          </a:prstGeom>
          <a:solidFill>
            <a:srgbClr val="66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John 14:1-6</a:t>
            </a:r>
          </a:p>
          <a:p>
            <a:pPr algn="ctr"/>
            <a:endParaRPr lang="en-US" sz="2000" b="1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Song: 335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“Live for Jesus”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Jeremiah 29:8-13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Song: 160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“One Day”</a:t>
            </a:r>
          </a:p>
          <a:p>
            <a:pPr algn="ctr"/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08052B8-E4CA-8B4C-472F-595501E5FEEC}"/>
              </a:ext>
            </a:extLst>
          </p:cNvPr>
          <p:cNvSpPr/>
          <p:nvPr/>
        </p:nvSpPr>
        <p:spPr>
          <a:xfrm>
            <a:off x="4" y="3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6610B82-3535-82DE-2614-AD9E467174AF}"/>
              </a:ext>
            </a:extLst>
          </p:cNvPr>
          <p:cNvSpPr/>
          <p:nvPr/>
        </p:nvSpPr>
        <p:spPr>
          <a:xfrm>
            <a:off x="4" y="6340479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9D15B3-E202-FE97-DB0E-118955D4CB4B}"/>
              </a:ext>
            </a:extLst>
          </p:cNvPr>
          <p:cNvSpPr/>
          <p:nvPr/>
        </p:nvSpPr>
        <p:spPr>
          <a:xfrm>
            <a:off x="4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755C656-89BD-C797-4910-3DE43C5D9143}"/>
              </a:ext>
            </a:extLst>
          </p:cNvPr>
          <p:cNvSpPr/>
          <p:nvPr/>
        </p:nvSpPr>
        <p:spPr>
          <a:xfrm>
            <a:off x="11945261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5C308A-DA79-CCF1-8698-B3B91944A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62" y="1807030"/>
            <a:ext cx="3904338" cy="443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35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9D6D19E-F52C-4B19-B8C9-29C36B3BBD55}"/>
              </a:ext>
            </a:extLst>
          </p:cNvPr>
          <p:cNvSpPr txBox="1"/>
          <p:nvPr/>
        </p:nvSpPr>
        <p:spPr>
          <a:xfrm>
            <a:off x="0" y="6567715"/>
            <a:ext cx="12192000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Richard Thetford									            www.thetfordcountry.com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35F7D1-BE5E-4400-A1B2-ED6990CE1825}"/>
              </a:ext>
            </a:extLst>
          </p:cNvPr>
          <p:cNvSpPr txBox="1"/>
          <p:nvPr/>
        </p:nvSpPr>
        <p:spPr>
          <a:xfrm>
            <a:off x="246743" y="1777999"/>
            <a:ext cx="49203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latin typeface="Aptos" panose="020B0004020202020204" pitchFamily="34" charset="0"/>
                <a:ea typeface="Calibri" panose="020F0502020204030204" pitchFamily="34" charset="0"/>
              </a:rPr>
              <a:t>Song: 392</a:t>
            </a:r>
          </a:p>
          <a:p>
            <a:pPr algn="ctr"/>
            <a:r>
              <a:rPr lang="en-US" sz="3200" dirty="0">
                <a:latin typeface="Aptos" panose="020B0004020202020204" pitchFamily="34" charset="0"/>
                <a:ea typeface="Calibri" panose="020F0502020204030204" pitchFamily="34" charset="0"/>
              </a:rPr>
              <a:t>“Count Your Blessings”</a:t>
            </a:r>
          </a:p>
        </p:txBody>
      </p:sp>
      <p:pic>
        <p:nvPicPr>
          <p:cNvPr id="9" name="Picture 8" descr="A close-up of a bible&#10;&#10;Description automatically generated">
            <a:extLst>
              <a:ext uri="{FF2B5EF4-FFF2-40B4-BE49-F238E27FC236}">
                <a16:creationId xmlns:a16="http://schemas.microsoft.com/office/drawing/2014/main" id="{FBBE41DD-E423-4382-AEE3-06A6CD070A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7086" y="1777999"/>
            <a:ext cx="6640285" cy="444235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42FABD-E01A-4677-A50C-300ABF0EDA12}"/>
              </a:ext>
            </a:extLst>
          </p:cNvPr>
          <p:cNvSpPr txBox="1"/>
          <p:nvPr/>
        </p:nvSpPr>
        <p:spPr>
          <a:xfrm>
            <a:off x="0" y="6567715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</a:rPr>
              <a:t>Richard Thetford									              www.thetfordcountry.com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13E0E35-C903-4666-261A-F71E2595C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61" y="365128"/>
            <a:ext cx="11444514" cy="1325563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</a:rPr>
              <a:t>COLLECTION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C16B825-7AB7-06A2-4D77-37ED00328B1F}"/>
              </a:ext>
            </a:extLst>
          </p:cNvPr>
          <p:cNvSpPr/>
          <p:nvPr/>
        </p:nvSpPr>
        <p:spPr>
          <a:xfrm>
            <a:off x="4" y="3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E5FF67-173C-D390-451A-DBA216D765B6}"/>
              </a:ext>
            </a:extLst>
          </p:cNvPr>
          <p:cNvSpPr/>
          <p:nvPr/>
        </p:nvSpPr>
        <p:spPr>
          <a:xfrm>
            <a:off x="4" y="6340479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4BEB5E-88C2-DFB3-275E-053D34B4BAE3}"/>
              </a:ext>
            </a:extLst>
          </p:cNvPr>
          <p:cNvSpPr/>
          <p:nvPr/>
        </p:nvSpPr>
        <p:spPr>
          <a:xfrm>
            <a:off x="4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B1E1A0-A93E-47DA-F365-A3CAE7352F21}"/>
              </a:ext>
            </a:extLst>
          </p:cNvPr>
          <p:cNvSpPr/>
          <p:nvPr/>
        </p:nvSpPr>
        <p:spPr>
          <a:xfrm>
            <a:off x="11945261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18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235F7D1-BE5E-4400-A1B2-ED6990CE1825}"/>
              </a:ext>
            </a:extLst>
          </p:cNvPr>
          <p:cNvSpPr txBox="1"/>
          <p:nvPr/>
        </p:nvSpPr>
        <p:spPr>
          <a:xfrm>
            <a:off x="246743" y="1778000"/>
            <a:ext cx="427445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000" b="1" dirty="0"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latin typeface="Aptos" panose="020B0004020202020204" pitchFamily="34" charset="0"/>
                <a:ea typeface="Calibri" panose="020F0502020204030204" pitchFamily="34" charset="0"/>
              </a:rPr>
              <a:t>Song: 154</a:t>
            </a:r>
          </a:p>
          <a:p>
            <a:pPr algn="ctr"/>
            <a:r>
              <a:rPr lang="en-US" sz="3200" dirty="0">
                <a:latin typeface="Aptos" panose="020B0004020202020204" pitchFamily="34" charset="0"/>
                <a:ea typeface="Calibri" panose="020F0502020204030204" pitchFamily="34" charset="0"/>
              </a:rPr>
              <a:t>“Near the Cross”</a:t>
            </a:r>
          </a:p>
          <a:p>
            <a:pPr algn="ctr"/>
            <a:endParaRPr lang="en-US" sz="2800" dirty="0">
              <a:solidFill>
                <a:schemeClr val="accent1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rgbClr val="996633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Matthew 26:38-45</a:t>
            </a:r>
          </a:p>
        </p:txBody>
      </p:sp>
      <p:pic>
        <p:nvPicPr>
          <p:cNvPr id="9" name="Picture 8" descr="A plate of crackers and cups of wine&#10;&#10;Description automatically generated">
            <a:extLst>
              <a:ext uri="{FF2B5EF4-FFF2-40B4-BE49-F238E27FC236}">
                <a16:creationId xmlns:a16="http://schemas.microsoft.com/office/drawing/2014/main" id="{DCAFD311-C14A-4F03-9225-3BB5DF711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1200" y="1809069"/>
            <a:ext cx="7286171" cy="44320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E07AAFB-C46D-488E-8C4F-D76023CAC5CA}"/>
              </a:ext>
            </a:extLst>
          </p:cNvPr>
          <p:cNvSpPr txBox="1"/>
          <p:nvPr/>
        </p:nvSpPr>
        <p:spPr>
          <a:xfrm>
            <a:off x="0" y="6567715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</a:rPr>
              <a:t>Richard Thetford									              www.thetfordcountry.com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1271600-C425-41C9-1DC0-EF221A923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61" y="365128"/>
            <a:ext cx="11444514" cy="1325563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</a:rPr>
              <a:t>LORD’S SUPPER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798E2B-86C7-7352-188F-2E21302FA3F9}"/>
              </a:ext>
            </a:extLst>
          </p:cNvPr>
          <p:cNvSpPr/>
          <p:nvPr/>
        </p:nvSpPr>
        <p:spPr>
          <a:xfrm>
            <a:off x="4" y="3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88349C6-9821-3E31-5DC9-2B3FE787FD49}"/>
              </a:ext>
            </a:extLst>
          </p:cNvPr>
          <p:cNvSpPr/>
          <p:nvPr/>
        </p:nvSpPr>
        <p:spPr>
          <a:xfrm>
            <a:off x="4" y="6340479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B7E0FB-75FA-49DC-D2E3-2712CDB31BD9}"/>
              </a:ext>
            </a:extLst>
          </p:cNvPr>
          <p:cNvSpPr/>
          <p:nvPr/>
        </p:nvSpPr>
        <p:spPr>
          <a:xfrm>
            <a:off x="4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5D2B5A-8FEE-DCAB-750B-452ADA78EAFB}"/>
              </a:ext>
            </a:extLst>
          </p:cNvPr>
          <p:cNvSpPr/>
          <p:nvPr/>
        </p:nvSpPr>
        <p:spPr>
          <a:xfrm>
            <a:off x="11945261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246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3BD970C-B9EB-43AF-AB94-770A5FFE338B}"/>
              </a:ext>
            </a:extLst>
          </p:cNvPr>
          <p:cNvSpPr txBox="1"/>
          <p:nvPr/>
        </p:nvSpPr>
        <p:spPr>
          <a:xfrm>
            <a:off x="0" y="6567715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</a:rPr>
              <a:t>Richard Thetford									              www.thetfordcountry.com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7632DB1-E8E3-9E89-AEB1-CFDB9A5D7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61" y="365128"/>
            <a:ext cx="11444514" cy="1325563"/>
          </a:xfrm>
          <a:solidFill>
            <a:schemeClr val="accent2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</a:rPr>
              <a:t>PRAISE TO GOD AND ETERNITY WITH HIM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990A78-369C-077B-B96A-D0EAB21D3F4B}"/>
              </a:ext>
            </a:extLst>
          </p:cNvPr>
          <p:cNvSpPr txBox="1"/>
          <p:nvPr/>
        </p:nvSpPr>
        <p:spPr>
          <a:xfrm>
            <a:off x="4390571" y="1807031"/>
            <a:ext cx="7416804" cy="4431983"/>
          </a:xfrm>
          <a:prstGeom prst="rect">
            <a:avLst/>
          </a:prstGeom>
          <a:solidFill>
            <a:srgbClr val="66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	Psalm 5:1-12; James 1:1-12</a:t>
            </a:r>
          </a:p>
          <a:p>
            <a:pPr algn="ctr"/>
            <a:endParaRPr lang="en-US" sz="2000" b="1" dirty="0">
              <a:solidFill>
                <a:srgbClr val="C00000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Song: 13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“Alleluia”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rgbClr val="FFFF00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Luke 16:19-31; 1 Thes 4:13-18</a:t>
            </a:r>
          </a:p>
          <a:p>
            <a:pPr algn="ctr"/>
            <a:endParaRPr lang="en-US" sz="20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Song: 532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“We Shall See the King Some Day”</a:t>
            </a:r>
          </a:p>
          <a:p>
            <a:pPr algn="ctr"/>
            <a:endParaRPr lang="en-US" sz="14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7715E29-1DB8-B2F1-C1F3-98942AD30BA9}"/>
              </a:ext>
            </a:extLst>
          </p:cNvPr>
          <p:cNvSpPr/>
          <p:nvPr/>
        </p:nvSpPr>
        <p:spPr>
          <a:xfrm>
            <a:off x="4" y="3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7EEFD2-599C-5701-BBB9-8153CAA4F2E1}"/>
              </a:ext>
            </a:extLst>
          </p:cNvPr>
          <p:cNvSpPr/>
          <p:nvPr/>
        </p:nvSpPr>
        <p:spPr>
          <a:xfrm>
            <a:off x="4" y="6340479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BF64FD-5E33-88CC-5D69-9CB0ECAC3381}"/>
              </a:ext>
            </a:extLst>
          </p:cNvPr>
          <p:cNvSpPr/>
          <p:nvPr/>
        </p:nvSpPr>
        <p:spPr>
          <a:xfrm>
            <a:off x="4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0FA727B-EBB2-2E55-820E-646BCCBBC53C}"/>
              </a:ext>
            </a:extLst>
          </p:cNvPr>
          <p:cNvSpPr/>
          <p:nvPr/>
        </p:nvSpPr>
        <p:spPr>
          <a:xfrm>
            <a:off x="11945261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821976-229B-54F5-760D-6131C8FC1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61" y="1807031"/>
            <a:ext cx="3918852" cy="4431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648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13BD970C-B9EB-43AF-AB94-770A5FFE338B}"/>
              </a:ext>
            </a:extLst>
          </p:cNvPr>
          <p:cNvSpPr txBox="1"/>
          <p:nvPr/>
        </p:nvSpPr>
        <p:spPr>
          <a:xfrm>
            <a:off x="0" y="6567715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</a:rPr>
              <a:t>Richard Thetford									              www.thetfordcountry.com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DEA09A-B2C1-9510-8E2B-DF270F9D0C66}"/>
              </a:ext>
            </a:extLst>
          </p:cNvPr>
          <p:cNvSpPr txBox="1"/>
          <p:nvPr/>
        </p:nvSpPr>
        <p:spPr>
          <a:xfrm>
            <a:off x="4390571" y="1807028"/>
            <a:ext cx="7416800" cy="4431983"/>
          </a:xfrm>
          <a:prstGeom prst="rect">
            <a:avLst/>
          </a:prstGeom>
          <a:solidFill>
            <a:srgbClr val="6633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INVITATION LESSON</a:t>
            </a:r>
          </a:p>
          <a:p>
            <a:pPr algn="ctr"/>
            <a:endParaRPr lang="en-US" sz="2000" b="1" dirty="0">
              <a:solidFill>
                <a:srgbClr val="C00000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endParaRPr lang="en-US" sz="2000" b="1" dirty="0">
              <a:solidFill>
                <a:srgbClr val="C00000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Invitation Song: 347</a:t>
            </a:r>
          </a:p>
          <a:p>
            <a:pPr algn="ctr"/>
            <a:r>
              <a:rPr lang="en-US" sz="3200" dirty="0">
                <a:solidFill>
                  <a:schemeClr val="bg1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“Who Will Follow Jesus?”</a:t>
            </a:r>
          </a:p>
          <a:p>
            <a:pPr algn="ctr"/>
            <a:endParaRPr lang="en-US" sz="32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endParaRPr lang="en-US" sz="3200" dirty="0">
              <a:solidFill>
                <a:schemeClr val="bg1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r>
              <a:rPr lang="en-US" sz="3600" dirty="0">
                <a:solidFill>
                  <a:srgbClr val="FFFF00"/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Closing Prayer</a:t>
            </a:r>
          </a:p>
          <a:p>
            <a:pPr algn="ctr"/>
            <a:endParaRPr lang="en-US" sz="1400" dirty="0">
              <a:solidFill>
                <a:srgbClr val="FFFF00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  <a:p>
            <a:pPr algn="ctr"/>
            <a:endParaRPr lang="en-US" sz="2400" dirty="0">
              <a:solidFill>
                <a:srgbClr val="FFFF00"/>
              </a:solidFill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5E9883-098A-8094-D92D-438008D31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861" y="365128"/>
            <a:ext cx="11444514" cy="1325563"/>
          </a:xfrm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</a:rPr>
              <a:t>NEARER, MY GOD, TO THEE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F8BF1B-B186-868B-A015-98F24D223551}"/>
              </a:ext>
            </a:extLst>
          </p:cNvPr>
          <p:cNvSpPr/>
          <p:nvPr/>
        </p:nvSpPr>
        <p:spPr>
          <a:xfrm>
            <a:off x="4" y="3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BED56D-6A49-A89D-C653-41723D8AE6A7}"/>
              </a:ext>
            </a:extLst>
          </p:cNvPr>
          <p:cNvSpPr/>
          <p:nvPr/>
        </p:nvSpPr>
        <p:spPr>
          <a:xfrm>
            <a:off x="4" y="6340479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FB13151-D01B-4209-C5EF-7DDA8F9ED7BC}"/>
              </a:ext>
            </a:extLst>
          </p:cNvPr>
          <p:cNvSpPr/>
          <p:nvPr/>
        </p:nvSpPr>
        <p:spPr>
          <a:xfrm>
            <a:off x="4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75A6F2B-C589-EEF0-7F3A-647A32AB4342}"/>
              </a:ext>
            </a:extLst>
          </p:cNvPr>
          <p:cNvSpPr/>
          <p:nvPr/>
        </p:nvSpPr>
        <p:spPr>
          <a:xfrm>
            <a:off x="11945261" y="3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E1AD64-AC55-2273-0864-4BA5D5C10E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61" y="1806996"/>
            <a:ext cx="3904334" cy="443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6882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4B3D39-3E93-62A7-B956-D08830961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3D2458-27B7-CCAE-110E-DCC51BA1D470}"/>
              </a:ext>
            </a:extLst>
          </p:cNvPr>
          <p:cNvSpPr/>
          <p:nvPr/>
        </p:nvSpPr>
        <p:spPr>
          <a:xfrm>
            <a:off x="0" y="0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6B20B6-7852-0036-6940-2E3058D98474}"/>
              </a:ext>
            </a:extLst>
          </p:cNvPr>
          <p:cNvSpPr txBox="1"/>
          <p:nvPr/>
        </p:nvSpPr>
        <p:spPr>
          <a:xfrm>
            <a:off x="0" y="6567715"/>
            <a:ext cx="12192000" cy="33855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a typeface="Calibri" panose="020F0502020204030204" pitchFamily="34" charset="0"/>
              </a:rPr>
              <a:t>Richard Thetford									              www.thetfordcountry.com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3514A4-5C57-A13C-844D-D30FF9116763}"/>
              </a:ext>
            </a:extLst>
          </p:cNvPr>
          <p:cNvSpPr/>
          <p:nvPr/>
        </p:nvSpPr>
        <p:spPr>
          <a:xfrm>
            <a:off x="0" y="6340476"/>
            <a:ext cx="12192000" cy="2467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4F4D6C-76F2-E816-28B7-81B21E68103F}"/>
              </a:ext>
            </a:extLst>
          </p:cNvPr>
          <p:cNvSpPr/>
          <p:nvPr/>
        </p:nvSpPr>
        <p:spPr>
          <a:xfrm>
            <a:off x="0" y="0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EF7C299-28A9-2B81-A040-4EB86F3CF782}"/>
              </a:ext>
            </a:extLst>
          </p:cNvPr>
          <p:cNvSpPr/>
          <p:nvPr/>
        </p:nvSpPr>
        <p:spPr>
          <a:xfrm>
            <a:off x="11945257" y="0"/>
            <a:ext cx="246743" cy="634047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E2A096-1C04-31A4-8F00-E844875251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43" y="246742"/>
            <a:ext cx="11698514" cy="609373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D508A30-B9BB-564F-7BDC-7AE749359C93}"/>
              </a:ext>
            </a:extLst>
          </p:cNvPr>
          <p:cNvSpPr/>
          <p:nvPr/>
        </p:nvSpPr>
        <p:spPr>
          <a:xfrm>
            <a:off x="9688286" y="5522687"/>
            <a:ext cx="2169885" cy="74022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816FD7-97F5-2A2C-41B4-B7FBA9AFE2F7}"/>
              </a:ext>
            </a:extLst>
          </p:cNvPr>
          <p:cNvSpPr txBox="1"/>
          <p:nvPr/>
        </p:nvSpPr>
        <p:spPr>
          <a:xfrm>
            <a:off x="9702800" y="5636573"/>
            <a:ext cx="2169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 SemiBold" panose="020B0004020202020204" pitchFamily="34" charset="0"/>
              </a:rPr>
              <a:t>Psalm 73:28</a:t>
            </a:r>
          </a:p>
        </p:txBody>
      </p:sp>
    </p:spTree>
    <p:extLst>
      <p:ext uri="{BB962C8B-B14F-4D97-AF65-F5344CB8AC3E}">
        <p14:creationId xmlns:p14="http://schemas.microsoft.com/office/powerpoint/2010/main" val="4159445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5000">
        <p15:prstTrans prst="curtains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</TotalTime>
  <Words>330</Words>
  <Application>Microsoft Office PowerPoint</Application>
  <PresentationFormat>Widescreen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Aptos</vt:lpstr>
      <vt:lpstr>Aptos SemiBold</vt:lpstr>
      <vt:lpstr>Arial</vt:lpstr>
      <vt:lpstr>Calibri</vt:lpstr>
      <vt:lpstr>Calibri Light</vt:lpstr>
      <vt:lpstr>Office Theme</vt:lpstr>
      <vt:lpstr>Custom Design</vt:lpstr>
      <vt:lpstr>PowerPoint Presentation</vt:lpstr>
      <vt:lpstr>PowerPoint Presentation</vt:lpstr>
      <vt:lpstr>DESIRE TO BE NEARER TO GOD</vt:lpstr>
      <vt:lpstr>NEARER TO GOD IN OUR FUTURE PATHS</vt:lpstr>
      <vt:lpstr>COLLECTION</vt:lpstr>
      <vt:lpstr>LORD’S SUPPER</vt:lpstr>
      <vt:lpstr>PRAISE TO GOD AND ETERNITY WITH HIM</vt:lpstr>
      <vt:lpstr>NEARER, MY GOD, TO THEE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Because He Lives</dc:title>
  <dc:creator>Richard Thetford</dc:creator>
  <cp:lastModifiedBy>Richard Thetford</cp:lastModifiedBy>
  <cp:revision>37</cp:revision>
  <cp:lastPrinted>2026-08-11T00:02:29Z</cp:lastPrinted>
  <dcterms:created xsi:type="dcterms:W3CDTF">2024-11-25T17:00:55Z</dcterms:created>
  <dcterms:modified xsi:type="dcterms:W3CDTF">2026-08-30T03:30:02Z</dcterms:modified>
</cp:coreProperties>
</file>